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31" r:id="rId4"/>
    <p:sldId id="332" r:id="rId5"/>
    <p:sldId id="346" r:id="rId6"/>
    <p:sldId id="341" r:id="rId7"/>
    <p:sldId id="342" r:id="rId8"/>
    <p:sldId id="334" r:id="rId9"/>
    <p:sldId id="337" r:id="rId10"/>
    <p:sldId id="339" r:id="rId11"/>
    <p:sldId id="345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PEMAHAMAN KEUANGAN NEGARA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368872" cy="5832648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US" sz="8600" b="1" dirty="0" err="1">
                <a:solidFill>
                  <a:schemeClr val="tx1"/>
                </a:solidFill>
                <a:ea typeface="Kanit Light" pitchFamily="34" charset="-122"/>
              </a:rPr>
              <a:t>Fungsi</a:t>
            </a:r>
            <a:r>
              <a:rPr lang="en-US" sz="8600" b="1" dirty="0">
                <a:solidFill>
                  <a:schemeClr val="tx1"/>
                </a:solidFill>
                <a:ea typeface="Kanit Light" pitchFamily="34" charset="-122"/>
              </a:rPr>
              <a:t> </a:t>
            </a:r>
            <a:r>
              <a:rPr lang="en-US" sz="8600" b="1" dirty="0" err="1">
                <a:solidFill>
                  <a:schemeClr val="tx1"/>
                </a:solidFill>
                <a:ea typeface="Kanit Light" pitchFamily="34" charset="-122"/>
              </a:rPr>
              <a:t>Keuangan</a:t>
            </a:r>
            <a:r>
              <a:rPr lang="en-US" sz="8600" b="1" dirty="0">
                <a:solidFill>
                  <a:schemeClr val="tx1"/>
                </a:solidFill>
                <a:ea typeface="Kanit Light" pitchFamily="34" charset="-122"/>
              </a:rPr>
              <a:t> Negara</a:t>
            </a:r>
          </a:p>
          <a:p>
            <a:pPr algn="l"/>
            <a:endParaRPr lang="en-US" sz="8600" b="1" dirty="0">
              <a:solidFill>
                <a:schemeClr val="tx1"/>
              </a:solidFill>
              <a:ea typeface="Kanit Light" pitchFamily="34" charset="-122"/>
            </a:endParaRPr>
          </a:p>
          <a:p>
            <a:pPr marL="536575" indent="-536575" algn="just">
              <a:buFont typeface="Wingdings" panose="05000000000000000000" pitchFamily="2" charset="2"/>
              <a:buChar char="Ø"/>
            </a:pP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Keuangan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negara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berfungsi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untuk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membiayai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kegiatan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pemerintahan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pembangunan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nasional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. Hal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ini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meliputi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berbagai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bidang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seperti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pendidikan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kesehatan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infrastruktur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sz="8800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sosial</a:t>
            </a:r>
            <a:r>
              <a:rPr lang="en-US" sz="8800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.</a:t>
            </a:r>
            <a:endParaRPr lang="en-US" sz="8800" dirty="0"/>
          </a:p>
          <a:p>
            <a:pPr algn="l"/>
            <a:endParaRPr lang="en-US" sz="8600" b="1" dirty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en-US" sz="8600" b="1" dirty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en-US" sz="5000" b="1" dirty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nn-NO" sz="5000" dirty="0">
              <a:solidFill>
                <a:schemeClr val="tx1"/>
              </a:solidFill>
            </a:endParaRPr>
          </a:p>
          <a:p>
            <a:pPr algn="l"/>
            <a:endParaRPr lang="en-US" sz="3600" dirty="0"/>
          </a:p>
          <a:p>
            <a:pPr algn="l"/>
            <a:endParaRPr lang="en-US" sz="3600" b="1" dirty="0">
              <a:solidFill>
                <a:schemeClr val="tx1"/>
              </a:solidFill>
            </a:endParaRPr>
          </a:p>
          <a:p>
            <a:pPr algn="l"/>
            <a:endParaRPr lang="en-US" sz="5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sz="72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632848" cy="5018112"/>
          </a:xfrm>
        </p:spPr>
        <p:txBody>
          <a:bodyPr>
            <a:normAutofit fontScale="92500"/>
          </a:bodyPr>
          <a:lstStyle/>
          <a:p>
            <a:pPr marL="514350" indent="-514350" algn="just">
              <a:lnSpc>
                <a:spcPts val="2750"/>
              </a:lnSpc>
              <a:buAutoNum type="arabicPeriod"/>
            </a:pPr>
            <a:r>
              <a:rPr lang="en-US" dirty="0" err="1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Membiayai</a:t>
            </a:r>
            <a:r>
              <a:rPr lang="en-US" dirty="0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 </a:t>
            </a:r>
            <a:r>
              <a:rPr lang="en-US" dirty="0" err="1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Kegiatan</a:t>
            </a:r>
            <a:r>
              <a:rPr lang="en-US" dirty="0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 </a:t>
            </a:r>
            <a:r>
              <a:rPr lang="en-US" dirty="0" err="1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Pemerintahan</a:t>
            </a:r>
            <a:endParaRPr lang="en-US" dirty="0">
              <a:solidFill>
                <a:srgbClr val="272D45"/>
              </a:solidFill>
              <a:latin typeface="Kanit Light" pitchFamily="34" charset="0"/>
              <a:ea typeface="Kanit Light" pitchFamily="34" charset="-122"/>
              <a:cs typeface="Kanit Light" pitchFamily="34" charset="-120"/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Menjalankan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fungsi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pemerintahan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seperti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penegakan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hukum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keamanan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pelayanan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publik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.</a:t>
            </a:r>
          </a:p>
          <a:p>
            <a:pPr algn="just">
              <a:lnSpc>
                <a:spcPts val="2750"/>
              </a:lnSpc>
            </a:pPr>
            <a:r>
              <a:rPr lang="en-US" dirty="0">
                <a:solidFill>
                  <a:srgbClr val="2C3249"/>
                </a:solidFill>
                <a:latin typeface="Martel Sans" pitchFamily="34" charset="0"/>
                <a:cs typeface="Martel Sans" pitchFamily="34" charset="-120"/>
              </a:rPr>
              <a:t> 2. </a:t>
            </a:r>
            <a:r>
              <a:rPr lang="en-US" dirty="0" err="1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Membiayai</a:t>
            </a:r>
            <a:r>
              <a:rPr lang="en-US" dirty="0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 Pembangunan Nasional</a:t>
            </a:r>
            <a:endParaRPr lang="en-US" dirty="0"/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Meningkatkan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kualitas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hidup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masyarakat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melalui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pembangunan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di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berbagai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bidang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seperti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pendidikan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kesehatan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infrastruktur</a:t>
            </a:r>
            <a:endParaRPr lang="en-US" dirty="0">
              <a:solidFill>
                <a:srgbClr val="2C3249"/>
              </a:solidFill>
              <a:latin typeface="Martel Sans" pitchFamily="34" charset="0"/>
              <a:ea typeface="Martel Sans" pitchFamily="34" charset="-122"/>
              <a:cs typeface="Martel Sans" pitchFamily="34" charset="-120"/>
            </a:endParaRPr>
          </a:p>
          <a:p>
            <a:pPr algn="just">
              <a:lnSpc>
                <a:spcPts val="2750"/>
              </a:lnSpc>
            </a:pPr>
            <a:r>
              <a:rPr lang="en-US" dirty="0">
                <a:solidFill>
                  <a:srgbClr val="2C3249"/>
                </a:solidFill>
                <a:latin typeface="Martel Sans" pitchFamily="34" charset="0"/>
                <a:cs typeface="Martel Sans" pitchFamily="34" charset="-120"/>
              </a:rPr>
              <a:t>3. </a:t>
            </a:r>
            <a:r>
              <a:rPr lang="en-US" dirty="0" err="1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Menstabilkan</a:t>
            </a:r>
            <a:r>
              <a:rPr lang="en-US" dirty="0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 </a:t>
            </a:r>
            <a:r>
              <a:rPr lang="en-US" dirty="0" err="1">
                <a:solidFill>
                  <a:srgbClr val="272D45"/>
                </a:solidFill>
                <a:latin typeface="Kanit Light" pitchFamily="34" charset="0"/>
                <a:ea typeface="Kanit Light" pitchFamily="34" charset="-122"/>
                <a:cs typeface="Kanit Light" pitchFamily="34" charset="-120"/>
              </a:rPr>
              <a:t>Ekonomi</a:t>
            </a:r>
            <a:endParaRPr lang="en-US" dirty="0"/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Mengatur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stabilitas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ekonomi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makro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seperti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inflasi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nilai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tukar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mata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uang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melalui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kebijakan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fiskal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.</a:t>
            </a:r>
            <a:endParaRPr lang="en-US" dirty="0"/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41848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KEUANGAN NEGARA???</a:t>
            </a: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848872" cy="504056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Pemahaman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keuangan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negara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merupakan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hal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yang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penting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bagi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setiap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warga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negara. </a:t>
            </a:r>
          </a:p>
          <a:p>
            <a:pPr algn="l"/>
            <a:endParaRPr lang="en-US" sz="2400" dirty="0">
              <a:solidFill>
                <a:srgbClr val="2C3249"/>
              </a:solidFill>
              <a:ea typeface="Martel Sans" pitchFamily="34" charset="-122"/>
            </a:endParaRPr>
          </a:p>
          <a:p>
            <a:pPr algn="l"/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Mengapa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???</a:t>
            </a:r>
          </a:p>
          <a:p>
            <a:pPr algn="l"/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Karena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Dengan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memahami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hal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ini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,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kita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dapat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berperan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aktif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dalam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mengawasi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dan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menilai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kinerja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pemerintah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dalam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mengelola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keuangan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rgbClr val="2C3249"/>
                </a:solidFill>
                <a:ea typeface="Martel Sans" pitchFamily="34" charset="-122"/>
              </a:rPr>
              <a:t>negara</a:t>
            </a:r>
            <a:r>
              <a:rPr lang="en-US" sz="2400" dirty="0">
                <a:solidFill>
                  <a:srgbClr val="2C3249"/>
                </a:solidFill>
                <a:ea typeface="Martel Sans" pitchFamily="34" charset="-122"/>
              </a:rPr>
              <a:t>.</a:t>
            </a:r>
            <a:endParaRPr lang="en-US" sz="2400" dirty="0"/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rgbClr val="272D45"/>
                </a:solidFill>
                <a:ea typeface="Kanit Light" pitchFamily="34" charset="-122"/>
              </a:rPr>
              <a:t>Pengertian</a:t>
            </a:r>
            <a:r>
              <a:rPr lang="en-US" sz="11200" b="1" dirty="0">
                <a:solidFill>
                  <a:srgbClr val="272D45"/>
                </a:solidFill>
                <a:ea typeface="Kanit Light" pitchFamily="34" charset="-122"/>
              </a:rPr>
              <a:t> </a:t>
            </a:r>
            <a:r>
              <a:rPr lang="en-US" sz="11200" b="1" dirty="0" err="1">
                <a:solidFill>
                  <a:srgbClr val="272D45"/>
                </a:solidFill>
                <a:ea typeface="Kanit Light" pitchFamily="34" charset="-122"/>
              </a:rPr>
              <a:t>Keuangan</a:t>
            </a:r>
            <a:r>
              <a:rPr lang="en-US" sz="11200" b="1" dirty="0">
                <a:solidFill>
                  <a:srgbClr val="272D45"/>
                </a:solidFill>
                <a:ea typeface="Kanit Light" pitchFamily="34" charset="-122"/>
              </a:rPr>
              <a:t> Negara</a:t>
            </a:r>
          </a:p>
          <a:p>
            <a:pPr algn="l"/>
            <a:endParaRPr lang="en-US" sz="5100" b="1" dirty="0"/>
          </a:p>
          <a:p>
            <a:pPr algn="just"/>
            <a:endParaRPr lang="en-US" sz="80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r>
              <a:rPr lang="en-US" sz="12800" b="1" dirty="0" err="1">
                <a:solidFill>
                  <a:srgbClr val="2C3249"/>
                </a:solidFill>
                <a:ea typeface="Martel Sans" pitchFamily="34" charset="-122"/>
              </a:rPr>
              <a:t>Keuangan</a:t>
            </a:r>
            <a:r>
              <a:rPr lang="en-US" sz="12800" b="1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12800" b="1" dirty="0" err="1">
                <a:solidFill>
                  <a:srgbClr val="2C3249"/>
                </a:solidFill>
                <a:ea typeface="Martel Sans" pitchFamily="34" charset="-122"/>
              </a:rPr>
              <a:t>negara</a:t>
            </a:r>
            <a:r>
              <a:rPr lang="en-US" sz="12800" b="1" dirty="0">
                <a:solidFill>
                  <a:srgbClr val="2C3249"/>
                </a:solidFill>
                <a:ea typeface="Martel Sans" pitchFamily="34" charset="-122"/>
              </a:rPr>
              <a:t> </a:t>
            </a:r>
            <a:r>
              <a:rPr lang="en-US" sz="12800" b="1" dirty="0" err="1">
                <a:solidFill>
                  <a:srgbClr val="2C3249"/>
                </a:solidFill>
                <a:ea typeface="Martel Sans" pitchFamily="34" charset="-122"/>
              </a:rPr>
              <a:t>adalah</a:t>
            </a:r>
            <a:r>
              <a:rPr lang="en-US" sz="12800" dirty="0">
                <a:solidFill>
                  <a:srgbClr val="2C3249"/>
                </a:solidFill>
                <a:ea typeface="Martel Sans" pitchFamily="34" charset="-122"/>
              </a:rPr>
              <a:t> :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sz="12800" dirty="0" err="1">
                <a:solidFill>
                  <a:schemeClr val="tx1"/>
                </a:solidFill>
              </a:rPr>
              <a:t>Semua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aspek</a:t>
            </a:r>
            <a:r>
              <a:rPr lang="en-US" sz="12800" dirty="0">
                <a:solidFill>
                  <a:schemeClr val="tx1"/>
                </a:solidFill>
              </a:rPr>
              <a:t> yang </a:t>
            </a:r>
            <a:r>
              <a:rPr lang="en-US" sz="12800" dirty="0" err="1">
                <a:solidFill>
                  <a:schemeClr val="tx1"/>
                </a:solidFill>
              </a:rPr>
              <a:t>berkaitan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dengan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penerimaan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dan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pengeluaran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negara</a:t>
            </a:r>
            <a:r>
              <a:rPr lang="en-US" sz="12800" dirty="0">
                <a:solidFill>
                  <a:schemeClr val="tx1"/>
                </a:solidFill>
              </a:rPr>
              <a:t>, yang </a:t>
            </a:r>
            <a:r>
              <a:rPr lang="en-US" sz="12800" dirty="0" err="1">
                <a:solidFill>
                  <a:schemeClr val="tx1"/>
                </a:solidFill>
              </a:rPr>
              <a:t>diatur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untuk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mendukung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kegiatan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pemerintahan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dan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pembangunan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nasional</a:t>
            </a:r>
            <a:r>
              <a:rPr lang="en-US" sz="12800" dirty="0">
                <a:solidFill>
                  <a:schemeClr val="tx1"/>
                </a:solidFill>
              </a:rPr>
              <a:t>. </a:t>
            </a:r>
            <a:r>
              <a:rPr lang="en-US" sz="12800" dirty="0" err="1">
                <a:solidFill>
                  <a:schemeClr val="tx1"/>
                </a:solidFill>
              </a:rPr>
              <a:t>Keuangan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negara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mencakup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pengelolaan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sumber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daya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finansial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untuk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mencapai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tujuan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ekonomi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dan</a:t>
            </a:r>
            <a:r>
              <a:rPr lang="en-US" sz="12800" dirty="0">
                <a:solidFill>
                  <a:schemeClr val="tx1"/>
                </a:solidFill>
              </a:rPr>
              <a:t> </a:t>
            </a:r>
            <a:r>
              <a:rPr lang="en-US" sz="12800" dirty="0" err="1">
                <a:solidFill>
                  <a:schemeClr val="tx1"/>
                </a:solidFill>
              </a:rPr>
              <a:t>sosial</a:t>
            </a:r>
            <a:r>
              <a:rPr lang="en-US" sz="12800" dirty="0"/>
              <a:t>.</a:t>
            </a:r>
            <a:endParaRPr lang="en-US" sz="128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Perumusan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Menggunakan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beberapa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pendekatan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Pendekatan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objek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Meliputi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seluruh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kewajiban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nilai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uangdi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termasuk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pengelolaan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</a:t>
            </a:r>
            <a:r>
              <a:rPr lang="en-US" sz="2000" dirty="0">
                <a:solidFill>
                  <a:schemeClr val="tx1"/>
                </a:solidFill>
              </a:rPr>
              <a:t> yang di </a:t>
            </a:r>
            <a:r>
              <a:rPr lang="en-US" sz="2000" dirty="0" err="1">
                <a:solidFill>
                  <a:schemeClr val="tx1"/>
                </a:solidFill>
              </a:rPr>
              <a:t>pisahkan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Pendekatan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subjek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Meliputi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pemerintah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pusat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pemerintah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daerah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kaitannya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keuangan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US" sz="2000" dirty="0" err="1">
                <a:solidFill>
                  <a:schemeClr val="tx1"/>
                </a:solidFill>
              </a:rPr>
              <a:t>Pendekatan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sisi</a:t>
            </a:r>
            <a:r>
              <a:rPr lang="en-US" sz="2000" dirty="0">
                <a:solidFill>
                  <a:schemeClr val="tx1"/>
                </a:solidFill>
              </a:rPr>
              <a:t> proses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Mencakup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seluruh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rangkaian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berkaitan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pengelolaan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objek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pengambilan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sampai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pertanggungjawaban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n-US" sz="2000" dirty="0" err="1">
                <a:solidFill>
                  <a:schemeClr val="tx1"/>
                </a:solidFill>
              </a:rPr>
              <a:t>Pendekatan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tujuan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Meliputi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seluruh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kebijakan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hukum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berkaitan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pemilikan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pemerintahan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764704"/>
            <a:ext cx="7344816" cy="4874096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Ruang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Lingkup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Negara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just"/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Ruang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lingkup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keuangan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negara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sangat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luas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mencakup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berbagai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aspek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penting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,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mulai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dari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penerimaan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pengeluaran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negara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hingga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pengelolaan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aset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dan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utang</a:t>
            </a:r>
            <a:r>
              <a:rPr lang="en-US" dirty="0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 </a:t>
            </a:r>
            <a:r>
              <a:rPr lang="en-US" dirty="0" err="1">
                <a:solidFill>
                  <a:srgbClr val="2C3249"/>
                </a:solidFill>
                <a:latin typeface="Martel Sans" pitchFamily="34" charset="0"/>
                <a:ea typeface="Martel Sans" pitchFamily="34" charset="-122"/>
                <a:cs typeface="Martel Sans" pitchFamily="34" charset="-120"/>
              </a:rPr>
              <a:t>negara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algn="just"/>
            <a:r>
              <a:rPr lang="en-US" sz="2200" dirty="0">
                <a:solidFill>
                  <a:schemeClr val="tx1"/>
                </a:solidFill>
              </a:rPr>
              <a:t>1.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Pendapatan</a:t>
            </a:r>
            <a:r>
              <a:rPr lang="en-US" sz="2200" b="1" dirty="0">
                <a:solidFill>
                  <a:schemeClr val="tx1"/>
                </a:solidFill>
              </a:rPr>
              <a:t> Negara</a:t>
            </a:r>
            <a:endParaRPr 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b="1" dirty="0" err="1">
                <a:solidFill>
                  <a:schemeClr val="tx1"/>
                </a:solidFill>
              </a:rPr>
              <a:t>Sumber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Pendapatan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Pajak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retribusi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penerimaan</a:t>
            </a:r>
            <a:r>
              <a:rPr lang="en-US" sz="2200" dirty="0">
                <a:solidFill>
                  <a:schemeClr val="tx1"/>
                </a:solidFill>
              </a:rPr>
              <a:t> non-</a:t>
            </a:r>
            <a:r>
              <a:rPr lang="en-US" sz="2200" dirty="0" err="1">
                <a:solidFill>
                  <a:schemeClr val="tx1"/>
                </a:solidFill>
              </a:rPr>
              <a:t>pajak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b="1" dirty="0" err="1">
                <a:solidFill>
                  <a:schemeClr val="tx1"/>
                </a:solidFill>
              </a:rPr>
              <a:t>Perencanaan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Pengelolaan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Bagaimana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pendapatan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direncanakan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dikelola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mendukung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anggaran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negara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200" dirty="0">
                <a:solidFill>
                  <a:schemeClr val="tx1"/>
                </a:solidFill>
              </a:rPr>
              <a:t>2. </a:t>
            </a:r>
            <a:r>
              <a:rPr lang="en-US" sz="2200" b="1" dirty="0" err="1">
                <a:solidFill>
                  <a:schemeClr val="tx1"/>
                </a:solidFill>
              </a:rPr>
              <a:t>Pengeluaran</a:t>
            </a:r>
            <a:r>
              <a:rPr lang="en-US" sz="2200" b="1" dirty="0">
                <a:solidFill>
                  <a:schemeClr val="tx1"/>
                </a:solidFill>
              </a:rPr>
              <a:t> Negara</a:t>
            </a:r>
            <a:endParaRPr 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b="1" dirty="0" err="1">
                <a:solidFill>
                  <a:schemeClr val="tx1"/>
                </a:solidFill>
              </a:rPr>
              <a:t>Jenis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Pengeluaran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Pengeluaran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belanja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operasional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investasi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transfer </a:t>
            </a:r>
            <a:r>
              <a:rPr lang="en-US" sz="2200" dirty="0" err="1">
                <a:solidFill>
                  <a:schemeClr val="tx1"/>
                </a:solidFill>
              </a:rPr>
              <a:t>ke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daerah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b="1" dirty="0" err="1">
                <a:solidFill>
                  <a:schemeClr val="tx1"/>
                </a:solidFill>
              </a:rPr>
              <a:t>Prioritas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Pengeluaran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Penentuan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prioritas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berdasarkan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kebutuhan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masyarakat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tujuan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pembangunan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b="1" dirty="0"/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Pengelolaan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Anggaran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</a:rPr>
              <a:t>Proses </a:t>
            </a:r>
            <a:r>
              <a:rPr lang="en-US" sz="2400" b="1" dirty="0" err="1">
                <a:solidFill>
                  <a:schemeClr val="tx1"/>
                </a:solidFill>
              </a:rPr>
              <a:t>Penyusunan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Anggaran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Dari </a:t>
            </a:r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pelaksanaan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Akuntabilitas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Transparansi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transparan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256584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>
                <a:solidFill>
                  <a:schemeClr val="tx1"/>
                </a:solidFill>
              </a:rPr>
              <a:t>4. </a:t>
            </a:r>
            <a:r>
              <a:rPr lang="en-US" sz="1800" b="1" dirty="0" err="1">
                <a:solidFill>
                  <a:schemeClr val="tx1"/>
                </a:solidFill>
              </a:rPr>
              <a:t>Pembiayaan</a:t>
            </a:r>
            <a:r>
              <a:rPr lang="en-US" sz="1800" b="1" dirty="0">
                <a:solidFill>
                  <a:schemeClr val="tx1"/>
                </a:solidFill>
              </a:rPr>
              <a:t> Negara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</a:rPr>
              <a:t>Utang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Investasi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Pengelolaan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utang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pembangunan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investasi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jangka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panjang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</a:rPr>
              <a:t>Instrumen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Pembiayaan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Obligasi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pinjaman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internasional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lainnya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b="1" dirty="0">
                <a:solidFill>
                  <a:schemeClr val="tx1"/>
                </a:solidFill>
              </a:rPr>
              <a:t>5. </a:t>
            </a:r>
            <a:r>
              <a:rPr lang="en-US" sz="1800" b="1" dirty="0" err="1">
                <a:solidFill>
                  <a:schemeClr val="tx1"/>
                </a:solidFill>
              </a:rPr>
              <a:t>Kebijakan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Fiskal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</a:rPr>
              <a:t>Pengaruh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Kebijakan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Fiskal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Pengaruh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terhadap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pertumbuhan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stabilitas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harga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</a:rPr>
              <a:t>Kebijakan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Moneter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Fiskal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Sinergi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antara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kebijakan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fiskal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moneter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pengelolaan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b="1" dirty="0">
                <a:solidFill>
                  <a:schemeClr val="tx1"/>
                </a:solidFill>
              </a:rPr>
              <a:t>6. </a:t>
            </a:r>
            <a:r>
              <a:rPr lang="en-US" sz="1800" b="1" dirty="0" err="1">
                <a:solidFill>
                  <a:schemeClr val="tx1"/>
                </a:solidFill>
              </a:rPr>
              <a:t>Peran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Fungsi</a:t>
            </a:r>
            <a:r>
              <a:rPr lang="en-US" sz="1800" b="1" dirty="0">
                <a:solidFill>
                  <a:schemeClr val="tx1"/>
                </a:solidFill>
              </a:rPr>
              <a:t> Negara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</a:rPr>
              <a:t>Regulasi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Pengawasan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Fungsi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negara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mengatur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mengawasi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keuangan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publik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chemeClr val="tx1"/>
                </a:solidFill>
              </a:rPr>
              <a:t>Tanggung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Jawab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Sosial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Menjaga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kesejahteraan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masyarakat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melalui</a:t>
            </a:r>
            <a:r>
              <a:rPr lang="en-US" sz="1800" dirty="0">
                <a:solidFill>
                  <a:schemeClr val="tx1"/>
                </a:solidFill>
              </a:rPr>
              <a:t> program-program </a:t>
            </a:r>
            <a:r>
              <a:rPr lang="en-US" sz="1800" dirty="0" err="1">
                <a:solidFill>
                  <a:schemeClr val="tx1"/>
                </a:solidFill>
              </a:rPr>
              <a:t>sosial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Stabilitas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Pengendalian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Inflasi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Upaya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menjaga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inflasi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tingkat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stabil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Pertumbuhan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Berkelanjutan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Strategi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mencapai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pertumbuhan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inklusif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berkelanjutan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88832" cy="5018112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7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  <a:r>
              <a:rPr lang="en-US" sz="2400" b="1" dirty="0" err="1">
                <a:solidFill>
                  <a:schemeClr val="tx1"/>
                </a:solidFill>
              </a:rPr>
              <a:t>Stabilitas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Ekonomi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Pengendalian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Inflasi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Upaya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inflasi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tingkat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stabil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Pertumbuhan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Ekonomi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Berkelanjutan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Strategi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pertumbuhan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inklusif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berkelanjutan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Kesimpulan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fiskal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572</Words>
  <Application>Microsoft Office PowerPoint</Application>
  <PresentationFormat>On-screen Show (4:3)</PresentationFormat>
  <Paragraphs>118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Instrument Sans Medium</vt:lpstr>
      <vt:lpstr>Kanit Light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559</cp:revision>
  <cp:lastPrinted>2017-08-29T02:54:51Z</cp:lastPrinted>
  <dcterms:created xsi:type="dcterms:W3CDTF">2010-04-18T12:06:30Z</dcterms:created>
  <dcterms:modified xsi:type="dcterms:W3CDTF">2025-10-02T03:19:13Z</dcterms:modified>
</cp:coreProperties>
</file>