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347" r:id="rId3"/>
    <p:sldId id="331" r:id="rId4"/>
    <p:sldId id="332" r:id="rId5"/>
    <p:sldId id="346" r:id="rId6"/>
    <p:sldId id="341" r:id="rId7"/>
    <p:sldId id="300" r:id="rId8"/>
  </p:sldIdLst>
  <p:sldSz cx="9144000" cy="6858000" type="screen4x3"/>
  <p:notesSz cx="7045325" cy="9345613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C8DB834-CA48-4B88-81E5-3057F67C8698}">
          <p14:sldIdLst>
            <p14:sldId id="256"/>
            <p14:sldId id="347"/>
            <p14:sldId id="331"/>
            <p14:sldId id="332"/>
            <p14:sldId id="346"/>
            <p14:sldId id="341"/>
          </p14:sldIdLst>
        </p14:section>
        <p14:section name="Untitled Section" id="{30691758-73E1-4E15-BD70-641B16CD6D91}">
          <p14:sldIdLst>
            <p14:sldId id="30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0" autoAdjust="0"/>
    <p:restoredTop sz="94580" autoAdjust="0"/>
  </p:normalViewPr>
  <p:slideViewPr>
    <p:cSldViewPr>
      <p:cViewPr varScale="1">
        <p:scale>
          <a:sx n="70" d="100"/>
          <a:sy n="70" d="100"/>
        </p:scale>
        <p:origin x="120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LANDASAN HUKUM KEUANGAN NEGARA</a:t>
            </a: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2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836712"/>
            <a:ext cx="7200800" cy="4802088"/>
          </a:xfrm>
        </p:spPr>
        <p:txBody>
          <a:bodyPr/>
          <a:lstStyle/>
          <a:p>
            <a:pPr algn="just"/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merupakan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sistem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mengatur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pengelolaan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sumber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Sistem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penting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menjalankan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fungsi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meliputi</a:t>
            </a:r>
            <a:r>
              <a:rPr lang="en-US" dirty="0">
                <a:solidFill>
                  <a:schemeClr val="tx1"/>
                </a:solidFill>
              </a:rPr>
              <a:t> :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Pengaturan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pendapatan</a:t>
            </a:r>
            <a:r>
              <a:rPr lang="en-US" dirty="0">
                <a:solidFill>
                  <a:schemeClr val="tx1"/>
                </a:solidFill>
              </a:rPr>
              <a:t>,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Pengeluaran</a:t>
            </a:r>
            <a:r>
              <a:rPr lang="en-US" dirty="0">
                <a:solidFill>
                  <a:schemeClr val="tx1"/>
                </a:solidFill>
              </a:rPr>
              <a:t>, 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Pembiayaan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94250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611560" y="764704"/>
            <a:ext cx="7344816" cy="5256584"/>
          </a:xfrm>
        </p:spPr>
        <p:txBody>
          <a:bodyPr/>
          <a:lstStyle/>
          <a:p>
            <a:r>
              <a:rPr lang="en-US" sz="2400" dirty="0" err="1" smtClean="0">
                <a:solidFill>
                  <a:schemeClr val="tx1"/>
                </a:solidFill>
              </a:rPr>
              <a:t>Latar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Belakang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Pembentukan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Undang-undang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No 17 </a:t>
            </a:r>
            <a:r>
              <a:rPr lang="en-US" sz="2400" dirty="0" err="1">
                <a:solidFill>
                  <a:schemeClr val="tx1"/>
                </a:solidFill>
              </a:rPr>
              <a:t>Tahun</a:t>
            </a:r>
            <a:r>
              <a:rPr lang="en-US" sz="2400" dirty="0">
                <a:solidFill>
                  <a:schemeClr val="tx1"/>
                </a:solidFill>
              </a:rPr>
              <a:t> 2003 </a:t>
            </a:r>
          </a:p>
          <a:p>
            <a:endParaRPr lang="en-US" sz="2400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</a:rPr>
              <a:t>Efisiensi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tranparasi</a:t>
            </a:r>
            <a:endParaRPr lang="en-US" sz="2400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id-ID" sz="2400" dirty="0" smtClean="0">
                <a:solidFill>
                  <a:schemeClr val="tx1"/>
                </a:solidFill>
              </a:rPr>
              <a:t>Memperkuat </a:t>
            </a:r>
            <a:r>
              <a:rPr lang="id-ID" sz="2400" dirty="0">
                <a:solidFill>
                  <a:schemeClr val="tx1"/>
                </a:solidFill>
              </a:rPr>
              <a:t>sistem keuangan negara yang efisien dan </a:t>
            </a:r>
            <a:r>
              <a:rPr lang="id-ID" sz="2400" dirty="0" smtClean="0">
                <a:solidFill>
                  <a:schemeClr val="tx1"/>
                </a:solidFill>
              </a:rPr>
              <a:t>transparan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just"/>
            <a:r>
              <a:rPr lang="en-US" sz="2400" dirty="0" smtClean="0">
                <a:solidFill>
                  <a:schemeClr val="tx1"/>
                </a:solidFill>
              </a:rPr>
              <a:t>2. </a:t>
            </a:r>
            <a:r>
              <a:rPr lang="en-US" sz="2400" dirty="0" err="1" smtClean="0">
                <a:solidFill>
                  <a:schemeClr val="tx1"/>
                </a:solidFill>
              </a:rPr>
              <a:t>Akuntabilitas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id-ID" sz="2400" dirty="0">
                <a:solidFill>
                  <a:schemeClr val="tx1"/>
                </a:solidFill>
              </a:rPr>
              <a:t>Meningkatkan akuntabilitas pengelolaan keuangan negara kepada </a:t>
            </a:r>
            <a:r>
              <a:rPr lang="id-ID" sz="2400" dirty="0" smtClean="0">
                <a:solidFill>
                  <a:schemeClr val="tx1"/>
                </a:solidFill>
              </a:rPr>
              <a:t>publik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just"/>
            <a:r>
              <a:rPr lang="en-US" sz="2400" dirty="0" smtClean="0">
                <a:solidFill>
                  <a:schemeClr val="tx1"/>
                </a:solidFill>
              </a:rPr>
              <a:t>3. </a:t>
            </a:r>
            <a:r>
              <a:rPr lang="en-US" sz="2400" dirty="0" err="1" smtClean="0">
                <a:solidFill>
                  <a:schemeClr val="tx1"/>
                </a:solidFill>
              </a:rPr>
              <a:t>Peningkatan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ekonomi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id-ID" sz="2400" dirty="0">
                <a:solidFill>
                  <a:schemeClr val="tx1"/>
                </a:solidFill>
              </a:rPr>
              <a:t>Memperkuat perekonomian nasional melalui pengelolaan keuangan negara yang efektif</a:t>
            </a:r>
            <a:r>
              <a:rPr lang="id-ID" dirty="0"/>
              <a:t>.</a:t>
            </a:r>
            <a:endParaRPr lang="en-US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400" dirty="0" smtClean="0">
              <a:solidFill>
                <a:schemeClr val="tx1"/>
              </a:solidFill>
            </a:endParaRP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1361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7488832" cy="5494784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sz="11200" b="1" dirty="0" err="1">
                <a:solidFill>
                  <a:schemeClr val="tx1"/>
                </a:solidFill>
              </a:rPr>
              <a:t>Undang-undang</a:t>
            </a:r>
            <a:r>
              <a:rPr lang="en-US" sz="11200" b="1" dirty="0">
                <a:solidFill>
                  <a:schemeClr val="tx1"/>
                </a:solidFill>
              </a:rPr>
              <a:t> No 17 </a:t>
            </a:r>
            <a:r>
              <a:rPr lang="en-US" sz="11200" b="1" dirty="0" err="1">
                <a:solidFill>
                  <a:schemeClr val="tx1"/>
                </a:solidFill>
              </a:rPr>
              <a:t>Tahun</a:t>
            </a:r>
            <a:r>
              <a:rPr lang="en-US" sz="11200" b="1" dirty="0">
                <a:solidFill>
                  <a:schemeClr val="tx1"/>
                </a:solidFill>
              </a:rPr>
              <a:t> 2003 </a:t>
            </a:r>
          </a:p>
          <a:p>
            <a:pPr algn="just"/>
            <a:endParaRPr lang="en-US" sz="8000" b="1" dirty="0" smtClean="0">
              <a:solidFill>
                <a:srgbClr val="2C3249"/>
              </a:solidFill>
              <a:ea typeface="Martel Sans" pitchFamily="34" charset="-122"/>
            </a:endParaRPr>
          </a:p>
          <a:p>
            <a:pPr algn="just"/>
            <a:r>
              <a:rPr lang="en-US" sz="9600" b="1" dirty="0" smtClean="0">
                <a:solidFill>
                  <a:schemeClr val="tx1"/>
                </a:solidFill>
              </a:rPr>
              <a:t>1. </a:t>
            </a:r>
            <a:r>
              <a:rPr lang="id-ID" sz="9600" b="1" dirty="0" smtClean="0">
                <a:solidFill>
                  <a:schemeClr val="tx1"/>
                </a:solidFill>
              </a:rPr>
              <a:t>Prinsip-Prinsip</a:t>
            </a:r>
            <a:endParaRPr lang="en-US" sz="9600" dirty="0">
              <a:solidFill>
                <a:schemeClr val="tx1"/>
              </a:solidFill>
            </a:endParaRPr>
          </a:p>
          <a:p>
            <a:pPr algn="just"/>
            <a:r>
              <a:rPr lang="id-ID" sz="9600" dirty="0">
                <a:solidFill>
                  <a:schemeClr val="tx1"/>
                </a:solidFill>
              </a:rPr>
              <a:t>Menetapkan prinsip-prinsip pengelolaan keuangan negara yang transparan, akuntabel, dan efisien</a:t>
            </a:r>
            <a:r>
              <a:rPr lang="id-ID" sz="9600" dirty="0" smtClean="0">
                <a:solidFill>
                  <a:schemeClr val="tx1"/>
                </a:solidFill>
              </a:rPr>
              <a:t>.</a:t>
            </a:r>
            <a:endParaRPr lang="en-US" sz="9600" dirty="0" smtClean="0">
              <a:solidFill>
                <a:schemeClr val="tx1"/>
              </a:solidFill>
            </a:endParaRPr>
          </a:p>
          <a:p>
            <a:pPr algn="just"/>
            <a:r>
              <a:rPr lang="en-US" sz="9600" dirty="0" smtClean="0">
                <a:solidFill>
                  <a:schemeClr val="tx1"/>
                </a:solidFill>
              </a:rPr>
              <a:t>2. </a:t>
            </a:r>
            <a:r>
              <a:rPr lang="id-ID" sz="9600" b="1" dirty="0">
                <a:solidFill>
                  <a:schemeClr val="tx1"/>
                </a:solidFill>
              </a:rPr>
              <a:t>Sistem Anggaran</a:t>
            </a:r>
            <a:endParaRPr lang="en-US" sz="9600" dirty="0">
              <a:solidFill>
                <a:schemeClr val="tx1"/>
              </a:solidFill>
            </a:endParaRPr>
          </a:p>
          <a:p>
            <a:pPr algn="just"/>
            <a:r>
              <a:rPr lang="id-ID" sz="9600" dirty="0">
                <a:solidFill>
                  <a:schemeClr val="tx1"/>
                </a:solidFill>
              </a:rPr>
              <a:t>Menetapkan sistem anggaran yang terencana dan terukur, meliputi pendapatan, belanja, dan pembiayaan</a:t>
            </a:r>
            <a:r>
              <a:rPr lang="id-ID" sz="9600" dirty="0" smtClean="0">
                <a:solidFill>
                  <a:schemeClr val="tx1"/>
                </a:solidFill>
              </a:rPr>
              <a:t>.</a:t>
            </a:r>
            <a:endParaRPr lang="en-US" sz="9600" dirty="0" smtClean="0">
              <a:solidFill>
                <a:schemeClr val="tx1"/>
              </a:solidFill>
            </a:endParaRPr>
          </a:p>
          <a:p>
            <a:pPr algn="just"/>
            <a:r>
              <a:rPr lang="en-US" sz="9600" dirty="0" smtClean="0">
                <a:solidFill>
                  <a:schemeClr val="tx1"/>
                </a:solidFill>
              </a:rPr>
              <a:t>3. </a:t>
            </a:r>
            <a:r>
              <a:rPr lang="id-ID" sz="9600" b="1" dirty="0">
                <a:solidFill>
                  <a:schemeClr val="tx1"/>
                </a:solidFill>
              </a:rPr>
              <a:t>Hutang </a:t>
            </a:r>
            <a:r>
              <a:rPr lang="id-ID" sz="9600" b="1" dirty="0" smtClean="0">
                <a:solidFill>
                  <a:schemeClr val="tx1"/>
                </a:solidFill>
              </a:rPr>
              <a:t>Negara</a:t>
            </a:r>
            <a:endParaRPr lang="en-US" sz="9600" b="1" dirty="0" smtClean="0">
              <a:solidFill>
                <a:schemeClr val="tx1"/>
              </a:solidFill>
            </a:endParaRPr>
          </a:p>
          <a:p>
            <a:pPr algn="just"/>
            <a:r>
              <a:rPr lang="id-ID" sz="9600" dirty="0">
                <a:solidFill>
                  <a:schemeClr val="tx1"/>
                </a:solidFill>
              </a:rPr>
              <a:t>Mengatur pengelolaan utang negara yang bertanggung jawab dan berkelanjutan.</a:t>
            </a:r>
            <a:endParaRPr lang="en-US" sz="9600" dirty="0">
              <a:solidFill>
                <a:schemeClr val="tx1"/>
              </a:solidFill>
            </a:endParaRPr>
          </a:p>
          <a:p>
            <a:pPr algn="just"/>
            <a:endParaRPr lang="en-US" dirty="0"/>
          </a:p>
          <a:p>
            <a:pPr algn="just"/>
            <a:endParaRPr lang="en-US" sz="7400" dirty="0"/>
          </a:p>
          <a:p>
            <a:pPr algn="just"/>
            <a:endParaRPr lang="en-US" sz="7400" dirty="0"/>
          </a:p>
          <a:p>
            <a:pPr algn="just"/>
            <a:endParaRPr lang="en-US" sz="7400" dirty="0">
              <a:solidFill>
                <a:srgbClr val="2C3249"/>
              </a:solidFill>
              <a:ea typeface="Martel Sans" pitchFamily="34" charset="-122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endParaRPr lang="en-US" sz="8000" dirty="0" smtClean="0">
              <a:solidFill>
                <a:srgbClr val="2C3249"/>
              </a:solidFill>
              <a:ea typeface="Martel Sans" pitchFamily="34" charset="-122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endParaRPr lang="en-US" sz="4200" dirty="0">
              <a:solidFill>
                <a:srgbClr val="2C3249"/>
              </a:solidFill>
              <a:latin typeface="Martel Sans" pitchFamily="34" charset="0"/>
              <a:cs typeface="Martel Sans" pitchFamily="34" charset="-120"/>
            </a:endParaRPr>
          </a:p>
          <a:p>
            <a:pPr algn="just"/>
            <a:endParaRPr lang="en-US" sz="4200" dirty="0"/>
          </a:p>
          <a:p>
            <a:pPr algn="l"/>
            <a:endParaRPr lang="en-US" sz="4200" dirty="0">
              <a:solidFill>
                <a:schemeClr val="tx1"/>
              </a:solidFill>
            </a:endParaRPr>
          </a:p>
          <a:p>
            <a:pPr algn="l"/>
            <a:endParaRPr lang="en-US" sz="5000" dirty="0">
              <a:solidFill>
                <a:schemeClr val="tx1"/>
              </a:solidFill>
            </a:endParaRPr>
          </a:p>
          <a:p>
            <a:pPr algn="l"/>
            <a:endParaRPr lang="en-US" dirty="0" smtClean="0">
              <a:solidFill>
                <a:schemeClr val="tx1"/>
              </a:solidFill>
              <a:latin typeface="Instrument Sans Medium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69244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764704"/>
            <a:ext cx="7272808" cy="5472608"/>
          </a:xfrm>
        </p:spPr>
        <p:txBody>
          <a:bodyPr>
            <a:normAutofit/>
          </a:bodyPr>
          <a:lstStyle/>
          <a:p>
            <a:pPr algn="just"/>
            <a:r>
              <a:rPr lang="en-US" sz="2400" b="1" dirty="0" err="1" smtClean="0">
                <a:solidFill>
                  <a:schemeClr val="tx1"/>
                </a:solidFill>
              </a:rPr>
              <a:t>Kedudukan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Keuangan</a:t>
            </a:r>
            <a:r>
              <a:rPr lang="en-US" sz="2400" b="1" dirty="0" smtClean="0">
                <a:solidFill>
                  <a:schemeClr val="tx1"/>
                </a:solidFill>
              </a:rPr>
              <a:t> Negara :</a:t>
            </a:r>
          </a:p>
          <a:p>
            <a:pPr algn="just"/>
            <a:r>
              <a:rPr lang="en-US" sz="2400" dirty="0" smtClean="0">
                <a:solidFill>
                  <a:schemeClr val="tx1"/>
                </a:solidFill>
              </a:rPr>
              <a:t>1. </a:t>
            </a:r>
            <a:r>
              <a:rPr lang="id-ID" sz="2400" dirty="0">
                <a:solidFill>
                  <a:schemeClr val="tx1"/>
                </a:solidFill>
              </a:rPr>
              <a:t>Sumber Daya</a:t>
            </a:r>
            <a:endParaRPr lang="en-US" sz="2400" dirty="0">
              <a:solidFill>
                <a:schemeClr val="tx1"/>
              </a:solidFill>
            </a:endParaRPr>
          </a:p>
          <a:p>
            <a:pPr algn="just"/>
            <a:r>
              <a:rPr lang="id-ID" sz="2400" dirty="0">
                <a:solidFill>
                  <a:schemeClr val="tx1"/>
                </a:solidFill>
              </a:rPr>
              <a:t>Keuangan negara merupakan sumber daya penting bagi negara untuk menjalankan </a:t>
            </a:r>
            <a:r>
              <a:rPr lang="id-ID" sz="2400" dirty="0" smtClean="0">
                <a:solidFill>
                  <a:schemeClr val="tx1"/>
                </a:solidFill>
              </a:rPr>
              <a:t>fungsinya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just"/>
            <a:r>
              <a:rPr lang="en-US" sz="2400" dirty="0" smtClean="0">
                <a:solidFill>
                  <a:schemeClr val="tx1"/>
                </a:solidFill>
              </a:rPr>
              <a:t>2. </a:t>
            </a:r>
            <a:r>
              <a:rPr lang="id-ID" sz="2400" dirty="0">
                <a:solidFill>
                  <a:schemeClr val="tx1"/>
                </a:solidFill>
              </a:rPr>
              <a:t>Alat </a:t>
            </a:r>
            <a:r>
              <a:rPr lang="id-ID" sz="2400" dirty="0" smtClean="0">
                <a:solidFill>
                  <a:schemeClr val="tx1"/>
                </a:solidFill>
              </a:rPr>
              <a:t>Kebijakan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just"/>
            <a:r>
              <a:rPr lang="id-ID" sz="2400" dirty="0">
                <a:solidFill>
                  <a:schemeClr val="tx1"/>
                </a:solidFill>
              </a:rPr>
              <a:t>Keuangan negara menjadi alat kebijakan untuk mencapai tujuan nasional.</a:t>
            </a:r>
            <a:endParaRPr lang="en-US" sz="2400" dirty="0">
              <a:solidFill>
                <a:schemeClr val="tx1"/>
              </a:solidFill>
            </a:endParaRPr>
          </a:p>
          <a:p>
            <a:pPr algn="just"/>
            <a:r>
              <a:rPr lang="en-US" sz="2400" dirty="0" smtClean="0">
                <a:solidFill>
                  <a:schemeClr val="tx1"/>
                </a:solidFill>
              </a:rPr>
              <a:t>3. </a:t>
            </a:r>
            <a:r>
              <a:rPr lang="id-ID" sz="2400" dirty="0">
                <a:solidFill>
                  <a:schemeClr val="tx1"/>
                </a:solidFill>
              </a:rPr>
              <a:t>Tanggung </a:t>
            </a:r>
            <a:r>
              <a:rPr lang="id-ID" sz="2400" dirty="0" smtClean="0">
                <a:solidFill>
                  <a:schemeClr val="tx1"/>
                </a:solidFill>
              </a:rPr>
              <a:t>Jawab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just"/>
            <a:r>
              <a:rPr lang="id-ID" sz="2400" dirty="0">
                <a:solidFill>
                  <a:schemeClr val="tx1"/>
                </a:solidFill>
              </a:rPr>
              <a:t>Pemerintah memiliki tanggung jawab dalam mengelola keuangan negara secara profesional dan akuntabel.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just"/>
            <a:endParaRPr lang="en-US" dirty="0" smtClean="0">
              <a:solidFill>
                <a:schemeClr val="tx1"/>
              </a:solidFill>
            </a:endParaRPr>
          </a:p>
          <a:p>
            <a:pPr algn="just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5819403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043608" y="764704"/>
            <a:ext cx="7344816" cy="4874096"/>
          </a:xfrm>
        </p:spPr>
        <p:txBody>
          <a:bodyPr>
            <a:normAutofit/>
          </a:bodyPr>
          <a:lstStyle/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Prospek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Hukum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Keuangan</a:t>
            </a:r>
            <a:r>
              <a:rPr lang="en-US" b="1" dirty="0" smtClean="0">
                <a:solidFill>
                  <a:schemeClr val="tx1"/>
                </a:solidFill>
              </a:rPr>
              <a:t> Negara</a:t>
            </a:r>
            <a:endParaRPr lang="en-US" b="1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sz="2200" b="1" dirty="0" err="1" smtClean="0">
                <a:solidFill>
                  <a:schemeClr val="tx1"/>
                </a:solidFill>
                <a:ea typeface="Instrument Sans Medium" pitchFamily="34" charset="-122"/>
              </a:rPr>
              <a:t>Teknologi</a:t>
            </a:r>
            <a:r>
              <a:rPr lang="en-US" sz="2200" b="1" dirty="0" smtClean="0">
                <a:solidFill>
                  <a:schemeClr val="tx1"/>
                </a:solidFill>
                <a:ea typeface="Instrument Sans Medium" pitchFamily="34" charset="-122"/>
              </a:rPr>
              <a:t> Digital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id-ID" sz="2200" dirty="0"/>
              <a:t>Penggunaan teknologi digital semakin meningkat untuk efisiensi pengelolaan </a:t>
            </a:r>
            <a:r>
              <a:rPr lang="id-ID" sz="2200" dirty="0" smtClean="0"/>
              <a:t>keuangan</a:t>
            </a:r>
            <a:endParaRPr lang="en-US" sz="2200" dirty="0" smtClean="0"/>
          </a:p>
          <a:p>
            <a:pPr algn="just"/>
            <a:r>
              <a:rPr lang="en-US" sz="2200" b="1" dirty="0" smtClean="0">
                <a:solidFill>
                  <a:schemeClr val="tx1"/>
                </a:solidFill>
                <a:ea typeface="Instrument Sans Medium" pitchFamily="34" charset="-122"/>
              </a:rPr>
              <a:t>2.Tantangan Global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id-ID" sz="2200" dirty="0"/>
              <a:t>Perlunya adaptasi terhadap perubahan global, seperti perubahan iklim dan ketidakpastian </a:t>
            </a:r>
            <a:r>
              <a:rPr lang="id-ID" sz="2200" dirty="0" smtClean="0"/>
              <a:t>ekonomi</a:t>
            </a:r>
            <a:endParaRPr lang="en-US" sz="2200" dirty="0" smtClean="0"/>
          </a:p>
          <a:p>
            <a:pPr algn="just"/>
            <a:r>
              <a:rPr lang="en-US" sz="2200" b="1" dirty="0" smtClean="0">
                <a:solidFill>
                  <a:schemeClr val="tx1"/>
                </a:solidFill>
                <a:ea typeface="Instrument Sans Medium" pitchFamily="34" charset="-122"/>
              </a:rPr>
              <a:t>3. </a:t>
            </a:r>
            <a:r>
              <a:rPr lang="en-US" sz="2200" b="1" dirty="0" err="1" smtClean="0">
                <a:solidFill>
                  <a:schemeClr val="tx1"/>
                </a:solidFill>
                <a:ea typeface="Instrument Sans Medium" pitchFamily="34" charset="-122"/>
              </a:rPr>
              <a:t>Keberlanjutan</a:t>
            </a:r>
            <a:endParaRPr lang="en-US" sz="2200" b="1" dirty="0" smtClean="0">
              <a:solidFill>
                <a:schemeClr val="tx1"/>
              </a:solidFill>
              <a:ea typeface="Instrument Sans Medium" pitchFamily="34" charset="-122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id-ID" sz="2200" dirty="0"/>
              <a:t>Peningkatan fokus pada pengelolaan keuangan negara yang berkelanjutan untuk generasi mendatang.</a:t>
            </a:r>
            <a:endParaRPr lang="en-US" sz="2200" dirty="0"/>
          </a:p>
          <a:p>
            <a:pPr algn="just"/>
            <a:endParaRPr lang="en-US" sz="2000" b="1" dirty="0">
              <a:solidFill>
                <a:schemeClr val="tx1"/>
              </a:solidFill>
              <a:latin typeface="Instrument Sans Medium" panose="020B0604020202020204" charset="0"/>
              <a:ea typeface="Instrument Sans Medium" pitchFamily="34" charset="-122"/>
              <a:cs typeface="Instrument Sans Medium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659448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6010</TotalTime>
  <Words>231</Words>
  <Application>Microsoft Office PowerPoint</Application>
  <PresentationFormat>On-screen Show (4:3)</PresentationFormat>
  <Paragraphs>60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Cambria</vt:lpstr>
      <vt:lpstr>Instrument Sans Medium</vt:lpstr>
      <vt:lpstr>Martel Sans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566</cp:revision>
  <cp:lastPrinted>2017-08-29T02:54:51Z</cp:lastPrinted>
  <dcterms:created xsi:type="dcterms:W3CDTF">2010-04-18T12:06:30Z</dcterms:created>
  <dcterms:modified xsi:type="dcterms:W3CDTF">2024-10-08T04:34:27Z</dcterms:modified>
</cp:coreProperties>
</file>