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47" r:id="rId3"/>
    <p:sldId id="331" r:id="rId4"/>
    <p:sldId id="332" r:id="rId5"/>
    <p:sldId id="346" r:id="rId6"/>
    <p:sldId id="341" r:id="rId7"/>
    <p:sldId id="300" r:id="rId8"/>
  </p:sldIdLst>
  <p:sldSz cx="9144000" cy="6858000" type="screen4x3"/>
  <p:notesSz cx="7045325" cy="9345613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C8DB834-CA48-4B88-81E5-3057F67C8698}">
          <p14:sldIdLst>
            <p14:sldId id="256"/>
            <p14:sldId id="347"/>
            <p14:sldId id="331"/>
            <p14:sldId id="332"/>
            <p14:sldId id="346"/>
            <p14:sldId id="341"/>
          </p14:sldIdLst>
        </p14:section>
        <p14:section name="Untitled Section" id="{30691758-73E1-4E15-BD70-641B16CD6D91}">
          <p14:sldIdLst>
            <p14:sldId id="3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PENGELOLAAN KEUANGAN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NEGARA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200800" cy="4802088"/>
          </a:xfrm>
        </p:spPr>
        <p:txBody>
          <a:bodyPr/>
          <a:lstStyle/>
          <a:p>
            <a:pPr algn="just"/>
            <a:endParaRPr lang="en-US" sz="2400" b="1" dirty="0" smtClean="0">
              <a:solidFill>
                <a:srgbClr val="61615C"/>
              </a:solidFill>
              <a:ea typeface="Tomorrow" pitchFamily="34" charset="-122"/>
            </a:endParaRPr>
          </a:p>
          <a:p>
            <a:pPr algn="just"/>
            <a:endParaRPr lang="en-US" sz="2400" b="1" dirty="0">
              <a:solidFill>
                <a:srgbClr val="61615C"/>
              </a:solidFill>
              <a:ea typeface="Tomorrow" pitchFamily="34" charset="-122"/>
            </a:endParaRPr>
          </a:p>
          <a:p>
            <a:pPr algn="just"/>
            <a:endParaRPr lang="en-US" sz="2400" b="1" dirty="0" smtClean="0">
              <a:solidFill>
                <a:srgbClr val="61615C"/>
              </a:solidFill>
              <a:ea typeface="Tomorrow" pitchFamily="34" charset="-122"/>
            </a:endParaRPr>
          </a:p>
          <a:p>
            <a:pPr algn="just"/>
            <a:r>
              <a:rPr lang="en-US" b="1" dirty="0" err="1" smtClean="0">
                <a:solidFill>
                  <a:srgbClr val="61615C"/>
                </a:solidFill>
                <a:ea typeface="Tomorrow" pitchFamily="34" charset="-122"/>
              </a:rPr>
              <a:t>Pengelolaan</a:t>
            </a:r>
            <a:r>
              <a:rPr lang="en-US" b="1" dirty="0" smtClean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b="1" dirty="0" err="1">
                <a:solidFill>
                  <a:srgbClr val="61615C"/>
                </a:solidFill>
                <a:ea typeface="Tomorrow" pitchFamily="34" charset="-122"/>
              </a:rPr>
              <a:t>keuangan</a:t>
            </a:r>
            <a:r>
              <a:rPr lang="en-US" b="1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b="1" dirty="0" err="1" smtClean="0">
                <a:solidFill>
                  <a:srgbClr val="61615C"/>
                </a:solidFill>
                <a:ea typeface="Tomorrow" pitchFamily="34" charset="-122"/>
              </a:rPr>
              <a:t>negara</a:t>
            </a:r>
            <a:r>
              <a:rPr lang="en-US" b="1" dirty="0" smtClean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smtClean="0">
                <a:solidFill>
                  <a:srgbClr val="61615C"/>
                </a:solidFill>
                <a:ea typeface="Tomorrow" pitchFamily="34" charset="-122"/>
              </a:rPr>
              <a:t>:</a:t>
            </a:r>
          </a:p>
          <a:p>
            <a:pPr algn="just"/>
            <a:r>
              <a:rPr lang="en-US" sz="2400" dirty="0" err="1" smtClean="0">
                <a:solidFill>
                  <a:srgbClr val="61615C"/>
                </a:solidFill>
                <a:ea typeface="Tomorrow" pitchFamily="34" charset="-122"/>
              </a:rPr>
              <a:t>adalah</a:t>
            </a:r>
            <a:r>
              <a:rPr lang="en-US" sz="2400" dirty="0" smtClean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proses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mengatur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pendapatan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dan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pengeluaran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negara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untuk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mencapai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tujuan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pembangunan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dan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kesejahteraan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masyarakat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94250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11560" y="764704"/>
            <a:ext cx="7344816" cy="525658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b="1" dirty="0" err="1">
                <a:solidFill>
                  <a:srgbClr val="1D1D1B"/>
                </a:solidFill>
                <a:latin typeface="Tomorrow Semi Bold" pitchFamily="34" charset="0"/>
                <a:ea typeface="Tomorrow Semi Bold" pitchFamily="34" charset="-122"/>
                <a:cs typeface="Tomorrow Semi Bold" pitchFamily="34" charset="-120"/>
              </a:rPr>
              <a:t>Peran</a:t>
            </a:r>
            <a:r>
              <a:rPr lang="en-US" sz="2400" b="1" dirty="0">
                <a:solidFill>
                  <a:srgbClr val="1D1D1B"/>
                </a:solidFill>
                <a:latin typeface="Tomorrow Semi Bold" pitchFamily="34" charset="0"/>
                <a:ea typeface="Tomorrow Semi Bold" pitchFamily="34" charset="-122"/>
                <a:cs typeface="Tomorrow Semi Bold" pitchFamily="34" charset="-120"/>
              </a:rPr>
              <a:t> </a:t>
            </a:r>
            <a:r>
              <a:rPr lang="en-US" sz="2400" b="1" dirty="0" err="1">
                <a:solidFill>
                  <a:srgbClr val="1D1D1B"/>
                </a:solidFill>
                <a:latin typeface="Tomorrow Semi Bold" pitchFamily="34" charset="0"/>
                <a:ea typeface="Tomorrow Semi Bold" pitchFamily="34" charset="-122"/>
                <a:cs typeface="Tomorrow Semi Bold" pitchFamily="34" charset="-120"/>
              </a:rPr>
              <a:t>Keuangan</a:t>
            </a:r>
            <a:r>
              <a:rPr lang="en-US" sz="2400" b="1" dirty="0">
                <a:solidFill>
                  <a:srgbClr val="1D1D1B"/>
                </a:solidFill>
                <a:latin typeface="Tomorrow Semi Bold" pitchFamily="34" charset="0"/>
                <a:ea typeface="Tomorrow Semi Bold" pitchFamily="34" charset="-122"/>
                <a:cs typeface="Tomorrow Semi Bold" pitchFamily="34" charset="-120"/>
              </a:rPr>
              <a:t> Negara </a:t>
            </a:r>
            <a:r>
              <a:rPr lang="en-US" sz="2400" b="1" dirty="0" err="1">
                <a:solidFill>
                  <a:srgbClr val="1D1D1B"/>
                </a:solidFill>
                <a:latin typeface="Tomorrow Semi Bold" pitchFamily="34" charset="0"/>
                <a:ea typeface="Tomorrow Semi Bold" pitchFamily="34" charset="-122"/>
                <a:cs typeface="Tomorrow Semi Bold" pitchFamily="34" charset="-120"/>
              </a:rPr>
              <a:t>dalam</a:t>
            </a:r>
            <a:r>
              <a:rPr lang="en-US" sz="2400" b="1" dirty="0">
                <a:solidFill>
                  <a:srgbClr val="1D1D1B"/>
                </a:solidFill>
                <a:latin typeface="Tomorrow Semi Bold" pitchFamily="34" charset="0"/>
                <a:ea typeface="Tomorrow Semi Bold" pitchFamily="34" charset="-122"/>
                <a:cs typeface="Tomorrow Semi Bold" pitchFamily="34" charset="-120"/>
              </a:rPr>
              <a:t> </a:t>
            </a:r>
            <a:r>
              <a:rPr lang="en-US" sz="2400" b="1" dirty="0" smtClean="0">
                <a:solidFill>
                  <a:srgbClr val="1D1D1B"/>
                </a:solidFill>
                <a:latin typeface="Tomorrow Semi Bold" pitchFamily="34" charset="0"/>
                <a:ea typeface="Tomorrow Semi Bold" pitchFamily="34" charset="-122"/>
                <a:cs typeface="Tomorrow Semi Bold" pitchFamily="34" charset="-120"/>
              </a:rPr>
              <a:t>Pembangunan :</a:t>
            </a:r>
            <a:endParaRPr lang="en-US" sz="2400" b="1" dirty="0"/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1. </a:t>
            </a:r>
            <a:r>
              <a:rPr lang="en-US" sz="2400" dirty="0" err="1">
                <a:solidFill>
                  <a:schemeClr val="tx1"/>
                </a:solidFill>
                <a:ea typeface="Tomorrow Semi Bold" pitchFamily="34" charset="-122"/>
              </a:rPr>
              <a:t>Pendanaan</a:t>
            </a:r>
            <a:r>
              <a:rPr lang="en-US" sz="2400" dirty="0">
                <a:solidFill>
                  <a:schemeClr val="tx1"/>
                </a:solidFill>
                <a:ea typeface="Tomorrow Semi Bold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 Semi Bold" pitchFamily="34" charset="-122"/>
              </a:rPr>
              <a:t>Proyek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Keuangan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negara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mendanai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pembangunan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infrastruktur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,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pendidikan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,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dan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a typeface="Tomorrow" pitchFamily="34" charset="-122"/>
              </a:rPr>
              <a:t>kesehatan</a:t>
            </a:r>
            <a:endParaRPr lang="en-US" sz="2400" dirty="0" smtClean="0">
              <a:solidFill>
                <a:schemeClr val="tx1"/>
              </a:solidFill>
              <a:ea typeface="Tomorrow" pitchFamily="34" charset="-122"/>
            </a:endParaRP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2. </a:t>
            </a:r>
            <a:r>
              <a:rPr lang="en-US" sz="2400" dirty="0" err="1">
                <a:solidFill>
                  <a:schemeClr val="tx1"/>
                </a:solidFill>
                <a:ea typeface="Tomorrow Semi Bold" pitchFamily="34" charset="-122"/>
              </a:rPr>
              <a:t>Penciptaan</a:t>
            </a:r>
            <a:r>
              <a:rPr lang="en-US" sz="2400" dirty="0">
                <a:solidFill>
                  <a:schemeClr val="tx1"/>
                </a:solidFill>
                <a:ea typeface="Tomorrow Semi Bold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 Semi Bold" pitchFamily="34" charset="-122"/>
              </a:rPr>
              <a:t>Lapangan</a:t>
            </a:r>
            <a:r>
              <a:rPr lang="en-US" sz="2400" dirty="0">
                <a:solidFill>
                  <a:schemeClr val="tx1"/>
                </a:solidFill>
                <a:ea typeface="Tomorrow Semi Bold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 Semi Bold" pitchFamily="34" charset="-122"/>
              </a:rPr>
              <a:t>Kerja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Investasi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pemerintah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menciptakan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peluang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kerja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dan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mendorong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pertumbuhan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ekonomi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3. </a:t>
            </a:r>
            <a:r>
              <a:rPr lang="en-US" sz="2400" dirty="0" err="1">
                <a:solidFill>
                  <a:schemeClr val="tx1"/>
                </a:solidFill>
                <a:ea typeface="Tomorrow Semi Bold" pitchFamily="34" charset="-122"/>
              </a:rPr>
              <a:t>Stabilitas</a:t>
            </a:r>
            <a:r>
              <a:rPr lang="en-US" sz="2400" dirty="0">
                <a:solidFill>
                  <a:schemeClr val="tx1"/>
                </a:solidFill>
                <a:ea typeface="Tomorrow Semi Bold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 Semi Bold" pitchFamily="34" charset="-122"/>
              </a:rPr>
              <a:t>Ekonomi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Pengelolaan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keuangan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negara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baik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menjaga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stabilitas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ekonomi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dan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nilai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tukar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mata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uang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4. </a:t>
            </a:r>
            <a:r>
              <a:rPr lang="en-US" sz="2400" dirty="0" err="1">
                <a:solidFill>
                  <a:schemeClr val="tx1"/>
                </a:solidFill>
                <a:ea typeface="Tomorrow Semi Bold" pitchFamily="34" charset="-122"/>
              </a:rPr>
              <a:t>Kesejahteraan</a:t>
            </a:r>
            <a:r>
              <a:rPr lang="en-US" sz="2400" dirty="0">
                <a:solidFill>
                  <a:schemeClr val="tx1"/>
                </a:solidFill>
                <a:ea typeface="Tomorrow Semi Bold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 Semi Bold" pitchFamily="34" charset="-122"/>
              </a:rPr>
              <a:t>Masyarakat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Program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bantuan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sosial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dan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subsidi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membantu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masyarakat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kurang</a:t>
            </a:r>
            <a:r>
              <a:rPr lang="en-US" sz="24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Tomorrow" pitchFamily="34" charset="-122"/>
              </a:rPr>
              <a:t>mampu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88832" cy="549478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9600" b="1" dirty="0" err="1">
                <a:solidFill>
                  <a:schemeClr val="tx1"/>
                </a:solidFill>
                <a:ea typeface="Tomorrow Semi Bold" pitchFamily="34" charset="-122"/>
              </a:rPr>
              <a:t>Pengelolaan</a:t>
            </a:r>
            <a:r>
              <a:rPr lang="en-US" sz="9600" b="1" dirty="0">
                <a:solidFill>
                  <a:schemeClr val="tx1"/>
                </a:solidFill>
                <a:ea typeface="Tomorrow Semi Bold" pitchFamily="34" charset="-122"/>
              </a:rPr>
              <a:t> </a:t>
            </a:r>
            <a:r>
              <a:rPr lang="en-US" sz="9600" b="1" dirty="0" err="1">
                <a:solidFill>
                  <a:schemeClr val="tx1"/>
                </a:solidFill>
                <a:ea typeface="Tomorrow Semi Bold" pitchFamily="34" charset="-122"/>
              </a:rPr>
              <a:t>Keuangan</a:t>
            </a:r>
            <a:r>
              <a:rPr lang="en-US" sz="9600" b="1" dirty="0">
                <a:solidFill>
                  <a:schemeClr val="tx1"/>
                </a:solidFill>
                <a:ea typeface="Tomorrow Semi Bold" pitchFamily="34" charset="-122"/>
              </a:rPr>
              <a:t> Negara </a:t>
            </a:r>
            <a:r>
              <a:rPr lang="en-US" sz="9600" b="1" dirty="0" err="1">
                <a:solidFill>
                  <a:schemeClr val="tx1"/>
                </a:solidFill>
                <a:ea typeface="Tomorrow Semi Bold" pitchFamily="34" charset="-122"/>
              </a:rPr>
              <a:t>dan</a:t>
            </a:r>
            <a:r>
              <a:rPr lang="en-US" sz="9600" b="1" dirty="0">
                <a:solidFill>
                  <a:schemeClr val="tx1"/>
                </a:solidFill>
                <a:ea typeface="Tomorrow Semi Bold" pitchFamily="34" charset="-122"/>
              </a:rPr>
              <a:t> </a:t>
            </a:r>
            <a:r>
              <a:rPr lang="en-US" sz="9600" b="1" dirty="0" err="1">
                <a:solidFill>
                  <a:schemeClr val="tx1"/>
                </a:solidFill>
                <a:ea typeface="Tomorrow Semi Bold" pitchFamily="34" charset="-122"/>
              </a:rPr>
              <a:t>Upaya</a:t>
            </a:r>
            <a:r>
              <a:rPr lang="en-US" sz="9600" b="1" dirty="0">
                <a:solidFill>
                  <a:schemeClr val="tx1"/>
                </a:solidFill>
                <a:ea typeface="Tomorrow Semi Bold" pitchFamily="34" charset="-122"/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  <a:ea typeface="Tomorrow Semi Bold" pitchFamily="34" charset="-122"/>
              </a:rPr>
              <a:t>Perbaikannya</a:t>
            </a:r>
            <a:endParaRPr lang="en-US" sz="9600" b="1" dirty="0" smtClean="0">
              <a:solidFill>
                <a:schemeClr val="tx1"/>
              </a:solidFill>
              <a:ea typeface="Tomorrow Semi Bold" pitchFamily="34" charset="-122"/>
            </a:endParaRPr>
          </a:p>
          <a:p>
            <a:pPr algn="just"/>
            <a:endParaRPr lang="en-US" sz="9600" b="1" dirty="0">
              <a:solidFill>
                <a:schemeClr val="tx1"/>
              </a:solidFill>
            </a:endParaRPr>
          </a:p>
          <a:p>
            <a:pPr marL="355600" indent="-355600" algn="just">
              <a:buAutoNum type="arabicPeriod"/>
            </a:pPr>
            <a:r>
              <a:rPr lang="en-US" sz="9600" dirty="0" err="1" smtClean="0">
                <a:solidFill>
                  <a:schemeClr val="tx1"/>
                </a:solidFill>
              </a:rPr>
              <a:t>Tranparansi</a:t>
            </a:r>
            <a:r>
              <a:rPr lang="en-US" sz="9600" dirty="0" smtClean="0">
                <a:solidFill>
                  <a:schemeClr val="tx1"/>
                </a:solidFill>
              </a:rPr>
              <a:t> :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Menerapkan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sistem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informasi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publik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dan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audit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untuk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meningkatkan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  <a:ea typeface="Tomorrow" pitchFamily="34" charset="-122"/>
              </a:rPr>
              <a:t>akuntabilitas</a:t>
            </a:r>
            <a:endParaRPr lang="en-US" sz="9600" dirty="0" smtClean="0">
              <a:solidFill>
                <a:schemeClr val="tx1"/>
              </a:solidFill>
              <a:ea typeface="Tomorrow" pitchFamily="34" charset="-122"/>
            </a:endParaRPr>
          </a:p>
          <a:p>
            <a:pPr algn="just"/>
            <a:endParaRPr lang="en-US" sz="9600" dirty="0" smtClean="0">
              <a:solidFill>
                <a:schemeClr val="tx1"/>
              </a:solidFill>
              <a:ea typeface="Tomorrow" pitchFamily="34" charset="-122"/>
            </a:endParaRPr>
          </a:p>
          <a:p>
            <a:pPr marL="355600" indent="-355600" algn="just"/>
            <a:r>
              <a:rPr lang="en-US" sz="9600" dirty="0" smtClean="0">
                <a:solidFill>
                  <a:schemeClr val="tx1"/>
                </a:solidFill>
                <a:ea typeface="Tomorrow" pitchFamily="34" charset="-122"/>
              </a:rPr>
              <a:t>2.  </a:t>
            </a:r>
            <a:r>
              <a:rPr lang="en-US" sz="9600" dirty="0" err="1" smtClean="0">
                <a:solidFill>
                  <a:schemeClr val="tx1"/>
                </a:solidFill>
                <a:ea typeface="Tomorrow" pitchFamily="34" charset="-122"/>
              </a:rPr>
              <a:t>Efisiensi</a:t>
            </a:r>
            <a:r>
              <a:rPr lang="en-US" sz="9600" dirty="0" smtClean="0">
                <a:solidFill>
                  <a:schemeClr val="tx1"/>
                </a:solidFill>
                <a:ea typeface="Tomorrow" pitchFamily="34" charset="-122"/>
              </a:rPr>
              <a:t> :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Menerapkan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teknologi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dan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sistem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manajemen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yang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efisien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untuk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meminimalkan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pemborosan</a:t>
            </a:r>
            <a:r>
              <a:rPr lang="en-US" sz="9600" dirty="0" smtClean="0">
                <a:solidFill>
                  <a:schemeClr val="tx1"/>
                </a:solidFill>
                <a:ea typeface="Tomorrow" pitchFamily="34" charset="-122"/>
              </a:rPr>
              <a:t>.</a:t>
            </a:r>
          </a:p>
          <a:p>
            <a:pPr algn="just"/>
            <a:endParaRPr lang="en-US" sz="9600" dirty="0">
              <a:solidFill>
                <a:schemeClr val="tx1"/>
              </a:solidFill>
            </a:endParaRPr>
          </a:p>
          <a:p>
            <a:pPr marL="355600" indent="-355600" algn="just"/>
            <a:r>
              <a:rPr lang="en-US" sz="9600" dirty="0" smtClean="0">
                <a:solidFill>
                  <a:schemeClr val="tx1"/>
                </a:solidFill>
                <a:ea typeface="Tomorrow" pitchFamily="34" charset="-122"/>
              </a:rPr>
              <a:t>3. </a:t>
            </a:r>
            <a:r>
              <a:rPr lang="en-US" sz="9600" dirty="0" err="1" smtClean="0">
                <a:solidFill>
                  <a:schemeClr val="tx1"/>
                </a:solidFill>
                <a:ea typeface="Tomorrow" pitchFamily="34" charset="-122"/>
              </a:rPr>
              <a:t>Akuntabilitas</a:t>
            </a:r>
            <a:r>
              <a:rPr lang="en-US" sz="9600" dirty="0" smtClean="0">
                <a:solidFill>
                  <a:schemeClr val="tx1"/>
                </a:solidFill>
                <a:ea typeface="Tomorrow" pitchFamily="34" charset="-122"/>
              </a:rPr>
              <a:t> :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Meningkatkan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pengawasan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dan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evaluasi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untuk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memastikan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pengelolaan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keuangan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yang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bertanggung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jawab</a:t>
            </a:r>
            <a:r>
              <a:rPr lang="en-US" sz="9600" dirty="0" smtClean="0">
                <a:solidFill>
                  <a:schemeClr val="tx1"/>
                </a:solidFill>
                <a:ea typeface="Tomorrow" pitchFamily="34" charset="-122"/>
              </a:rPr>
              <a:t>.</a:t>
            </a:r>
          </a:p>
          <a:p>
            <a:pPr algn="just"/>
            <a:endParaRPr lang="en-US" sz="9600" dirty="0">
              <a:solidFill>
                <a:schemeClr val="tx1"/>
              </a:solidFill>
            </a:endParaRPr>
          </a:p>
          <a:p>
            <a:pPr marL="355600" indent="-355600" algn="just"/>
            <a:r>
              <a:rPr lang="en-US" sz="9600" dirty="0" smtClean="0">
                <a:solidFill>
                  <a:schemeClr val="tx1"/>
                </a:solidFill>
                <a:ea typeface="Tomorrow" pitchFamily="34" charset="-122"/>
              </a:rPr>
              <a:t>4. </a:t>
            </a:r>
            <a:r>
              <a:rPr lang="en-US" sz="9600" dirty="0" err="1" smtClean="0">
                <a:solidFill>
                  <a:schemeClr val="tx1"/>
                </a:solidFill>
                <a:ea typeface="Tomorrow" pitchFamily="34" charset="-122"/>
              </a:rPr>
              <a:t>Partisipasi</a:t>
            </a:r>
            <a:r>
              <a:rPr lang="en-US" sz="9600" dirty="0" smtClean="0">
                <a:solidFill>
                  <a:schemeClr val="tx1"/>
                </a:solidFill>
                <a:ea typeface="Tomorrow" pitchFamily="34" charset="-122"/>
              </a:rPr>
              <a:t> public :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Membuka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ruang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dialog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dan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masukan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publik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dalam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pengambilan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keputusan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terkait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keuangan</a:t>
            </a:r>
            <a:r>
              <a:rPr lang="en-US" sz="9600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sz="9600" dirty="0" err="1">
                <a:solidFill>
                  <a:schemeClr val="tx1"/>
                </a:solidFill>
                <a:ea typeface="Tomorrow" pitchFamily="34" charset="-122"/>
              </a:rPr>
              <a:t>negara</a:t>
            </a:r>
            <a:r>
              <a:rPr lang="en-US" sz="9600" dirty="0">
                <a:solidFill>
                  <a:srgbClr val="61615C"/>
                </a:solidFill>
                <a:ea typeface="Tomorrow" pitchFamily="34" charset="-122"/>
              </a:rPr>
              <a:t>.</a:t>
            </a:r>
            <a:endParaRPr lang="en-US" sz="9600" dirty="0"/>
          </a:p>
          <a:p>
            <a:pPr marL="355600" indent="-355600" algn="just">
              <a:buAutoNum type="arabicPeriod"/>
            </a:pPr>
            <a:endParaRPr lang="en-US" sz="8000" dirty="0" smtClean="0">
              <a:solidFill>
                <a:srgbClr val="61615C"/>
              </a:solidFill>
              <a:latin typeface="Tomorrow" pitchFamily="34" charset="0"/>
              <a:ea typeface="Tomorrow" pitchFamily="34" charset="-122"/>
              <a:cs typeface="Tomorrow" pitchFamily="34" charset="-120"/>
            </a:endParaRPr>
          </a:p>
          <a:p>
            <a:pPr marL="1371600" indent="-1371600" algn="just">
              <a:buAutoNum type="arabicPeriod"/>
            </a:pPr>
            <a:endParaRPr lang="en-US" sz="7400" dirty="0" smtClean="0"/>
          </a:p>
          <a:p>
            <a:pPr algn="just"/>
            <a:endParaRPr lang="en-US" sz="7400" dirty="0"/>
          </a:p>
          <a:p>
            <a:pPr algn="just"/>
            <a:endParaRPr lang="en-US" sz="7400" dirty="0"/>
          </a:p>
          <a:p>
            <a:pPr algn="just"/>
            <a:endParaRPr lang="en-US" sz="7400" dirty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8000" dirty="0" smtClean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4200" dirty="0">
              <a:solidFill>
                <a:srgbClr val="2C3249"/>
              </a:solidFill>
              <a:latin typeface="Martel Sans" pitchFamily="34" charset="0"/>
              <a:cs typeface="Martel Sans" pitchFamily="34" charset="-120"/>
            </a:endParaRPr>
          </a:p>
          <a:p>
            <a:pPr algn="just"/>
            <a:endParaRPr lang="en-US" sz="4200" dirty="0"/>
          </a:p>
          <a:p>
            <a:pPr algn="l"/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72808" cy="547260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dirty="0" err="1">
                <a:solidFill>
                  <a:srgbClr val="1D1D1B"/>
                </a:solidFill>
                <a:ea typeface="Tomorrow Semi Bold" pitchFamily="34" charset="-122"/>
              </a:rPr>
              <a:t>Yuridikasi</a:t>
            </a:r>
            <a:r>
              <a:rPr lang="en-US" b="1" dirty="0">
                <a:solidFill>
                  <a:srgbClr val="1D1D1B"/>
                </a:solidFill>
                <a:ea typeface="Tomorrow Semi Bold" pitchFamily="34" charset="-122"/>
              </a:rPr>
              <a:t> </a:t>
            </a:r>
            <a:r>
              <a:rPr lang="en-US" b="1" dirty="0" err="1">
                <a:solidFill>
                  <a:srgbClr val="1D1D1B"/>
                </a:solidFill>
                <a:ea typeface="Tomorrow Semi Bold" pitchFamily="34" charset="-122"/>
              </a:rPr>
              <a:t>Kerugian</a:t>
            </a:r>
            <a:r>
              <a:rPr lang="en-US" b="1" dirty="0">
                <a:solidFill>
                  <a:srgbClr val="1D1D1B"/>
                </a:solidFill>
                <a:ea typeface="Tomorrow Semi Bold" pitchFamily="34" charset="-122"/>
              </a:rPr>
              <a:t> </a:t>
            </a:r>
            <a:r>
              <a:rPr lang="en-US" b="1" dirty="0" err="1">
                <a:solidFill>
                  <a:srgbClr val="1D1D1B"/>
                </a:solidFill>
                <a:ea typeface="Tomorrow Semi Bold" pitchFamily="34" charset="-122"/>
              </a:rPr>
              <a:t>Keuangan</a:t>
            </a:r>
            <a:r>
              <a:rPr lang="en-US" b="1" dirty="0">
                <a:solidFill>
                  <a:srgbClr val="1D1D1B"/>
                </a:solidFill>
                <a:ea typeface="Tomorrow Semi Bold" pitchFamily="34" charset="-122"/>
              </a:rPr>
              <a:t> Negara </a:t>
            </a:r>
            <a:r>
              <a:rPr lang="en-US" b="1" dirty="0" err="1">
                <a:solidFill>
                  <a:srgbClr val="1D1D1B"/>
                </a:solidFill>
                <a:ea typeface="Tomorrow Semi Bold" pitchFamily="34" charset="-122"/>
              </a:rPr>
              <a:t>dan</a:t>
            </a:r>
            <a:r>
              <a:rPr lang="en-US" b="1" dirty="0">
                <a:solidFill>
                  <a:srgbClr val="1D1D1B"/>
                </a:solidFill>
                <a:ea typeface="Tomorrow Semi Bold" pitchFamily="34" charset="-122"/>
              </a:rPr>
              <a:t> </a:t>
            </a:r>
            <a:r>
              <a:rPr lang="en-US" b="1" dirty="0" err="1">
                <a:solidFill>
                  <a:srgbClr val="1D1D1B"/>
                </a:solidFill>
                <a:ea typeface="Tomorrow Semi Bold" pitchFamily="34" charset="-122"/>
              </a:rPr>
              <a:t>Lembaga</a:t>
            </a:r>
            <a:r>
              <a:rPr lang="en-US" b="1" dirty="0">
                <a:solidFill>
                  <a:srgbClr val="1D1D1B"/>
                </a:solidFill>
                <a:ea typeface="Tomorrow Semi Bold" pitchFamily="34" charset="-122"/>
              </a:rPr>
              <a:t> yang </a:t>
            </a:r>
            <a:r>
              <a:rPr lang="en-US" b="1" dirty="0" err="1">
                <a:solidFill>
                  <a:srgbClr val="1D1D1B"/>
                </a:solidFill>
                <a:ea typeface="Tomorrow Semi Bold" pitchFamily="34" charset="-122"/>
              </a:rPr>
              <a:t>Berwenang</a:t>
            </a:r>
            <a:endParaRPr lang="en-US" b="1" dirty="0"/>
          </a:p>
          <a:p>
            <a:pPr algn="just"/>
            <a:r>
              <a:rPr lang="en-US" sz="2400" dirty="0" smtClean="0"/>
              <a:t>1.</a:t>
            </a:r>
            <a:r>
              <a:rPr lang="en-US" sz="2400" dirty="0">
                <a:solidFill>
                  <a:srgbClr val="1D1D1B"/>
                </a:solidFill>
                <a:ea typeface="Tomorrow Semi Bold" pitchFamily="34" charset="-122"/>
              </a:rPr>
              <a:t> </a:t>
            </a:r>
            <a:r>
              <a:rPr lang="en-US" sz="2400" dirty="0" err="1">
                <a:solidFill>
                  <a:srgbClr val="1D1D1B"/>
                </a:solidFill>
                <a:ea typeface="Tomorrow Semi Bold" pitchFamily="34" charset="-122"/>
              </a:rPr>
              <a:t>Yuridikasi</a:t>
            </a:r>
            <a:r>
              <a:rPr lang="en-US" sz="2400" dirty="0">
                <a:solidFill>
                  <a:srgbClr val="1D1D1B"/>
                </a:solidFill>
                <a:ea typeface="Tomorrow Semi Bold" pitchFamily="34" charset="-122"/>
              </a:rPr>
              <a:t> </a:t>
            </a:r>
            <a:r>
              <a:rPr lang="en-US" sz="2400" dirty="0" err="1">
                <a:solidFill>
                  <a:srgbClr val="1D1D1B"/>
                </a:solidFill>
                <a:ea typeface="Tomorrow Semi Bold" pitchFamily="34" charset="-122"/>
              </a:rPr>
              <a:t>Kerugian</a:t>
            </a:r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Kerugian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keuangan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negara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adalah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hilangnya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aset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negara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akibat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tindak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pidana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korupsi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,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penyalahgunaan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wewenang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,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atau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 smtClean="0">
                <a:solidFill>
                  <a:srgbClr val="61615C"/>
                </a:solidFill>
                <a:ea typeface="Tomorrow" pitchFamily="34" charset="-122"/>
              </a:rPr>
              <a:t>kelalaian</a:t>
            </a:r>
            <a:endParaRPr lang="en-US" sz="2400" dirty="0" smtClean="0">
              <a:solidFill>
                <a:srgbClr val="61615C"/>
              </a:solidFill>
              <a:ea typeface="Tomorrow" pitchFamily="34" charset="-122"/>
            </a:endParaRPr>
          </a:p>
          <a:p>
            <a:pPr algn="just"/>
            <a:r>
              <a:rPr lang="en-US" sz="2400" dirty="0" smtClean="0">
                <a:solidFill>
                  <a:srgbClr val="61615C"/>
                </a:solidFill>
              </a:rPr>
              <a:t>2. </a:t>
            </a:r>
            <a:r>
              <a:rPr lang="en-US" sz="2400" dirty="0" err="1">
                <a:solidFill>
                  <a:srgbClr val="1D1D1B"/>
                </a:solidFill>
                <a:ea typeface="Tomorrow Semi Bold" pitchFamily="34" charset="-122"/>
              </a:rPr>
              <a:t>Lembaga</a:t>
            </a:r>
            <a:r>
              <a:rPr lang="en-US" sz="2400" dirty="0">
                <a:solidFill>
                  <a:srgbClr val="1D1D1B"/>
                </a:solidFill>
                <a:ea typeface="Tomorrow Semi Bold" pitchFamily="34" charset="-122"/>
              </a:rPr>
              <a:t> yang </a:t>
            </a:r>
            <a:r>
              <a:rPr lang="en-US" sz="2400" dirty="0" err="1">
                <a:solidFill>
                  <a:srgbClr val="1D1D1B"/>
                </a:solidFill>
                <a:ea typeface="Tomorrow Semi Bold" pitchFamily="34" charset="-122"/>
              </a:rPr>
              <a:t>Berwenang</a:t>
            </a:r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Lembaga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seperti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KPK,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Kejaksaan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,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dan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BPK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bertanggung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jawab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menyelidiki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dan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menindak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pelaku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kerugian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 smtClean="0">
                <a:solidFill>
                  <a:srgbClr val="61615C"/>
                </a:solidFill>
                <a:ea typeface="Tomorrow" pitchFamily="34" charset="-122"/>
              </a:rPr>
              <a:t>negara</a:t>
            </a:r>
            <a:endParaRPr lang="en-US" sz="2400" dirty="0" smtClean="0">
              <a:solidFill>
                <a:srgbClr val="61615C"/>
              </a:solidFill>
              <a:ea typeface="Tomorrow" pitchFamily="34" charset="-122"/>
            </a:endParaRPr>
          </a:p>
          <a:p>
            <a:pPr algn="just"/>
            <a:r>
              <a:rPr lang="en-US" sz="2400" dirty="0" smtClean="0">
                <a:solidFill>
                  <a:srgbClr val="61615C"/>
                </a:solidFill>
              </a:rPr>
              <a:t>3. </a:t>
            </a:r>
            <a:r>
              <a:rPr lang="en-US" sz="2400" dirty="0">
                <a:solidFill>
                  <a:srgbClr val="1D1D1B"/>
                </a:solidFill>
                <a:ea typeface="Tomorrow Semi Bold" pitchFamily="34" charset="-122"/>
              </a:rPr>
              <a:t>Proses </a:t>
            </a:r>
            <a:r>
              <a:rPr lang="en-US" sz="2400" dirty="0" err="1">
                <a:solidFill>
                  <a:srgbClr val="1D1D1B"/>
                </a:solidFill>
                <a:ea typeface="Tomorrow Semi Bold" pitchFamily="34" charset="-122"/>
              </a:rPr>
              <a:t>Hukum</a:t>
            </a:r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Terdapat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proses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hukum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yang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jelas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untuk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menjerat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pelaku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kerugian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negara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,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termasuk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pemulihan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aset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dan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hukuman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pidana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.</a:t>
            </a:r>
            <a:endParaRPr lang="en-US" sz="2400" dirty="0"/>
          </a:p>
          <a:p>
            <a:pPr algn="just"/>
            <a:endParaRPr lang="en-US" sz="2000" dirty="0">
              <a:solidFill>
                <a:srgbClr val="61615C"/>
              </a:solidFill>
              <a:latin typeface="Tomorrow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>
              <a:solidFill>
                <a:srgbClr val="61615C"/>
              </a:solidFill>
              <a:latin typeface="Tomorrow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43608" y="764704"/>
            <a:ext cx="7344816" cy="4874096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>
                <a:solidFill>
                  <a:srgbClr val="1D1D1B"/>
                </a:solidFill>
                <a:ea typeface="Tomorrow Semi Bold" pitchFamily="34" charset="-122"/>
              </a:rPr>
              <a:t>Peran</a:t>
            </a:r>
            <a:r>
              <a:rPr lang="en-US" b="1" dirty="0">
                <a:solidFill>
                  <a:srgbClr val="1D1D1B"/>
                </a:solidFill>
                <a:ea typeface="Tomorrow Semi Bold" pitchFamily="34" charset="-122"/>
              </a:rPr>
              <a:t> DPR </a:t>
            </a:r>
            <a:r>
              <a:rPr lang="en-US" b="1" dirty="0" err="1">
                <a:solidFill>
                  <a:srgbClr val="1D1D1B"/>
                </a:solidFill>
                <a:ea typeface="Tomorrow Semi Bold" pitchFamily="34" charset="-122"/>
              </a:rPr>
              <a:t>dalam</a:t>
            </a:r>
            <a:r>
              <a:rPr lang="en-US" b="1" dirty="0">
                <a:solidFill>
                  <a:srgbClr val="1D1D1B"/>
                </a:solidFill>
                <a:ea typeface="Tomorrow Semi Bold" pitchFamily="34" charset="-122"/>
              </a:rPr>
              <a:t> </a:t>
            </a:r>
            <a:r>
              <a:rPr lang="en-US" b="1" dirty="0" err="1">
                <a:solidFill>
                  <a:srgbClr val="1D1D1B"/>
                </a:solidFill>
                <a:ea typeface="Tomorrow Semi Bold" pitchFamily="34" charset="-122"/>
              </a:rPr>
              <a:t>Sistem</a:t>
            </a:r>
            <a:r>
              <a:rPr lang="en-US" b="1" dirty="0">
                <a:solidFill>
                  <a:srgbClr val="1D1D1B"/>
                </a:solidFill>
                <a:ea typeface="Tomorrow Semi Bold" pitchFamily="34" charset="-122"/>
              </a:rPr>
              <a:t> </a:t>
            </a:r>
            <a:r>
              <a:rPr lang="en-US" b="1" dirty="0" err="1">
                <a:solidFill>
                  <a:srgbClr val="1D1D1B"/>
                </a:solidFill>
                <a:ea typeface="Tomorrow Semi Bold" pitchFamily="34" charset="-122"/>
              </a:rPr>
              <a:t>Perencanaan</a:t>
            </a:r>
            <a:r>
              <a:rPr lang="en-US" b="1" dirty="0">
                <a:solidFill>
                  <a:srgbClr val="1D1D1B"/>
                </a:solidFill>
                <a:ea typeface="Tomorrow Semi Bold" pitchFamily="34" charset="-122"/>
              </a:rPr>
              <a:t> </a:t>
            </a:r>
            <a:r>
              <a:rPr lang="en-US" b="1" dirty="0" err="1" smtClean="0">
                <a:solidFill>
                  <a:srgbClr val="1D1D1B"/>
                </a:solidFill>
                <a:ea typeface="Tomorrow Semi Bold" pitchFamily="34" charset="-122"/>
              </a:rPr>
              <a:t>Anggaran</a:t>
            </a:r>
            <a:endParaRPr lang="en-US" b="1" dirty="0" smtClean="0">
              <a:solidFill>
                <a:srgbClr val="1D1D1B"/>
              </a:solidFill>
              <a:ea typeface="Tomorrow Semi Bold" pitchFamily="34" charset="-122"/>
            </a:endParaRPr>
          </a:p>
          <a:p>
            <a:pPr algn="just"/>
            <a:endParaRPr lang="en-US" b="1" dirty="0">
              <a:solidFill>
                <a:srgbClr val="1D1D1B"/>
              </a:solidFill>
            </a:endParaRPr>
          </a:p>
          <a:p>
            <a:pPr algn="just"/>
            <a:r>
              <a:rPr lang="en-US" sz="2400" dirty="0" err="1" smtClean="0">
                <a:solidFill>
                  <a:srgbClr val="1D1D1B"/>
                </a:solidFill>
              </a:rPr>
              <a:t>Legislatif</a:t>
            </a:r>
            <a:r>
              <a:rPr lang="en-US" sz="2400" dirty="0" smtClean="0">
                <a:solidFill>
                  <a:srgbClr val="1D1D1B"/>
                </a:solidFill>
              </a:rPr>
              <a:t> :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Mengesahkan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undang-undang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anggaran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 smtClean="0">
                <a:solidFill>
                  <a:srgbClr val="61615C"/>
                </a:solidFill>
                <a:ea typeface="Tomorrow" pitchFamily="34" charset="-122"/>
              </a:rPr>
              <a:t>negara</a:t>
            </a:r>
            <a:endParaRPr lang="en-US" sz="2400" dirty="0" smtClean="0">
              <a:solidFill>
                <a:srgbClr val="61615C"/>
              </a:solidFill>
              <a:ea typeface="Tomorrow" pitchFamily="34" charset="-122"/>
            </a:endParaRPr>
          </a:p>
          <a:p>
            <a:pPr algn="just"/>
            <a:endParaRPr lang="en-US" sz="2400" dirty="0">
              <a:solidFill>
                <a:srgbClr val="61615C"/>
              </a:solidFill>
            </a:endParaRPr>
          </a:p>
          <a:p>
            <a:pPr marL="1528763" indent="-1528763" algn="just"/>
            <a:r>
              <a:rPr lang="en-US" sz="2400" dirty="0" err="1" smtClean="0">
                <a:solidFill>
                  <a:srgbClr val="61615C"/>
                </a:solidFill>
              </a:rPr>
              <a:t>Anggaran</a:t>
            </a:r>
            <a:r>
              <a:rPr lang="en-US" sz="2400" dirty="0" smtClean="0">
                <a:solidFill>
                  <a:srgbClr val="61615C"/>
                </a:solidFill>
              </a:rPr>
              <a:t> :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Melakukan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pengawasan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atas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pelaksanaan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smtClean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 smtClean="0">
                <a:solidFill>
                  <a:srgbClr val="61615C"/>
                </a:solidFill>
                <a:ea typeface="Tomorrow" pitchFamily="34" charset="-122"/>
              </a:rPr>
              <a:t>anggaran</a:t>
            </a:r>
            <a:r>
              <a:rPr lang="en-US" sz="2400" dirty="0" smtClean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dan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memberikan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 smtClean="0">
                <a:solidFill>
                  <a:srgbClr val="61615C"/>
                </a:solidFill>
                <a:ea typeface="Tomorrow" pitchFamily="34" charset="-122"/>
              </a:rPr>
              <a:t>rekomendasi</a:t>
            </a:r>
            <a:endParaRPr lang="en-US" sz="2400" dirty="0" smtClean="0">
              <a:solidFill>
                <a:srgbClr val="61615C"/>
              </a:solidFill>
              <a:ea typeface="Tomorrow" pitchFamily="34" charset="-122"/>
            </a:endParaRPr>
          </a:p>
          <a:p>
            <a:pPr algn="just"/>
            <a:endParaRPr lang="en-US" sz="2400" dirty="0">
              <a:solidFill>
                <a:srgbClr val="61615C"/>
              </a:solidFill>
            </a:endParaRPr>
          </a:p>
          <a:p>
            <a:pPr marL="1350963" indent="-1350963" algn="just"/>
            <a:r>
              <a:rPr lang="en-US" sz="2400" dirty="0" err="1" smtClean="0">
                <a:solidFill>
                  <a:srgbClr val="61615C"/>
                </a:solidFill>
              </a:rPr>
              <a:t>Kontrol</a:t>
            </a:r>
            <a:r>
              <a:rPr lang="en-US" sz="2400" dirty="0" smtClean="0">
                <a:solidFill>
                  <a:srgbClr val="61615C"/>
                </a:solidFill>
              </a:rPr>
              <a:t> :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Meminta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pertanggungjawaban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pemerintah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atas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penggunaan</a:t>
            </a:r>
            <a:r>
              <a:rPr lang="en-US" sz="2400" dirty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dirty="0" err="1">
                <a:solidFill>
                  <a:srgbClr val="61615C"/>
                </a:solidFill>
                <a:ea typeface="Tomorrow" pitchFamily="34" charset="-122"/>
              </a:rPr>
              <a:t>anggaran</a:t>
            </a:r>
            <a:r>
              <a:rPr lang="en-US" sz="2000" dirty="0">
                <a:solidFill>
                  <a:srgbClr val="61615C"/>
                </a:solidFill>
                <a:latin typeface="Tomorrow" pitchFamily="34" charset="0"/>
                <a:ea typeface="Tomorrow" pitchFamily="34" charset="-122"/>
                <a:cs typeface="Tomorrow" pitchFamily="34" charset="-120"/>
              </a:rPr>
              <a:t>.</a:t>
            </a:r>
            <a:endParaRPr lang="en-US" sz="2000" dirty="0"/>
          </a:p>
          <a:p>
            <a:pPr algn="just"/>
            <a:endParaRPr lang="en-US" sz="2000" dirty="0"/>
          </a:p>
          <a:p>
            <a:pPr algn="just"/>
            <a:endParaRPr lang="en-US" sz="2000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6037</TotalTime>
  <Words>260</Words>
  <Application>Microsoft Office PowerPoint</Application>
  <PresentationFormat>On-screen Show (4:3)</PresentationFormat>
  <Paragraphs>63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Calibri</vt:lpstr>
      <vt:lpstr>Cambria</vt:lpstr>
      <vt:lpstr>Instrument Sans Medium</vt:lpstr>
      <vt:lpstr>Martel Sans</vt:lpstr>
      <vt:lpstr>Times New Roman</vt:lpstr>
      <vt:lpstr>Tomorrow</vt:lpstr>
      <vt:lpstr>Tomorrow Semi 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568</cp:revision>
  <cp:lastPrinted>2017-08-29T02:54:51Z</cp:lastPrinted>
  <dcterms:created xsi:type="dcterms:W3CDTF">2010-04-18T12:06:30Z</dcterms:created>
  <dcterms:modified xsi:type="dcterms:W3CDTF">2024-10-07T16:57:19Z</dcterms:modified>
</cp:coreProperties>
</file>