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00" r:id="rId1"/>
  </p:sldMasterIdLst>
  <p:sldIdLst>
    <p:sldId id="256" r:id="rId2"/>
    <p:sldId id="257" r:id="rId3"/>
    <p:sldId id="258" r:id="rId4"/>
    <p:sldId id="275" r:id="rId5"/>
    <p:sldId id="260" r:id="rId6"/>
    <p:sldId id="274" r:id="rId7"/>
    <p:sldId id="273" r:id="rId8"/>
    <p:sldId id="263" r:id="rId9"/>
    <p:sldId id="272" r:id="rId10"/>
    <p:sldId id="265" r:id="rId11"/>
    <p:sldId id="266" r:id="rId12"/>
    <p:sldId id="271" r:id="rId13"/>
    <p:sldId id="270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47" autoAdjust="0"/>
    <p:restoredTop sz="94291" autoAdjust="0"/>
  </p:normalViewPr>
  <p:slideViewPr>
    <p:cSldViewPr snapToGrid="0">
      <p:cViewPr varScale="1">
        <p:scale>
          <a:sx n="65" d="100"/>
          <a:sy n="65" d="100"/>
        </p:scale>
        <p:origin x="732" y="60"/>
      </p:cViewPr>
      <p:guideLst/>
    </p:cSldViewPr>
  </p:slideViewPr>
  <p:outlineViewPr>
    <p:cViewPr>
      <p:scale>
        <a:sx n="33" d="100"/>
        <a:sy n="33" d="100"/>
      </p:scale>
      <p:origin x="0" y="-118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4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59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2817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09752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15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226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313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423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155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181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08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995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3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70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13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31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06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C0B1C6-DEA7-4A68-A73C-75E9EC561C71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7D38A-7DCF-4E64-9CE2-0EC1775FFD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470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601" r:id="rId1"/>
    <p:sldLayoutId id="2147484602" r:id="rId2"/>
    <p:sldLayoutId id="2147484603" r:id="rId3"/>
    <p:sldLayoutId id="2147484604" r:id="rId4"/>
    <p:sldLayoutId id="2147484605" r:id="rId5"/>
    <p:sldLayoutId id="2147484606" r:id="rId6"/>
    <p:sldLayoutId id="2147484607" r:id="rId7"/>
    <p:sldLayoutId id="2147484608" r:id="rId8"/>
    <p:sldLayoutId id="2147484609" r:id="rId9"/>
    <p:sldLayoutId id="2147484610" r:id="rId10"/>
    <p:sldLayoutId id="2147484611" r:id="rId11"/>
    <p:sldLayoutId id="2147484612" r:id="rId12"/>
    <p:sldLayoutId id="2147484613" r:id="rId13"/>
    <p:sldLayoutId id="2147484614" r:id="rId14"/>
    <p:sldLayoutId id="2147484615" r:id="rId15"/>
    <p:sldLayoutId id="2147484616" r:id="rId16"/>
    <p:sldLayoutId id="214748461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A7667-DC6E-77FA-3BBD-4EADFF76FE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b="1" dirty="0" err="1"/>
              <a:t>Pengelolaan</a:t>
            </a:r>
            <a:r>
              <a:rPr lang="en-US" sz="4800" b="1" dirty="0"/>
              <a:t> </a:t>
            </a:r>
            <a:r>
              <a:rPr lang="en-US" sz="4800" b="1" dirty="0" err="1"/>
              <a:t>Pengetahuan</a:t>
            </a:r>
            <a:r>
              <a:rPr lang="en-US" sz="4800" b="1" dirty="0"/>
              <a:t> dan </a:t>
            </a:r>
            <a:r>
              <a:rPr lang="en-US" sz="4800" b="1" dirty="0" err="1"/>
              <a:t>Informasi</a:t>
            </a:r>
            <a:r>
              <a:rPr lang="en-US" sz="4800" b="1" dirty="0"/>
              <a:t> </a:t>
            </a:r>
            <a:r>
              <a:rPr lang="en-US" sz="4800" b="1" dirty="0" err="1"/>
              <a:t>Organisasi</a:t>
            </a:r>
            <a:endParaRPr lang="en-US" sz="48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EBD4BC-BE3D-9D19-C496-0020C3D771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487607"/>
            <a:ext cx="9448800" cy="685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5577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3552F-BBD9-2330-C53B-4502E5922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E. Manfaat Big 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36373-2CEF-5DE2-D059-7F274E2B7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b="1" dirty="0" err="1"/>
              <a:t>keputusan</a:t>
            </a:r>
            <a:r>
              <a:rPr lang="en-US" b="1" dirty="0"/>
              <a:t> </a:t>
            </a:r>
            <a:r>
              <a:rPr lang="en-US" b="1" dirty="0" err="1"/>
              <a:t>berbasis</a:t>
            </a:r>
            <a:r>
              <a:rPr lang="en-US" b="1" dirty="0"/>
              <a:t> data (data-driven decision making)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b="1" dirty="0" err="1"/>
              <a:t>layanan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r>
              <a:rPr lang="en-US" b="1" dirty="0"/>
              <a:t> dan </a:t>
            </a:r>
            <a:r>
              <a:rPr lang="en-US" b="1" dirty="0" err="1"/>
              <a:t>personalisasi</a:t>
            </a:r>
            <a:r>
              <a:rPr lang="en-US" b="1" dirty="0"/>
              <a:t> </a:t>
            </a:r>
            <a:r>
              <a:rPr lang="en-US" b="1" dirty="0" err="1"/>
              <a:t>produk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b="1" dirty="0" err="1"/>
              <a:t>inovasi</a:t>
            </a:r>
            <a:r>
              <a:rPr lang="en-US" b="1" dirty="0"/>
              <a:t> dan </a:t>
            </a:r>
            <a:r>
              <a:rPr lang="en-US" b="1" dirty="0" err="1"/>
              <a:t>efisiensi</a:t>
            </a:r>
            <a:r>
              <a:rPr lang="en-US" b="1" dirty="0"/>
              <a:t> </a:t>
            </a:r>
            <a:r>
              <a:rPr lang="en-US" b="1" dirty="0" err="1"/>
              <a:t>operasional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330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F6892-5BD8-7B84-BDA9-CD483D97C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8602"/>
            <a:ext cx="10820400" cy="774141"/>
          </a:xfrm>
        </p:spPr>
        <p:txBody>
          <a:bodyPr>
            <a:normAutofit/>
          </a:bodyPr>
          <a:lstStyle/>
          <a:p>
            <a:r>
              <a:rPr lang="en-US" sz="2800" b="1" dirty="0"/>
              <a:t>4. Manajemen </a:t>
            </a:r>
            <a:r>
              <a:rPr lang="en-US" sz="2800" b="1" dirty="0" err="1"/>
              <a:t>Pengetahuan</a:t>
            </a:r>
            <a:r>
              <a:rPr lang="en-US" sz="2800" b="1" dirty="0"/>
              <a:t> (Knowledge Management)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B2AA09-7585-4900-5096-FF2BB8F64F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16937"/>
            <a:ext cx="10820400" cy="473712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1800" b="1" dirty="0"/>
              <a:t>A. </a:t>
            </a:r>
            <a:r>
              <a:rPr lang="en-US" sz="1800" b="1" dirty="0" err="1"/>
              <a:t>Pengertian</a:t>
            </a:r>
            <a:endParaRPr lang="en-US" sz="1800" b="1" dirty="0"/>
          </a:p>
          <a:p>
            <a:pPr lvl="0"/>
            <a:r>
              <a:rPr lang="en-US" sz="1800" dirty="0" err="1"/>
              <a:t>Menurut</a:t>
            </a:r>
            <a:r>
              <a:rPr lang="en-US" sz="1800" dirty="0"/>
              <a:t> Wibowo </a:t>
            </a:r>
            <a:r>
              <a:rPr lang="en-US" sz="1800" dirty="0" err="1"/>
              <a:t>dkk</a:t>
            </a:r>
            <a:r>
              <a:rPr lang="en-US" sz="1800" dirty="0"/>
              <a:t>. (2024), </a:t>
            </a:r>
            <a:r>
              <a:rPr lang="en-US" sz="1800" b="1" dirty="0" err="1"/>
              <a:t>manajemen</a:t>
            </a:r>
            <a:r>
              <a:rPr lang="en-US" sz="1800" b="1" dirty="0"/>
              <a:t> </a:t>
            </a:r>
            <a:r>
              <a:rPr lang="en-US" sz="1800" b="1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proses </a:t>
            </a:r>
            <a:r>
              <a:rPr lang="en-US" sz="1800" dirty="0" err="1"/>
              <a:t>sistematis</a:t>
            </a:r>
            <a:r>
              <a:rPr lang="en-US" sz="1800" dirty="0"/>
              <a:t> untuk </a:t>
            </a:r>
            <a:r>
              <a:rPr lang="en-US" sz="1800" b="1" dirty="0" err="1"/>
              <a:t>menciptakan</a:t>
            </a:r>
            <a:r>
              <a:rPr lang="en-US" sz="1800" b="1" dirty="0"/>
              <a:t>, </a:t>
            </a:r>
            <a:r>
              <a:rPr lang="en-US" sz="1800" b="1" dirty="0" err="1"/>
              <a:t>menyimpan</a:t>
            </a:r>
            <a:r>
              <a:rPr lang="en-US" sz="1800" b="1" dirty="0"/>
              <a:t>, </a:t>
            </a:r>
            <a:r>
              <a:rPr lang="en-US" sz="1800" b="1" dirty="0" err="1"/>
              <a:t>berbagi</a:t>
            </a:r>
            <a:r>
              <a:rPr lang="en-US" sz="1800" b="1" dirty="0"/>
              <a:t>, dan </a:t>
            </a:r>
            <a:r>
              <a:rPr lang="en-US" sz="1800" b="1" dirty="0" err="1"/>
              <a:t>menerapkan</a:t>
            </a:r>
            <a:r>
              <a:rPr lang="en-US" sz="1800" b="1" dirty="0"/>
              <a:t> </a:t>
            </a:r>
            <a:r>
              <a:rPr lang="en-US" sz="1800" b="1" dirty="0" err="1"/>
              <a:t>pengetahuan</a:t>
            </a:r>
            <a:r>
              <a:rPr lang="en-US" sz="1800" dirty="0"/>
              <a:t> agar </a:t>
            </a:r>
            <a:r>
              <a:rPr lang="en-US" sz="1800" dirty="0" err="1"/>
              <a:t>organisasi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belajar</a:t>
            </a:r>
            <a:r>
              <a:rPr lang="en-US" sz="1800" dirty="0"/>
              <a:t> dan </a:t>
            </a:r>
            <a:r>
              <a:rPr lang="en-US" sz="1800" dirty="0" err="1"/>
              <a:t>berinovasi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berkelanjutan</a:t>
            </a:r>
            <a:r>
              <a:rPr lang="en-US" sz="1800" dirty="0"/>
              <a:t>.</a:t>
            </a:r>
          </a:p>
          <a:p>
            <a:pPr lvl="0"/>
            <a:r>
              <a:rPr lang="en-US" sz="1800" dirty="0" err="1"/>
              <a:t>Pengetahuan</a:t>
            </a:r>
            <a:r>
              <a:rPr lang="en-US" sz="1800" dirty="0"/>
              <a:t> </a:t>
            </a:r>
            <a:r>
              <a:rPr lang="en-US" sz="1800" dirty="0" err="1"/>
              <a:t>dianggap</a:t>
            </a:r>
            <a:r>
              <a:rPr lang="en-US" sz="1800" dirty="0"/>
              <a:t> </a:t>
            </a:r>
            <a:r>
              <a:rPr lang="en-US" sz="1800" dirty="0" err="1"/>
              <a:t>sebagai</a:t>
            </a:r>
            <a:r>
              <a:rPr lang="en-US" sz="1800" dirty="0"/>
              <a:t> </a:t>
            </a:r>
            <a:r>
              <a:rPr lang="en-US" sz="1800" b="1" dirty="0" err="1"/>
              <a:t>aset</a:t>
            </a:r>
            <a:r>
              <a:rPr lang="en-US" sz="1800" b="1" dirty="0"/>
              <a:t> </a:t>
            </a:r>
            <a:r>
              <a:rPr lang="en-US" sz="1800" b="1" dirty="0" err="1"/>
              <a:t>intelektual</a:t>
            </a:r>
            <a:r>
              <a:rPr lang="en-US" sz="1800" dirty="0"/>
              <a:t> yang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keunggulan</a:t>
            </a:r>
            <a:r>
              <a:rPr lang="en-US" sz="1800" dirty="0"/>
              <a:t> </a:t>
            </a:r>
            <a:r>
              <a:rPr lang="en-US" sz="1800" dirty="0" err="1"/>
              <a:t>kompetitif</a:t>
            </a:r>
            <a:r>
              <a:rPr lang="en-US" sz="1800" dirty="0"/>
              <a:t>.</a:t>
            </a:r>
          </a:p>
          <a:p>
            <a:pPr marL="0" lvl="0" indent="0">
              <a:buNone/>
            </a:pPr>
            <a:endParaRPr lang="en-US" sz="1800" b="1" dirty="0"/>
          </a:p>
          <a:p>
            <a:pPr marL="0" lvl="0" indent="0">
              <a:buNone/>
            </a:pPr>
            <a:r>
              <a:rPr lang="en-US" sz="1800" b="1" dirty="0"/>
              <a:t>B. Jenis </a:t>
            </a:r>
            <a:r>
              <a:rPr lang="en-US" sz="1800" b="1" dirty="0" err="1"/>
              <a:t>Pengetahuan</a:t>
            </a:r>
            <a:endParaRPr lang="en-US" sz="1800" b="1" dirty="0"/>
          </a:p>
          <a:p>
            <a:pPr lvl="0"/>
            <a:r>
              <a:rPr lang="en-US" sz="1800" b="1" dirty="0"/>
              <a:t>Tacit Knowledge (</a:t>
            </a:r>
            <a:r>
              <a:rPr lang="en-US" sz="1800" b="1" dirty="0" err="1"/>
              <a:t>Pengetahuan</a:t>
            </a:r>
            <a:r>
              <a:rPr lang="en-US" sz="1800" b="1" dirty="0"/>
              <a:t> </a:t>
            </a:r>
            <a:r>
              <a:rPr lang="en-US" sz="1800" b="1" dirty="0" err="1"/>
              <a:t>Implisit</a:t>
            </a:r>
            <a:r>
              <a:rPr lang="en-US" sz="1800" b="1" dirty="0"/>
              <a:t>):</a:t>
            </a:r>
            <a:endParaRPr lang="en-US" sz="1800" dirty="0"/>
          </a:p>
          <a:p>
            <a:pPr lvl="1"/>
            <a:r>
              <a:rPr lang="en-US" sz="1600" dirty="0" err="1"/>
              <a:t>Pengetahuan</a:t>
            </a:r>
            <a:r>
              <a:rPr lang="en-US" sz="1600" dirty="0"/>
              <a:t> </a:t>
            </a:r>
            <a:r>
              <a:rPr lang="en-US" sz="1600" dirty="0" err="1"/>
              <a:t>pribadi</a:t>
            </a:r>
            <a:r>
              <a:rPr lang="en-US" sz="1600" dirty="0"/>
              <a:t>, </a:t>
            </a:r>
            <a:r>
              <a:rPr lang="en-US" sz="1600" dirty="0" err="1"/>
              <a:t>pengalaman</a:t>
            </a:r>
            <a:r>
              <a:rPr lang="en-US" sz="1600" dirty="0"/>
              <a:t>, atau </a:t>
            </a:r>
            <a:r>
              <a:rPr lang="en-US" sz="1600" dirty="0" err="1"/>
              <a:t>keterampilan</a:t>
            </a:r>
            <a:r>
              <a:rPr lang="en-US" sz="1600" dirty="0"/>
              <a:t> </a:t>
            </a:r>
            <a:r>
              <a:rPr lang="en-US" sz="1600" dirty="0" err="1"/>
              <a:t>individu</a:t>
            </a:r>
            <a:r>
              <a:rPr lang="en-US" sz="1600" dirty="0"/>
              <a:t> yang </a:t>
            </a:r>
            <a:r>
              <a:rPr lang="en-US" sz="1600" dirty="0" err="1"/>
              <a:t>sulit</a:t>
            </a:r>
            <a:r>
              <a:rPr lang="en-US" sz="1600" dirty="0"/>
              <a:t> </a:t>
            </a:r>
            <a:r>
              <a:rPr lang="en-US" sz="1600" dirty="0" err="1"/>
              <a:t>didokumentasikan</a:t>
            </a:r>
            <a:r>
              <a:rPr lang="en-US" sz="1600" dirty="0"/>
              <a:t>.</a:t>
            </a:r>
          </a:p>
          <a:p>
            <a:pPr lvl="1"/>
            <a:r>
              <a:rPr lang="en-US" sz="1600" i="1" dirty="0" err="1"/>
              <a:t>Contoh</a:t>
            </a:r>
            <a:r>
              <a:rPr lang="en-US" sz="1600" i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kemampuan</a:t>
            </a:r>
            <a:r>
              <a:rPr lang="en-US" sz="1600" dirty="0"/>
              <a:t> </a:t>
            </a:r>
            <a:r>
              <a:rPr lang="en-US" sz="1600" dirty="0" err="1"/>
              <a:t>negosiasi</a:t>
            </a:r>
            <a:r>
              <a:rPr lang="en-US" sz="1600" dirty="0"/>
              <a:t>, </a:t>
            </a:r>
            <a:r>
              <a:rPr lang="en-US" sz="1600" dirty="0" err="1"/>
              <a:t>intuisi</a:t>
            </a:r>
            <a:r>
              <a:rPr lang="en-US" sz="1600" dirty="0"/>
              <a:t> </a:t>
            </a:r>
            <a:r>
              <a:rPr lang="en-US" sz="1600" dirty="0" err="1"/>
              <a:t>manajer</a:t>
            </a:r>
            <a:r>
              <a:rPr lang="en-US" sz="1600" dirty="0"/>
              <a:t>, </a:t>
            </a:r>
            <a:r>
              <a:rPr lang="en-US" sz="1600" dirty="0" err="1"/>
              <a:t>pengalaman</a:t>
            </a:r>
            <a:r>
              <a:rPr lang="en-US" sz="1600" dirty="0"/>
              <a:t> </a:t>
            </a:r>
            <a:r>
              <a:rPr lang="en-US" sz="1600" dirty="0" err="1"/>
              <a:t>teknisi</a:t>
            </a:r>
            <a:r>
              <a:rPr lang="en-US" sz="1600" dirty="0"/>
              <a:t>.</a:t>
            </a:r>
          </a:p>
          <a:p>
            <a:pPr lvl="0"/>
            <a:endParaRPr lang="en-US" sz="1800" b="1" dirty="0"/>
          </a:p>
          <a:p>
            <a:r>
              <a:rPr lang="en-US" sz="1800" b="1" dirty="0"/>
              <a:t>Explicit Knowledge (</a:t>
            </a:r>
            <a:r>
              <a:rPr lang="en-US" sz="1800" b="1" dirty="0" err="1"/>
              <a:t>Pengetahuan</a:t>
            </a:r>
            <a:r>
              <a:rPr lang="en-US" sz="1800" b="1" dirty="0"/>
              <a:t> </a:t>
            </a:r>
            <a:r>
              <a:rPr lang="en-US" sz="1800" b="1" dirty="0" err="1"/>
              <a:t>Eksplisit</a:t>
            </a:r>
            <a:r>
              <a:rPr lang="en-US" sz="1800" b="1" dirty="0"/>
              <a:t>):</a:t>
            </a:r>
            <a:endParaRPr lang="en-US" sz="1800" dirty="0"/>
          </a:p>
          <a:p>
            <a:pPr lvl="1"/>
            <a:r>
              <a:rPr lang="en-US" sz="1600" dirty="0" err="1"/>
              <a:t>Pengetahuan</a:t>
            </a:r>
            <a:r>
              <a:rPr lang="en-US" sz="1600" dirty="0"/>
              <a:t> yang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ditulis</a:t>
            </a:r>
            <a:r>
              <a:rPr lang="en-US" sz="1600" dirty="0"/>
              <a:t>, </a:t>
            </a:r>
            <a:r>
              <a:rPr lang="en-US" sz="1600" dirty="0" err="1"/>
              <a:t>disimpan</a:t>
            </a:r>
            <a:r>
              <a:rPr lang="en-US" sz="1600" dirty="0"/>
              <a:t>, dan </a:t>
            </a:r>
            <a:r>
              <a:rPr lang="en-US" sz="1600" dirty="0" err="1"/>
              <a:t>dibagikan</a:t>
            </a:r>
            <a:r>
              <a:rPr lang="en-US" sz="1600" dirty="0"/>
              <a:t>.</a:t>
            </a:r>
          </a:p>
          <a:p>
            <a:pPr lvl="1"/>
            <a:r>
              <a:rPr lang="en-US" sz="1600" i="1" dirty="0" err="1"/>
              <a:t>Contoh</a:t>
            </a:r>
            <a:r>
              <a:rPr lang="en-US" sz="1600" i="1" dirty="0"/>
              <a:t>:</a:t>
            </a:r>
            <a:r>
              <a:rPr lang="en-US" sz="1600" dirty="0"/>
              <a:t> laporan </a:t>
            </a:r>
            <a:r>
              <a:rPr lang="en-US" sz="1600" dirty="0" err="1"/>
              <a:t>proyek</a:t>
            </a:r>
            <a:r>
              <a:rPr lang="en-US" sz="1600" dirty="0"/>
              <a:t>, </a:t>
            </a:r>
            <a:r>
              <a:rPr lang="en-US" sz="1600" dirty="0" err="1"/>
              <a:t>panduan</a:t>
            </a:r>
            <a:r>
              <a:rPr lang="en-US" sz="1600" dirty="0"/>
              <a:t> </a:t>
            </a:r>
            <a:r>
              <a:rPr lang="en-US" sz="1600" dirty="0" err="1"/>
              <a:t>kerja</a:t>
            </a:r>
            <a:r>
              <a:rPr lang="en-US" sz="1600" dirty="0"/>
              <a:t>, manual </a:t>
            </a:r>
            <a:r>
              <a:rPr lang="en-US" sz="1600" dirty="0" err="1"/>
              <a:t>produk</a:t>
            </a:r>
            <a:r>
              <a:rPr lang="en-US" sz="1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3342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3E98D-2A72-2CCF-55DE-562E0FAFC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411284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8C9F3-FA9A-7011-0A8A-91A8AE7F7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C. Proses Manajemen </a:t>
            </a:r>
            <a:r>
              <a:rPr lang="en-US" b="1" dirty="0" err="1"/>
              <a:t>Pengetahuan</a:t>
            </a:r>
            <a:r>
              <a:rPr lang="en-US" b="1" dirty="0"/>
              <a:t> (Model Nonaka &amp; Takeuchi)</a:t>
            </a:r>
          </a:p>
          <a:p>
            <a:pPr lvl="0"/>
            <a:r>
              <a:rPr lang="en-US" b="1" dirty="0"/>
              <a:t>Socialization:</a:t>
            </a:r>
            <a:r>
              <a:rPr lang="en-US" dirty="0"/>
              <a:t> </a:t>
            </a:r>
            <a:r>
              <a:rPr lang="en-US" dirty="0" err="1"/>
              <a:t>Berbagi</a:t>
            </a:r>
            <a:r>
              <a:rPr lang="en-US" dirty="0"/>
              <a:t> tacit knowledge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Externalization: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tacit </a:t>
            </a:r>
            <a:r>
              <a:rPr lang="en-US" dirty="0" err="1"/>
              <a:t>menjadi</a:t>
            </a:r>
            <a:r>
              <a:rPr lang="en-US" dirty="0"/>
              <a:t> explicit knowledge.</a:t>
            </a:r>
          </a:p>
          <a:p>
            <a:pPr lvl="0"/>
            <a:r>
              <a:rPr lang="en-US" b="1" dirty="0"/>
              <a:t>Combination: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explicit knowledge.</a:t>
            </a:r>
          </a:p>
          <a:p>
            <a:pPr lvl="0"/>
            <a:r>
              <a:rPr lang="en-US" b="1" dirty="0"/>
              <a:t>Internalization: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untuk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pPr marL="0" lv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Tim </a:t>
            </a:r>
            <a:r>
              <a:rPr lang="en-US" dirty="0" err="1"/>
              <a:t>pengembang</a:t>
            </a:r>
            <a:r>
              <a:rPr lang="en-US" dirty="0"/>
              <a:t> di </a:t>
            </a:r>
            <a:r>
              <a:rPr lang="en-US" i="1" dirty="0"/>
              <a:t>Gojek</a:t>
            </a:r>
            <a:r>
              <a:rPr lang="en-US" dirty="0"/>
              <a:t> </a:t>
            </a:r>
            <a:r>
              <a:rPr lang="en-US" dirty="0" err="1"/>
              <a:t>mendokumentasikan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r>
              <a:rPr lang="en-US" dirty="0" err="1"/>
              <a:t>fitur</a:t>
            </a:r>
            <a:r>
              <a:rPr lang="en-US" dirty="0"/>
              <a:t>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membagikannya</a:t>
            </a:r>
            <a:r>
              <a:rPr lang="en-US" dirty="0"/>
              <a:t> ke </a:t>
            </a:r>
            <a:r>
              <a:rPr lang="en-US" dirty="0" err="1"/>
              <a:t>tim</a:t>
            </a:r>
            <a:r>
              <a:rPr lang="en-US" dirty="0"/>
              <a:t> lain untuk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lanjutan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051763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2E1F0-1FB2-1F60-7CC3-2485C210E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E7308-ACC7-3483-01E5-F57AC1DD2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en-US" b="1" dirty="0"/>
              <a:t>D.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Pendukung</a:t>
            </a:r>
            <a:r>
              <a:rPr lang="en-US" b="1" dirty="0"/>
              <a:t> Manajemen </a:t>
            </a:r>
            <a:r>
              <a:rPr lang="en-US" b="1" dirty="0" err="1"/>
              <a:t>Pengetahuan</a:t>
            </a:r>
            <a:endParaRPr lang="en-US" b="1" dirty="0"/>
          </a:p>
          <a:p>
            <a:pPr lvl="0"/>
            <a:r>
              <a:rPr lang="en-US" b="1" dirty="0"/>
              <a:t>Knowledge Management System (KMS)</a:t>
            </a:r>
            <a:r>
              <a:rPr lang="en-US" dirty="0"/>
              <a:t>: platform untuk </a:t>
            </a:r>
            <a:r>
              <a:rPr lang="en-US" dirty="0" err="1"/>
              <a:t>menyimpan</a:t>
            </a:r>
            <a:r>
              <a:rPr lang="en-US" dirty="0"/>
              <a:t> dan </a:t>
            </a:r>
            <a:r>
              <a:rPr lang="en-US" dirty="0" err="1"/>
              <a:t>berbagi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pengalaman</a:t>
            </a:r>
            <a:r>
              <a:rPr lang="en-US" dirty="0"/>
              <a:t>, dan ide.</a:t>
            </a:r>
          </a:p>
          <a:p>
            <a:pPr lvl="0"/>
            <a:r>
              <a:rPr lang="en-US" b="1" dirty="0"/>
              <a:t>Intranet &amp; Portal </a:t>
            </a:r>
            <a:r>
              <a:rPr lang="en-US" b="1" dirty="0" err="1"/>
              <a:t>Korporat</a:t>
            </a:r>
            <a:r>
              <a:rPr lang="en-US" dirty="0"/>
              <a:t>: </a:t>
            </a:r>
            <a:r>
              <a:rPr lang="en-US" dirty="0" err="1"/>
              <a:t>menyediakan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internal.</a:t>
            </a:r>
          </a:p>
          <a:p>
            <a:pPr lvl="0"/>
            <a:r>
              <a:rPr lang="en-US" b="1" dirty="0"/>
              <a:t>Artificial Intelligence (AI)</a:t>
            </a:r>
            <a:r>
              <a:rPr lang="en-US" dirty="0"/>
              <a:t>: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klasifikasi</a:t>
            </a:r>
            <a:r>
              <a:rPr lang="en-US" dirty="0"/>
              <a:t> dan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br>
              <a:rPr lang="en-US" dirty="0"/>
            </a:br>
            <a:r>
              <a:rPr lang="en-US" b="1" dirty="0"/>
              <a:t>E. Manfaat Manajemen </a:t>
            </a:r>
            <a:r>
              <a:rPr lang="en-US" b="1" dirty="0" err="1"/>
              <a:t>Pengetahuan</a:t>
            </a:r>
            <a:endParaRPr lang="en-US" b="1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duplikasi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kolaborasi</a:t>
            </a:r>
            <a:r>
              <a:rPr lang="en-US" dirty="0"/>
              <a:t> dan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62859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CC6F6-A724-8D5B-0FEC-2158558FD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0" y="579315"/>
            <a:ext cx="8610600" cy="1293028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Kesimpulan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302B2-036B-2514-4824-B2D35720CF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72343"/>
            <a:ext cx="10820400" cy="4433428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Data dan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b="1" dirty="0" err="1"/>
              <a:t>pondasi</a:t>
            </a:r>
            <a:r>
              <a:rPr lang="en-US" b="1" dirty="0"/>
              <a:t> </a:t>
            </a:r>
            <a:r>
              <a:rPr lang="en-US" b="1" dirty="0" err="1"/>
              <a:t>utama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manajemen</a:t>
            </a:r>
            <a:r>
              <a:rPr lang="en-US" b="1" dirty="0"/>
              <a:t>.</a:t>
            </a:r>
            <a:endParaRPr lang="en-US" dirty="0"/>
          </a:p>
          <a:p>
            <a:pPr lvl="0"/>
            <a:r>
              <a:rPr lang="en-US" dirty="0" err="1"/>
              <a:t>Sumber</a:t>
            </a:r>
            <a:r>
              <a:rPr lang="en-US" dirty="0"/>
              <a:t> data internal dan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diintegrasikan</a:t>
            </a:r>
            <a:r>
              <a:rPr lang="en-US" dirty="0"/>
              <a:t> untuk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Big Data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prediktif</a:t>
            </a:r>
            <a:r>
              <a:rPr lang="en-US" dirty="0"/>
              <a:t> dan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cerdas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Manajemen </a:t>
            </a:r>
            <a:r>
              <a:rPr lang="en-US" b="1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berkelanjutan</a:t>
            </a:r>
            <a:r>
              <a:rPr lang="en-US" dirty="0"/>
              <a:t> dan </a:t>
            </a:r>
            <a:r>
              <a:rPr lang="en-US" dirty="0" err="1"/>
              <a:t>berinovasi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marL="0" lvl="0" indent="0">
              <a:buNone/>
            </a:pPr>
            <a:r>
              <a:rPr lang="en-US" b="1" dirty="0" err="1"/>
              <a:t>Referensi</a:t>
            </a:r>
            <a:endParaRPr lang="en-US" b="1" dirty="0"/>
          </a:p>
          <a:p>
            <a:pPr marL="0" lvl="0" indent="0">
              <a:lnSpc>
                <a:spcPct val="110000"/>
              </a:lnSpc>
              <a:buNone/>
            </a:pPr>
            <a:r>
              <a:rPr lang="en-US" sz="1300" dirty="0"/>
              <a:t>Trisno Wibowo K., </a:t>
            </a:r>
            <a:r>
              <a:rPr lang="en-US" sz="1300" dirty="0" err="1"/>
              <a:t>S.Kom</a:t>
            </a:r>
            <a:r>
              <a:rPr lang="en-US" sz="1300" dirty="0"/>
              <a:t>., S.M., M.M.;</a:t>
            </a:r>
            <a:br>
              <a:rPr lang="en-US" sz="1300" dirty="0"/>
            </a:br>
            <a:r>
              <a:rPr lang="en-US" sz="1300" dirty="0"/>
              <a:t>Iskandar </a:t>
            </a:r>
            <a:r>
              <a:rPr lang="en-US" sz="1300" dirty="0" err="1"/>
              <a:t>Surdin</a:t>
            </a:r>
            <a:r>
              <a:rPr lang="en-US" sz="1300" dirty="0"/>
              <a:t>, </a:t>
            </a:r>
            <a:r>
              <a:rPr lang="en-US" sz="1300" dirty="0" err="1"/>
              <a:t>S.Kom</a:t>
            </a:r>
            <a:r>
              <a:rPr lang="en-US" sz="1300" dirty="0"/>
              <a:t>., </a:t>
            </a:r>
            <a:r>
              <a:rPr lang="en-US" sz="1300" dirty="0" err="1"/>
              <a:t>M.Kom</a:t>
            </a:r>
            <a:r>
              <a:rPr lang="en-US" sz="1300" dirty="0"/>
              <a:t>.;</a:t>
            </a:r>
            <a:br>
              <a:rPr lang="en-US" sz="1300" dirty="0"/>
            </a:br>
            <a:r>
              <a:rPr lang="en-US" sz="1300" dirty="0" err="1"/>
              <a:t>Muliyana</a:t>
            </a:r>
            <a:r>
              <a:rPr lang="en-US" sz="1300" dirty="0"/>
              <a:t> Saidi, </a:t>
            </a:r>
            <a:r>
              <a:rPr lang="en-US" sz="1300" dirty="0" err="1"/>
              <a:t>S.Kom</a:t>
            </a:r>
            <a:r>
              <a:rPr lang="en-US" sz="1300" dirty="0"/>
              <a:t>., </a:t>
            </a:r>
            <a:r>
              <a:rPr lang="en-US" sz="1300" dirty="0" err="1"/>
              <a:t>M.Kom</a:t>
            </a:r>
            <a:r>
              <a:rPr lang="en-US" sz="1300" dirty="0"/>
              <a:t>.;</a:t>
            </a:r>
            <a:br>
              <a:rPr lang="en-US" sz="1300" dirty="0"/>
            </a:br>
            <a:r>
              <a:rPr lang="en-US" sz="1300" dirty="0"/>
              <a:t>I Gusti Putu Rika </a:t>
            </a:r>
            <a:r>
              <a:rPr lang="en-US" sz="1300" dirty="0" err="1"/>
              <a:t>Permana</a:t>
            </a:r>
            <a:r>
              <a:rPr lang="en-US" sz="1300" dirty="0"/>
              <a:t>, </a:t>
            </a:r>
            <a:r>
              <a:rPr lang="en-US" sz="1300" dirty="0" err="1"/>
              <a:t>S.Kom</a:t>
            </a:r>
            <a:r>
              <a:rPr lang="en-US" sz="1300" dirty="0"/>
              <a:t>., </a:t>
            </a:r>
            <a:r>
              <a:rPr lang="en-US" sz="1300" dirty="0" err="1"/>
              <a:t>M.Kom</a:t>
            </a:r>
            <a:r>
              <a:rPr lang="en-US" sz="1300" dirty="0"/>
              <a:t>.;</a:t>
            </a:r>
            <a:br>
              <a:rPr lang="en-US" sz="1300" dirty="0"/>
            </a:br>
            <a:r>
              <a:rPr lang="en-US" sz="1300" dirty="0"/>
              <a:t>Benny </a:t>
            </a:r>
            <a:r>
              <a:rPr lang="en-US" sz="1300" dirty="0" err="1"/>
              <a:t>Prawiranegara</a:t>
            </a:r>
            <a:r>
              <a:rPr lang="en-US" sz="1300" dirty="0"/>
              <a:t>, S.E., M.M. (2024).</a:t>
            </a:r>
            <a:br>
              <a:rPr lang="en-US" sz="1300" dirty="0"/>
            </a:br>
            <a:r>
              <a:rPr lang="en-US" sz="1300" i="1" dirty="0"/>
              <a:t>“</a:t>
            </a:r>
            <a:r>
              <a:rPr lang="en-US" sz="1300" i="1" dirty="0" err="1"/>
              <a:t>Sistem</a:t>
            </a:r>
            <a:r>
              <a:rPr lang="en-US" sz="1300" i="1" dirty="0"/>
              <a:t> </a:t>
            </a:r>
            <a:r>
              <a:rPr lang="en-US" sz="1300" i="1" dirty="0" err="1"/>
              <a:t>Informasi</a:t>
            </a:r>
            <a:r>
              <a:rPr lang="en-US" sz="1300" i="1" dirty="0"/>
              <a:t> Manajemen: Teori dan </a:t>
            </a:r>
            <a:r>
              <a:rPr lang="en-US" sz="1300" i="1" dirty="0" err="1"/>
              <a:t>Inovasi</a:t>
            </a:r>
            <a:r>
              <a:rPr lang="en-US" sz="1300" i="1" dirty="0"/>
              <a:t> </a:t>
            </a:r>
            <a:r>
              <a:rPr lang="en-US" sz="1300" i="1" dirty="0" err="1"/>
              <a:t>Berkelanjutan</a:t>
            </a:r>
            <a:r>
              <a:rPr lang="en-US" sz="1300" i="1" dirty="0"/>
              <a:t>.”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684743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5EBF-CD82-DAC9-D9E6-A6EDE123F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Pengantar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079FA6-470A-A21A-E670-E22DCF1E89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Dalam era digital,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pada </a:t>
            </a:r>
            <a:r>
              <a:rPr lang="en-US" b="1" dirty="0" err="1"/>
              <a:t>informasi</a:t>
            </a:r>
            <a:r>
              <a:rPr lang="en-US" b="1" dirty="0"/>
              <a:t> dan </a:t>
            </a:r>
            <a:r>
              <a:rPr lang="en-US" b="1" dirty="0" err="1"/>
              <a:t>pengetahuan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aset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lvl="0"/>
            <a:r>
              <a:rPr lang="en-US" dirty="0" err="1"/>
              <a:t>Pengelolaan</a:t>
            </a:r>
            <a:r>
              <a:rPr lang="en-US" dirty="0"/>
              <a:t> data, </a:t>
            </a:r>
            <a:r>
              <a:rPr lang="en-US" dirty="0" err="1"/>
              <a:t>informasi</a:t>
            </a:r>
            <a:r>
              <a:rPr lang="en-US" dirty="0"/>
              <a:t>, dan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untuk:</a:t>
            </a:r>
          </a:p>
          <a:p>
            <a:pPr lvl="1"/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lebih baik.</a:t>
            </a:r>
          </a:p>
          <a:p>
            <a:pPr lvl="1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dan </a:t>
            </a:r>
            <a:r>
              <a:rPr lang="en-US" dirty="0" err="1"/>
              <a:t>inovasi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(</a:t>
            </a:r>
            <a:r>
              <a:rPr lang="en-US" i="1" dirty="0"/>
              <a:t>knowledge-based organization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02952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77B35-2E8B-F7A5-A986-5EF5509B7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05573"/>
            <a:ext cx="10820400" cy="1293028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3200" b="1" dirty="0"/>
              <a:t>Jenis Data dan </a:t>
            </a:r>
            <a:r>
              <a:rPr lang="en-US" sz="3200" b="1" dirty="0" err="1"/>
              <a:t>Informasi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Organisasi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96168-77E4-9EB9-D9C1-BB5FAA6697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2525485"/>
            <a:ext cx="5334000" cy="3802743"/>
          </a:xfrm>
        </p:spPr>
        <p:txBody>
          <a:bodyPr>
            <a:no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3200" b="1" dirty="0"/>
              <a:t>A. Jenis Data</a:t>
            </a:r>
          </a:p>
          <a:p>
            <a:pPr lvl="0">
              <a:lnSpc>
                <a:spcPct val="100000"/>
              </a:lnSpc>
            </a:pPr>
            <a:r>
              <a:rPr lang="en-US" sz="1800" b="1" dirty="0"/>
              <a:t>Data </a:t>
            </a:r>
            <a:r>
              <a:rPr lang="en-US" sz="1800" b="1" dirty="0" err="1"/>
              <a:t>Kuantitatif</a:t>
            </a:r>
            <a:endParaRPr lang="en-US" sz="1800" dirty="0"/>
          </a:p>
          <a:p>
            <a:pPr lvl="1">
              <a:lnSpc>
                <a:spcPct val="100000"/>
              </a:lnSpc>
            </a:pPr>
            <a:r>
              <a:rPr lang="en-US" sz="1600" dirty="0" err="1"/>
              <a:t>Berbentuk</a:t>
            </a:r>
            <a:r>
              <a:rPr lang="en-US" sz="1600" dirty="0"/>
              <a:t> </a:t>
            </a:r>
            <a:r>
              <a:rPr lang="en-US" sz="1600" dirty="0" err="1"/>
              <a:t>angka</a:t>
            </a:r>
            <a:r>
              <a:rPr lang="en-US" sz="1600" dirty="0"/>
              <a:t>, </a:t>
            </a:r>
            <a:r>
              <a:rPr lang="en-US" sz="1600" dirty="0" err="1"/>
              <a:t>mudah</a:t>
            </a:r>
            <a:r>
              <a:rPr lang="en-US" sz="1600" dirty="0"/>
              <a:t> </a:t>
            </a:r>
            <a:r>
              <a:rPr lang="en-US" sz="1600" dirty="0" err="1"/>
              <a:t>diukur</a:t>
            </a:r>
            <a:r>
              <a:rPr lang="en-US" sz="1600" dirty="0"/>
              <a:t> dan </a:t>
            </a:r>
            <a:r>
              <a:rPr lang="en-US" sz="1600" dirty="0" err="1"/>
              <a:t>diolah</a:t>
            </a:r>
            <a:r>
              <a:rPr lang="en-US" sz="1600" dirty="0"/>
              <a:t> </a:t>
            </a:r>
            <a:r>
              <a:rPr lang="en-US" sz="1600" dirty="0" err="1"/>
              <a:t>statistik</a:t>
            </a:r>
            <a:r>
              <a:rPr lang="en-US" sz="1600" dirty="0"/>
              <a:t>.</a:t>
            </a:r>
          </a:p>
          <a:p>
            <a:pPr lvl="1">
              <a:lnSpc>
                <a:spcPct val="100000"/>
              </a:lnSpc>
            </a:pPr>
            <a:r>
              <a:rPr lang="en-US" sz="1600" i="1" dirty="0" err="1"/>
              <a:t>Contoh</a:t>
            </a:r>
            <a:r>
              <a:rPr lang="en-US" sz="1600" i="1" dirty="0"/>
              <a:t>:</a:t>
            </a:r>
            <a:r>
              <a:rPr lang="en-US" sz="1600" dirty="0"/>
              <a:t> data </a:t>
            </a:r>
            <a:r>
              <a:rPr lang="en-US" sz="1600" dirty="0" err="1"/>
              <a:t>penjualan</a:t>
            </a:r>
            <a:r>
              <a:rPr lang="en-US" sz="1600" dirty="0"/>
              <a:t>, </a:t>
            </a:r>
            <a:r>
              <a:rPr lang="en-US" sz="1600" dirty="0" err="1"/>
              <a:t>biaya</a:t>
            </a:r>
            <a:r>
              <a:rPr lang="en-US" sz="1600" dirty="0"/>
              <a:t> </a:t>
            </a:r>
            <a:r>
              <a:rPr lang="en-US" sz="1600" dirty="0" err="1"/>
              <a:t>produksi</a:t>
            </a:r>
            <a:r>
              <a:rPr lang="en-US" sz="1600" dirty="0"/>
              <a:t>, </a:t>
            </a:r>
            <a:r>
              <a:rPr lang="en-US" sz="1600" dirty="0" err="1"/>
              <a:t>jumlah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.</a:t>
            </a:r>
          </a:p>
          <a:p>
            <a:pPr lvl="0">
              <a:lnSpc>
                <a:spcPct val="120000"/>
              </a:lnSpc>
            </a:pPr>
            <a:r>
              <a:rPr lang="en-US" sz="1800" b="1" dirty="0"/>
              <a:t>Data </a:t>
            </a:r>
            <a:r>
              <a:rPr lang="en-US" sz="1800" b="1" dirty="0" err="1"/>
              <a:t>Kualitatif</a:t>
            </a:r>
            <a:endParaRPr lang="en-US" sz="1800" dirty="0"/>
          </a:p>
          <a:p>
            <a:pPr lvl="1">
              <a:lnSpc>
                <a:spcPct val="120000"/>
              </a:lnSpc>
            </a:pPr>
            <a:r>
              <a:rPr lang="en-US" sz="1600" dirty="0"/>
              <a:t>Berupa </a:t>
            </a:r>
            <a:r>
              <a:rPr lang="en-US" sz="1600" dirty="0" err="1"/>
              <a:t>deskripsi</a:t>
            </a:r>
            <a:r>
              <a:rPr lang="en-US" sz="1600" dirty="0"/>
              <a:t>, </a:t>
            </a:r>
            <a:r>
              <a:rPr lang="en-US" sz="1600" dirty="0" err="1"/>
              <a:t>opini</a:t>
            </a:r>
            <a:r>
              <a:rPr lang="en-US" sz="1600" dirty="0"/>
              <a:t>, atau </a:t>
            </a:r>
            <a:r>
              <a:rPr lang="en-US" sz="1600" dirty="0" err="1"/>
              <a:t>karakteristik</a:t>
            </a:r>
            <a:r>
              <a:rPr lang="en-US" sz="1600" dirty="0"/>
              <a:t> non-</a:t>
            </a:r>
            <a:r>
              <a:rPr lang="en-US" sz="1600" dirty="0" err="1"/>
              <a:t>numerik</a:t>
            </a:r>
            <a:r>
              <a:rPr lang="en-US" sz="1600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1600" i="1" dirty="0" err="1"/>
              <a:t>Contoh</a:t>
            </a:r>
            <a:r>
              <a:rPr lang="en-US" sz="1600" i="1" dirty="0"/>
              <a:t>:</a:t>
            </a:r>
            <a:r>
              <a:rPr lang="en-US" sz="1600" dirty="0"/>
              <a:t> </a:t>
            </a:r>
            <a:r>
              <a:rPr lang="en-US" sz="1600" dirty="0" err="1"/>
              <a:t>tingkat</a:t>
            </a:r>
            <a:r>
              <a:rPr lang="en-US" sz="1600" dirty="0"/>
              <a:t> </a:t>
            </a:r>
            <a:r>
              <a:rPr lang="en-US" sz="1600" dirty="0" err="1"/>
              <a:t>kepuasan</a:t>
            </a:r>
            <a:r>
              <a:rPr lang="en-US" sz="1600" dirty="0"/>
              <a:t> </a:t>
            </a:r>
            <a:r>
              <a:rPr lang="en-US" sz="1600" dirty="0" err="1"/>
              <a:t>pelanggan</a:t>
            </a:r>
            <a:r>
              <a:rPr lang="en-US" sz="1600" dirty="0"/>
              <a:t>, </a:t>
            </a:r>
            <a:r>
              <a:rPr lang="en-US" sz="1600" dirty="0" err="1"/>
              <a:t>ulasan</a:t>
            </a:r>
            <a:r>
              <a:rPr lang="en-US" sz="1600" dirty="0"/>
              <a:t> </a:t>
            </a:r>
            <a:r>
              <a:rPr lang="en-US" sz="1600" dirty="0" err="1"/>
              <a:t>produk</a:t>
            </a:r>
            <a:r>
              <a:rPr lang="en-US" sz="1600" dirty="0"/>
              <a:t>, </a:t>
            </a:r>
            <a:r>
              <a:rPr lang="en-US" sz="1600" dirty="0" err="1"/>
              <a:t>hasil</a:t>
            </a:r>
            <a:r>
              <a:rPr lang="en-US" sz="1600" dirty="0"/>
              <a:t> </a:t>
            </a:r>
            <a:r>
              <a:rPr lang="en-US" sz="1600" dirty="0" err="1"/>
              <a:t>wawancara</a:t>
            </a:r>
            <a:r>
              <a:rPr lang="en-US" sz="1600" dirty="0"/>
              <a:t>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1D6A5-B3E2-6405-DB32-6E8A1C678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2728686"/>
            <a:ext cx="5334000" cy="3923741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</a:pPr>
            <a:r>
              <a:rPr lang="en-US" sz="2000" b="1" dirty="0"/>
              <a:t>Data </a:t>
            </a:r>
            <a:r>
              <a:rPr lang="en-US" sz="2000" b="1" dirty="0" err="1"/>
              <a:t>Terstruktur</a:t>
            </a:r>
            <a:endParaRPr lang="en-US" sz="2000" dirty="0"/>
          </a:p>
          <a:p>
            <a:pPr lvl="1">
              <a:lnSpc>
                <a:spcPct val="120000"/>
              </a:lnSpc>
            </a:pPr>
            <a:r>
              <a:rPr lang="en-US" sz="1800" dirty="0" err="1"/>
              <a:t>Disimpan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format </a:t>
            </a:r>
            <a:r>
              <a:rPr lang="en-US" sz="1800" dirty="0" err="1"/>
              <a:t>tetap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</a:t>
            </a:r>
            <a:r>
              <a:rPr lang="en-US" sz="1800" dirty="0" err="1"/>
              <a:t>tabel</a:t>
            </a:r>
            <a:r>
              <a:rPr lang="en-US" sz="1800" dirty="0"/>
              <a:t> atau basis data.</a:t>
            </a:r>
          </a:p>
          <a:p>
            <a:pPr lvl="1">
              <a:lnSpc>
                <a:spcPct val="120000"/>
              </a:lnSpc>
            </a:pPr>
            <a:r>
              <a:rPr lang="en-US" sz="1800" i="1" dirty="0" err="1"/>
              <a:t>Contoh</a:t>
            </a:r>
            <a:r>
              <a:rPr lang="en-US" sz="1800" i="1" dirty="0"/>
              <a:t>:</a:t>
            </a:r>
            <a:r>
              <a:rPr lang="en-US" sz="1800" dirty="0"/>
              <a:t> database </a:t>
            </a:r>
            <a:r>
              <a:rPr lang="en-US" sz="1800" dirty="0" err="1"/>
              <a:t>karyawan</a:t>
            </a:r>
            <a:r>
              <a:rPr lang="en-US" sz="1800" dirty="0"/>
              <a:t>, data </a:t>
            </a:r>
            <a:r>
              <a:rPr lang="en-US" sz="1800" dirty="0" err="1"/>
              <a:t>transaksi</a:t>
            </a:r>
            <a:r>
              <a:rPr lang="en-US" sz="1800" dirty="0"/>
              <a:t> di </a:t>
            </a:r>
            <a:r>
              <a:rPr lang="en-US" sz="1800" dirty="0" err="1"/>
              <a:t>sistem</a:t>
            </a:r>
            <a:r>
              <a:rPr lang="en-US" sz="1800" dirty="0"/>
              <a:t> ERP.</a:t>
            </a:r>
          </a:p>
          <a:p>
            <a:pPr lvl="0">
              <a:lnSpc>
                <a:spcPct val="120000"/>
              </a:lnSpc>
            </a:pPr>
            <a:r>
              <a:rPr lang="en-US" sz="2000" b="1" dirty="0"/>
              <a:t>Data Tidak </a:t>
            </a:r>
            <a:r>
              <a:rPr lang="en-US" sz="2000" b="1" dirty="0" err="1"/>
              <a:t>Terstruktur</a:t>
            </a:r>
            <a:endParaRPr lang="en-US" sz="2000" dirty="0"/>
          </a:p>
          <a:p>
            <a:pPr lvl="1">
              <a:lnSpc>
                <a:spcPct val="120000"/>
              </a:lnSpc>
            </a:pPr>
            <a:r>
              <a:rPr lang="en-US" sz="1800" dirty="0"/>
              <a:t>Tidak </a:t>
            </a:r>
            <a:r>
              <a:rPr lang="en-US" sz="1800" dirty="0" err="1"/>
              <a:t>memiliki</a:t>
            </a:r>
            <a:r>
              <a:rPr lang="en-US" sz="1800" dirty="0"/>
              <a:t> format </a:t>
            </a:r>
            <a:r>
              <a:rPr lang="en-US" sz="1800" dirty="0" err="1"/>
              <a:t>baku</a:t>
            </a:r>
            <a:r>
              <a:rPr lang="en-US" sz="1800" dirty="0"/>
              <a:t>, </a:t>
            </a:r>
            <a:r>
              <a:rPr lang="en-US" sz="1800" dirty="0" err="1"/>
              <a:t>sulit</a:t>
            </a:r>
            <a:r>
              <a:rPr lang="en-US" sz="1800" dirty="0"/>
              <a:t> </a:t>
            </a:r>
            <a:r>
              <a:rPr lang="en-US" sz="1800" dirty="0" err="1"/>
              <a:t>dianalisis</a:t>
            </a:r>
            <a:r>
              <a:rPr lang="en-US" sz="1800" dirty="0"/>
              <a:t> </a:t>
            </a:r>
            <a:r>
              <a:rPr lang="en-US" sz="1800" dirty="0" err="1"/>
              <a:t>secara</a:t>
            </a:r>
            <a:r>
              <a:rPr lang="en-US" sz="1800" dirty="0"/>
              <a:t> </a:t>
            </a:r>
            <a:r>
              <a:rPr lang="en-US" sz="1800" dirty="0" err="1"/>
              <a:t>langsung</a:t>
            </a:r>
            <a:r>
              <a:rPr lang="en-US" sz="1800" dirty="0"/>
              <a:t>.</a:t>
            </a:r>
          </a:p>
          <a:p>
            <a:pPr lvl="1">
              <a:lnSpc>
                <a:spcPct val="120000"/>
              </a:lnSpc>
            </a:pPr>
            <a:r>
              <a:rPr lang="en-US" sz="1800" i="1" dirty="0" err="1"/>
              <a:t>Contoh</a:t>
            </a:r>
            <a:r>
              <a:rPr lang="en-US" sz="1800" i="1" dirty="0"/>
              <a:t>:</a:t>
            </a:r>
            <a:r>
              <a:rPr lang="en-US" sz="1800" dirty="0"/>
              <a:t> email, </a:t>
            </a:r>
            <a:r>
              <a:rPr lang="en-US" sz="1800" dirty="0" err="1"/>
              <a:t>dokumen</a:t>
            </a:r>
            <a:r>
              <a:rPr lang="en-US" sz="1800" dirty="0"/>
              <a:t> Word, </a:t>
            </a:r>
            <a:r>
              <a:rPr lang="en-US" sz="1800" dirty="0" err="1"/>
              <a:t>foto</a:t>
            </a:r>
            <a:r>
              <a:rPr lang="en-US" sz="1800" dirty="0"/>
              <a:t>, video, dan </a:t>
            </a:r>
            <a:r>
              <a:rPr lang="en-US" sz="1800" dirty="0" err="1"/>
              <a:t>postingan</a:t>
            </a:r>
            <a:r>
              <a:rPr lang="en-US" sz="1800" dirty="0"/>
              <a:t> media </a:t>
            </a:r>
            <a:r>
              <a:rPr lang="en-US" sz="1800" dirty="0" err="1"/>
              <a:t>sosial</a:t>
            </a:r>
            <a:r>
              <a:rPr lang="en-US" sz="18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8CA649-CA31-D38F-88A1-BADD2B028508}"/>
              </a:ext>
            </a:extLst>
          </p:cNvPr>
          <p:cNvSpPr txBox="1"/>
          <p:nvPr/>
        </p:nvSpPr>
        <p:spPr>
          <a:xfrm>
            <a:off x="762000" y="1374979"/>
            <a:ext cx="106679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1800" dirty="0" err="1"/>
              <a:t>Menurut</a:t>
            </a:r>
            <a:r>
              <a:rPr lang="en-US" sz="1800" dirty="0"/>
              <a:t> Wibowo </a:t>
            </a:r>
            <a:r>
              <a:rPr lang="en-US" sz="1800" dirty="0" err="1"/>
              <a:t>dkk</a:t>
            </a:r>
            <a:r>
              <a:rPr lang="en-US" sz="1800" dirty="0"/>
              <a:t>. (2024), data </a:t>
            </a:r>
            <a:r>
              <a:rPr lang="en-US" sz="1800" dirty="0" err="1"/>
              <a:t>merupakan</a:t>
            </a:r>
            <a:r>
              <a:rPr lang="en-US" sz="1800" dirty="0"/>
              <a:t> </a:t>
            </a:r>
            <a:r>
              <a:rPr lang="en-US" sz="1800" dirty="0" err="1"/>
              <a:t>fakta</a:t>
            </a:r>
            <a:r>
              <a:rPr lang="en-US" sz="1800" dirty="0"/>
              <a:t> </a:t>
            </a:r>
            <a:r>
              <a:rPr lang="en-US" sz="1800" dirty="0" err="1"/>
              <a:t>mentah</a:t>
            </a:r>
            <a:r>
              <a:rPr lang="en-US" sz="1800" dirty="0"/>
              <a:t> yang belum </a:t>
            </a:r>
            <a:r>
              <a:rPr lang="en-US" sz="1800" dirty="0" err="1"/>
              <a:t>diolah</a:t>
            </a:r>
            <a:r>
              <a:rPr lang="en-US" sz="1800" dirty="0"/>
              <a:t> dan belum </a:t>
            </a:r>
            <a:r>
              <a:rPr lang="en-US" sz="1800" dirty="0" err="1"/>
              <a:t>memiliki</a:t>
            </a:r>
            <a:r>
              <a:rPr lang="en-US" sz="1800" dirty="0"/>
              <a:t> </a:t>
            </a:r>
            <a:r>
              <a:rPr lang="en-US" sz="1800" dirty="0" err="1"/>
              <a:t>makna</a:t>
            </a:r>
            <a:r>
              <a:rPr lang="en-US" sz="1800" dirty="0"/>
              <a:t> </a:t>
            </a:r>
            <a:r>
              <a:rPr lang="en-US" sz="1800" dirty="0" err="1"/>
              <a:t>kontekstual</a:t>
            </a:r>
            <a:r>
              <a:rPr lang="en-US" sz="1800" dirty="0"/>
              <a:t>.</a:t>
            </a:r>
            <a:br>
              <a:rPr lang="en-US" sz="1800" dirty="0"/>
            </a:br>
            <a:r>
              <a:rPr lang="en-US" sz="1800" dirty="0"/>
              <a:t>Data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organisasi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dibedakan</a:t>
            </a:r>
            <a:r>
              <a:rPr lang="en-US" sz="1800" dirty="0"/>
              <a:t>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jenis</a:t>
            </a:r>
            <a:r>
              <a:rPr lang="en-US" sz="1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73719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2193C-2E3F-B9AB-B5E5-AF4734C06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75657"/>
            <a:ext cx="10820400" cy="515914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sz="3900" b="1" dirty="0"/>
              <a:t>B. Jenis </a:t>
            </a:r>
            <a:r>
              <a:rPr lang="en-US" sz="3900" b="1" dirty="0" err="1"/>
              <a:t>Informasi</a:t>
            </a:r>
            <a:endParaRPr lang="en-US" sz="3900" b="1" dirty="0"/>
          </a:p>
          <a:p>
            <a:pPr marL="0" lvl="0" indent="0">
              <a:buNone/>
            </a:pP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b="1" dirty="0" err="1"/>
              <a:t>pengolahan</a:t>
            </a:r>
            <a:r>
              <a:rPr lang="en-US" sz="2400" b="1" dirty="0"/>
              <a:t> data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 err="1"/>
              <a:t>makna</a:t>
            </a:r>
            <a:r>
              <a:rPr lang="en-US" sz="2400" b="1" dirty="0"/>
              <a:t> dan </a:t>
            </a:r>
            <a:r>
              <a:rPr lang="en-US" sz="2400" b="1" dirty="0" err="1"/>
              <a:t>nilai</a:t>
            </a:r>
            <a:r>
              <a:rPr lang="en-US" sz="2400" dirty="0"/>
              <a:t> untuk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pengambilan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.</a:t>
            </a:r>
          </a:p>
          <a:p>
            <a:pPr marL="0" lvl="0" indent="0">
              <a:buNone/>
            </a:pPr>
            <a:r>
              <a:rPr lang="en-US" sz="2400" dirty="0"/>
              <a:t>Jenis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organisasi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lain:</a:t>
            </a:r>
          </a:p>
          <a:p>
            <a:pPr lvl="0"/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Operasional</a:t>
            </a:r>
            <a:endParaRPr lang="en-US" sz="2400" dirty="0"/>
          </a:p>
          <a:p>
            <a:pPr lvl="1"/>
            <a:r>
              <a:rPr lang="en-US" sz="2200" dirty="0" err="1"/>
              <a:t>Digunakan</a:t>
            </a:r>
            <a:r>
              <a:rPr lang="en-US" sz="2200" dirty="0"/>
              <a:t> untuk kegiatan </a:t>
            </a:r>
            <a:r>
              <a:rPr lang="en-US" sz="2200" dirty="0" err="1"/>
              <a:t>harian</a:t>
            </a:r>
            <a:r>
              <a:rPr lang="en-US" sz="2200" dirty="0"/>
              <a:t> </a:t>
            </a:r>
            <a:r>
              <a:rPr lang="en-US" sz="2200" dirty="0" err="1"/>
              <a:t>organisasi</a:t>
            </a:r>
            <a:r>
              <a:rPr lang="en-US" sz="2200" dirty="0"/>
              <a:t>.</a:t>
            </a:r>
          </a:p>
          <a:p>
            <a:pPr lvl="1"/>
            <a:r>
              <a:rPr lang="en-US" sz="2200" i="1" dirty="0" err="1"/>
              <a:t>Contoh</a:t>
            </a:r>
            <a:r>
              <a:rPr lang="en-US" sz="2200" i="1" dirty="0"/>
              <a:t>:</a:t>
            </a:r>
            <a:r>
              <a:rPr lang="en-US" sz="2200" dirty="0"/>
              <a:t> laporan </a:t>
            </a:r>
            <a:r>
              <a:rPr lang="en-US" sz="2200" dirty="0" err="1"/>
              <a:t>penjualan</a:t>
            </a:r>
            <a:r>
              <a:rPr lang="en-US" sz="2200" dirty="0"/>
              <a:t> </a:t>
            </a:r>
            <a:r>
              <a:rPr lang="en-US" sz="2200" dirty="0" err="1"/>
              <a:t>harian</a:t>
            </a:r>
            <a:r>
              <a:rPr lang="en-US" sz="2200" dirty="0"/>
              <a:t>, status </a:t>
            </a:r>
            <a:r>
              <a:rPr lang="en-US" sz="2200" dirty="0" err="1"/>
              <a:t>pengiriman</a:t>
            </a:r>
            <a:r>
              <a:rPr lang="en-US" sz="2200" dirty="0"/>
              <a:t> </a:t>
            </a:r>
            <a:r>
              <a:rPr lang="en-US" sz="2200" dirty="0" err="1"/>
              <a:t>barang</a:t>
            </a:r>
            <a:r>
              <a:rPr lang="en-US" sz="2200" dirty="0"/>
              <a:t>.</a:t>
            </a:r>
          </a:p>
          <a:p>
            <a:pPr lvl="0"/>
            <a:r>
              <a:rPr lang="en-US" sz="2400" b="1" dirty="0" err="1"/>
              <a:t>Informasi</a:t>
            </a:r>
            <a:r>
              <a:rPr lang="en-US" sz="2400" b="1" dirty="0"/>
              <a:t> Taktis</a:t>
            </a:r>
            <a:endParaRPr lang="en-US" sz="2400" dirty="0"/>
          </a:p>
          <a:p>
            <a:pPr lvl="1"/>
            <a:r>
              <a:rPr lang="en-US" sz="2200" dirty="0" err="1"/>
              <a:t>Digunakan</a:t>
            </a:r>
            <a:r>
              <a:rPr lang="en-US" sz="2200" dirty="0"/>
              <a:t> oleh </a:t>
            </a:r>
            <a:r>
              <a:rPr lang="en-US" sz="2200" dirty="0" err="1"/>
              <a:t>manajer</a:t>
            </a:r>
            <a:r>
              <a:rPr lang="en-US" sz="2200" dirty="0"/>
              <a:t> </a:t>
            </a:r>
            <a:r>
              <a:rPr lang="en-US" sz="2200" dirty="0" err="1"/>
              <a:t>menengah</a:t>
            </a:r>
            <a:r>
              <a:rPr lang="en-US" sz="2200" dirty="0"/>
              <a:t> untuk </a:t>
            </a:r>
            <a:r>
              <a:rPr lang="en-US" sz="2200" dirty="0" err="1"/>
              <a:t>pengendalian</a:t>
            </a:r>
            <a:r>
              <a:rPr lang="en-US" sz="2200" dirty="0"/>
              <a:t> dan </a:t>
            </a:r>
            <a:r>
              <a:rPr lang="en-US" sz="2200" dirty="0" err="1"/>
              <a:t>perencanaan</a:t>
            </a:r>
            <a:r>
              <a:rPr lang="en-US" sz="2200" dirty="0"/>
              <a:t> </a:t>
            </a:r>
            <a:r>
              <a:rPr lang="en-US" sz="2200" dirty="0" err="1"/>
              <a:t>jangka</a:t>
            </a:r>
            <a:r>
              <a:rPr lang="en-US" sz="2200" dirty="0"/>
              <a:t> </a:t>
            </a:r>
            <a:r>
              <a:rPr lang="en-US" sz="2200" dirty="0" err="1"/>
              <a:t>menengah</a:t>
            </a:r>
            <a:r>
              <a:rPr lang="en-US" sz="2200" dirty="0"/>
              <a:t>.</a:t>
            </a:r>
          </a:p>
          <a:p>
            <a:pPr lvl="1"/>
            <a:r>
              <a:rPr lang="en-US" sz="2200" i="1" dirty="0" err="1"/>
              <a:t>Contoh</a:t>
            </a:r>
            <a:r>
              <a:rPr lang="en-US" sz="2200" i="1" dirty="0"/>
              <a:t>:</a:t>
            </a:r>
            <a:r>
              <a:rPr lang="en-US" sz="2200" dirty="0"/>
              <a:t> laporan </a:t>
            </a:r>
            <a:r>
              <a:rPr lang="en-US" sz="2200" dirty="0" err="1"/>
              <a:t>kinerja</a:t>
            </a:r>
            <a:r>
              <a:rPr lang="en-US" sz="2200" dirty="0"/>
              <a:t> bulanan, </a:t>
            </a:r>
            <a:r>
              <a:rPr lang="en-US" sz="2200" dirty="0" err="1"/>
              <a:t>analisis</a:t>
            </a:r>
            <a:r>
              <a:rPr lang="en-US" sz="2200" dirty="0"/>
              <a:t> </a:t>
            </a:r>
            <a:r>
              <a:rPr lang="en-US" sz="2200" dirty="0" err="1"/>
              <a:t>efisiensi</a:t>
            </a:r>
            <a:r>
              <a:rPr lang="en-US" sz="2200" dirty="0"/>
              <a:t> </a:t>
            </a:r>
            <a:r>
              <a:rPr lang="en-US" sz="2200" dirty="0" err="1"/>
              <a:t>biaya</a:t>
            </a:r>
            <a:r>
              <a:rPr lang="en-US" sz="2200" dirty="0"/>
              <a:t>.</a:t>
            </a:r>
          </a:p>
          <a:p>
            <a:pPr lvl="0"/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Strategis</a:t>
            </a:r>
            <a:endParaRPr lang="en-US" sz="2400" dirty="0"/>
          </a:p>
          <a:p>
            <a:pPr lvl="1"/>
            <a:r>
              <a:rPr lang="en-US" sz="2200" dirty="0" err="1"/>
              <a:t>Mendukung</a:t>
            </a:r>
            <a:r>
              <a:rPr lang="en-US" sz="2200" dirty="0"/>
              <a:t> </a:t>
            </a:r>
            <a:r>
              <a:rPr lang="en-US" sz="2200" dirty="0" err="1"/>
              <a:t>keputusan</a:t>
            </a:r>
            <a:r>
              <a:rPr lang="en-US" sz="2200" dirty="0"/>
              <a:t> </a:t>
            </a:r>
            <a:r>
              <a:rPr lang="en-US" sz="2200" dirty="0" err="1"/>
              <a:t>jangka</a:t>
            </a:r>
            <a:r>
              <a:rPr lang="en-US" sz="2200" dirty="0"/>
              <a:t> </a:t>
            </a:r>
            <a:r>
              <a:rPr lang="en-US" sz="2200" dirty="0" err="1"/>
              <a:t>panjang</a:t>
            </a:r>
            <a:r>
              <a:rPr lang="en-US" sz="2200" dirty="0"/>
              <a:t> dan </a:t>
            </a:r>
            <a:r>
              <a:rPr lang="en-US" sz="2200" dirty="0" err="1"/>
              <a:t>kebijakan</a:t>
            </a:r>
            <a:r>
              <a:rPr lang="en-US" sz="2200" dirty="0"/>
              <a:t> </a:t>
            </a:r>
            <a:r>
              <a:rPr lang="en-US" sz="2200" dirty="0" err="1"/>
              <a:t>perusahaan</a:t>
            </a:r>
            <a:r>
              <a:rPr lang="en-US" sz="2200" dirty="0"/>
              <a:t>.</a:t>
            </a:r>
          </a:p>
          <a:p>
            <a:pPr lvl="1"/>
            <a:r>
              <a:rPr lang="en-US" sz="2200" i="1" dirty="0" err="1"/>
              <a:t>Contoh</a:t>
            </a:r>
            <a:r>
              <a:rPr lang="en-US" sz="2200" i="1" dirty="0"/>
              <a:t>:</a:t>
            </a:r>
            <a:r>
              <a:rPr lang="en-US" sz="2200" dirty="0"/>
              <a:t> </a:t>
            </a:r>
            <a:r>
              <a:rPr lang="en-US" sz="2200" dirty="0" err="1"/>
              <a:t>tren</a:t>
            </a:r>
            <a:r>
              <a:rPr lang="en-US" sz="2200" dirty="0"/>
              <a:t> pasar global, laporan </a:t>
            </a:r>
            <a:r>
              <a:rPr lang="en-US" sz="2200" dirty="0" err="1"/>
              <a:t>keuangan</a:t>
            </a:r>
            <a:r>
              <a:rPr lang="en-US" sz="2200" dirty="0"/>
              <a:t> </a:t>
            </a:r>
            <a:r>
              <a:rPr lang="en-US" sz="2200" dirty="0" err="1"/>
              <a:t>tahunan</a:t>
            </a:r>
            <a:r>
              <a:rPr lang="en-US" sz="2200" dirty="0"/>
              <a:t>, </a:t>
            </a:r>
            <a:r>
              <a:rPr lang="en-US" sz="2200" dirty="0" err="1"/>
              <a:t>analisis</a:t>
            </a:r>
            <a:r>
              <a:rPr lang="en-US" sz="2200" dirty="0"/>
              <a:t> </a:t>
            </a:r>
            <a:r>
              <a:rPr lang="en-US" sz="2200" dirty="0" err="1"/>
              <a:t>pesaing</a:t>
            </a:r>
            <a:r>
              <a:rPr lang="en-US" sz="2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5579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C0801-03FA-EC2F-BAD8-A38F3E0E7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665901"/>
            <a:ext cx="10998200" cy="701570"/>
          </a:xfrm>
        </p:spPr>
        <p:txBody>
          <a:bodyPr>
            <a:normAutofit/>
          </a:bodyPr>
          <a:lstStyle/>
          <a:p>
            <a:pPr lvl="1" algn="ctr"/>
            <a:r>
              <a:rPr lang="en-US" sz="3600" b="1" dirty="0">
                <a:solidFill>
                  <a:schemeClr val="tx1"/>
                </a:solidFill>
              </a:rPr>
              <a:t>2. </a:t>
            </a:r>
            <a:r>
              <a:rPr lang="en-US" sz="3600" b="1" dirty="0" err="1">
                <a:solidFill>
                  <a:schemeClr val="tx1"/>
                </a:solidFill>
              </a:rPr>
              <a:t>Sumber</a:t>
            </a:r>
            <a:r>
              <a:rPr lang="en-US" sz="3600" b="1" dirty="0">
                <a:solidFill>
                  <a:schemeClr val="tx1"/>
                </a:solidFill>
              </a:rPr>
              <a:t> Data Internal dan </a:t>
            </a:r>
            <a:r>
              <a:rPr lang="en-US" sz="3600" b="1" dirty="0" err="1">
                <a:solidFill>
                  <a:schemeClr val="tx1"/>
                </a:solidFill>
              </a:rPr>
              <a:t>Eksternal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0C123-CD42-BF65-7170-0ABD8A342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17189"/>
            <a:ext cx="10820400" cy="402412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A. </a:t>
            </a:r>
            <a:r>
              <a:rPr lang="en-US" b="1" dirty="0" err="1"/>
              <a:t>Sumber</a:t>
            </a:r>
            <a:r>
              <a:rPr lang="en-US" b="1" dirty="0"/>
              <a:t> Data Internal</a:t>
            </a:r>
          </a:p>
          <a:p>
            <a:pPr lvl="0"/>
            <a:r>
              <a:rPr lang="en-US" dirty="0"/>
              <a:t>Data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dirty="0"/>
              <a:t> dan </a:t>
            </a:r>
            <a:r>
              <a:rPr lang="en-US" dirty="0" err="1"/>
              <a:t>dihasilkan</a:t>
            </a:r>
            <a:r>
              <a:rPr lang="en-US" dirty="0"/>
              <a:t> oleh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Data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Data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manufaktur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Data SDM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HRIS (Human Resource Information System).</a:t>
            </a:r>
          </a:p>
          <a:p>
            <a:pPr lvl="1"/>
            <a:r>
              <a:rPr lang="en-US" dirty="0"/>
              <a:t>Data </a:t>
            </a:r>
            <a:r>
              <a:rPr lang="en-US" dirty="0" err="1"/>
              <a:t>pelanggan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CRM (Customer Relationship Management).</a:t>
            </a:r>
          </a:p>
          <a:p>
            <a:pPr lvl="0"/>
            <a:r>
              <a:rPr lang="en-US" b="1" dirty="0"/>
              <a:t>Manfaat:</a:t>
            </a:r>
            <a:br>
              <a:rPr lang="en-US" dirty="0"/>
            </a:b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dan </a:t>
            </a:r>
            <a:r>
              <a:rPr lang="en-US" dirty="0" err="1"/>
              <a:t>efisiensi</a:t>
            </a:r>
            <a:r>
              <a:rPr lang="en-US" dirty="0"/>
              <a:t> internal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operasional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339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73EE8-E4A3-05C3-D947-E65BFCE9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9685" y="1860732"/>
            <a:ext cx="10820400" cy="402412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B. </a:t>
            </a:r>
            <a:r>
              <a:rPr lang="en-US" b="1" dirty="0" err="1"/>
              <a:t>Sumber</a:t>
            </a:r>
            <a:r>
              <a:rPr lang="en-US" b="1" dirty="0"/>
              <a:t> Data </a:t>
            </a:r>
            <a:r>
              <a:rPr lang="en-US" b="1" dirty="0" err="1"/>
              <a:t>Eksternal</a:t>
            </a:r>
            <a:endParaRPr lang="en-US" b="1" dirty="0"/>
          </a:p>
          <a:p>
            <a:pPr lvl="0"/>
            <a:r>
              <a:rPr lang="en-US" dirty="0"/>
              <a:t>Data yang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b="1" dirty="0" err="1"/>
              <a:t>luar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dirty="0"/>
              <a:t>, </a:t>
            </a:r>
            <a:r>
              <a:rPr lang="en-US" dirty="0" err="1"/>
              <a:t>berguna</a:t>
            </a:r>
            <a:r>
              <a:rPr lang="en-US" dirty="0"/>
              <a:t> untuk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endParaRPr lang="en-US" dirty="0"/>
          </a:p>
          <a:p>
            <a:pPr lvl="1"/>
            <a:r>
              <a:rPr lang="en-US" dirty="0"/>
              <a:t>Data ekonomi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Badan Pusat </a:t>
            </a:r>
            <a:r>
              <a:rPr lang="en-US" i="1" dirty="0" err="1"/>
              <a:t>Statistik</a:t>
            </a:r>
            <a:r>
              <a:rPr lang="en-US" i="1" dirty="0"/>
              <a:t> (BPS)</a:t>
            </a:r>
            <a:r>
              <a:rPr lang="en-US" dirty="0"/>
              <a:t>.</a:t>
            </a:r>
          </a:p>
          <a:p>
            <a:pPr lvl="1"/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pasar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Google Trends</a:t>
            </a:r>
            <a:r>
              <a:rPr lang="en-US" dirty="0"/>
              <a:t> atau </a:t>
            </a:r>
            <a:r>
              <a:rPr lang="en-US" i="1" dirty="0"/>
              <a:t>Nielsen Research.</a:t>
            </a:r>
            <a:endParaRPr lang="en-US" dirty="0"/>
          </a:p>
          <a:p>
            <a:pPr lvl="1"/>
            <a:r>
              <a:rPr lang="en-US" dirty="0"/>
              <a:t>Data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laporan </a:t>
            </a:r>
            <a:r>
              <a:rPr lang="en-US" dirty="0" err="1"/>
              <a:t>industri</a:t>
            </a:r>
            <a:r>
              <a:rPr lang="en-US" dirty="0"/>
              <a:t> atau situs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lain.</a:t>
            </a:r>
          </a:p>
          <a:p>
            <a:pPr lvl="1"/>
            <a:r>
              <a:rPr lang="en-US" dirty="0"/>
              <a:t>Data media </a:t>
            </a:r>
            <a:r>
              <a:rPr lang="en-US" dirty="0" err="1"/>
              <a:t>sosial</a:t>
            </a:r>
            <a:r>
              <a:rPr lang="en-US" dirty="0"/>
              <a:t> untuk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sentimen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merek.</a:t>
            </a:r>
          </a:p>
          <a:p>
            <a:pPr lvl="0"/>
            <a:r>
              <a:rPr lang="en-US" b="1" dirty="0"/>
              <a:t>Manfaat:</a:t>
            </a:r>
            <a:br>
              <a:rPr lang="en-US" dirty="0"/>
            </a:b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menyesuaikan</a:t>
            </a:r>
            <a:r>
              <a:rPr lang="en-US" dirty="0"/>
              <a:t> strategi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pasar, </a:t>
            </a:r>
            <a:r>
              <a:rPr lang="en-US" dirty="0" err="1"/>
              <a:t>regulasi</a:t>
            </a:r>
            <a:r>
              <a:rPr lang="en-US" dirty="0"/>
              <a:t>, dan </a:t>
            </a:r>
            <a:r>
              <a:rPr lang="en-US" dirty="0" err="1"/>
              <a:t>teknologi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7279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8AD0F-C25E-015D-0F8E-38F363D9D5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dirty="0"/>
              <a:t>C. Integrasi Data Internal dan </a:t>
            </a:r>
            <a:r>
              <a:rPr lang="en-US" b="1" dirty="0" err="1"/>
              <a:t>Eksternal</a:t>
            </a:r>
            <a:endParaRPr lang="en-US" b="1" dirty="0"/>
          </a:p>
          <a:p>
            <a:pPr lvl="0"/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b="1" dirty="0" err="1"/>
              <a:t>menggabungkan</a:t>
            </a:r>
            <a:r>
              <a:rPr lang="en-US" b="1" dirty="0"/>
              <a:t> data internal dan </a:t>
            </a:r>
            <a:r>
              <a:rPr lang="en-US" b="1" dirty="0" err="1"/>
              <a:t>eksternal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>
                <a:highlight>
                  <a:srgbClr val="800080"/>
                </a:highlight>
              </a:rPr>
              <a:t>sistem</a:t>
            </a:r>
            <a:r>
              <a:rPr lang="en-US" dirty="0">
                <a:highlight>
                  <a:srgbClr val="800080"/>
                </a:highlight>
              </a:rPr>
              <a:t> </a:t>
            </a:r>
            <a:r>
              <a:rPr lang="en-US" dirty="0" err="1">
                <a:highlight>
                  <a:srgbClr val="800080"/>
                </a:highlight>
              </a:rPr>
              <a:t>informasi</a:t>
            </a:r>
            <a:r>
              <a:rPr lang="en-US" dirty="0">
                <a:highlight>
                  <a:srgbClr val="800080"/>
                </a:highlight>
              </a:rPr>
              <a:t> </a:t>
            </a:r>
            <a:r>
              <a:rPr lang="en-US" dirty="0" err="1">
                <a:highlight>
                  <a:srgbClr val="800080"/>
                </a:highlight>
              </a:rPr>
              <a:t>terintegrasi</a:t>
            </a:r>
            <a:r>
              <a:rPr lang="en-US" dirty="0">
                <a:highlight>
                  <a:srgbClr val="800080"/>
                </a:highlight>
              </a:rPr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/>
              <a:t>Business Intelligence (BI)</a:t>
            </a:r>
            <a:r>
              <a:rPr lang="en-US" dirty="0"/>
              <a:t> atau </a:t>
            </a:r>
            <a:r>
              <a:rPr lang="en-US" i="1" dirty="0"/>
              <a:t>Enterprise Resource Planning (ERP)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Contoh</a:t>
            </a:r>
            <a:r>
              <a:rPr lang="en-US" b="1" dirty="0"/>
              <a:t>:</a:t>
            </a:r>
            <a:br>
              <a:rPr lang="en-US" dirty="0"/>
            </a:br>
            <a:r>
              <a:rPr lang="en-US" dirty="0"/>
              <a:t>Perusahaan </a:t>
            </a:r>
            <a:r>
              <a:rPr lang="en-US" dirty="0" err="1"/>
              <a:t>ritel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 err="1"/>
              <a:t>Alfamart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data </a:t>
            </a:r>
            <a:r>
              <a:rPr lang="en-US" dirty="0" err="1"/>
              <a:t>penjualan</a:t>
            </a:r>
            <a:r>
              <a:rPr lang="en-US" dirty="0"/>
              <a:t> (internal)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(</a:t>
            </a:r>
            <a:r>
              <a:rPr lang="en-US" dirty="0" err="1"/>
              <a:t>eksternal</a:t>
            </a:r>
            <a:r>
              <a:rPr lang="en-US" dirty="0"/>
              <a:t>) untuk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stok</a:t>
            </a:r>
            <a:r>
              <a:rPr lang="en-US" dirty="0"/>
              <a:t> dan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dinamis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0035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67498-7C7D-E437-E124-156D55B8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257" y="764373"/>
            <a:ext cx="9720943" cy="1293028"/>
          </a:xfrm>
        </p:spPr>
        <p:txBody>
          <a:bodyPr>
            <a:normAutofit/>
          </a:bodyPr>
          <a:lstStyle/>
          <a:p>
            <a:r>
              <a:rPr lang="en-US" b="1" dirty="0"/>
              <a:t>3. </a:t>
            </a:r>
            <a:r>
              <a:rPr lang="en-US" b="1" dirty="0" err="1"/>
              <a:t>Pengelolaan</a:t>
            </a:r>
            <a:r>
              <a:rPr lang="en-US" b="1" dirty="0"/>
              <a:t> Big </a:t>
            </a:r>
            <a:r>
              <a:rPr lang="en-US" b="1" dirty="0" err="1"/>
              <a:t>DatA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D416F-328B-BBA2-A29A-8126230A4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A. </a:t>
            </a:r>
            <a:r>
              <a:rPr lang="en-US" b="1" dirty="0" err="1"/>
              <a:t>Pengertian</a:t>
            </a:r>
            <a:r>
              <a:rPr lang="en-US" b="1" dirty="0"/>
              <a:t> Big Data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dirty="0" err="1"/>
              <a:t>Menurut</a:t>
            </a:r>
            <a:r>
              <a:rPr lang="en-US" dirty="0"/>
              <a:t> Wibowo </a:t>
            </a:r>
            <a:r>
              <a:rPr lang="en-US" dirty="0" err="1"/>
              <a:t>dkk</a:t>
            </a:r>
            <a:r>
              <a:rPr lang="en-US" dirty="0"/>
              <a:t>. (2024), </a:t>
            </a:r>
            <a:r>
              <a:rPr lang="en-US" b="1" dirty="0"/>
              <a:t>Big Data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data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b="1" dirty="0"/>
              <a:t>volume </a:t>
            </a:r>
            <a:r>
              <a:rPr lang="en-US" b="1" dirty="0" err="1"/>
              <a:t>besar</a:t>
            </a:r>
            <a:r>
              <a:rPr lang="en-US" b="1" dirty="0"/>
              <a:t>, </a:t>
            </a:r>
            <a:r>
              <a:rPr lang="en-US" b="1" dirty="0" err="1"/>
              <a:t>kecepatan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, dan </a:t>
            </a:r>
            <a:r>
              <a:rPr lang="en-US" b="1" dirty="0" err="1"/>
              <a:t>variasi</a:t>
            </a:r>
            <a:r>
              <a:rPr lang="en-US" b="1" dirty="0"/>
              <a:t> </a:t>
            </a:r>
            <a:r>
              <a:rPr lang="en-US" b="1" dirty="0" err="1"/>
              <a:t>beragam</a:t>
            </a:r>
            <a:r>
              <a:rPr lang="en-US" b="1" dirty="0"/>
              <a:t> (3V: Volume, Velocity, Variety)</a:t>
            </a:r>
            <a:r>
              <a:rPr lang="en-US" dirty="0"/>
              <a:t> yang 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untuk </a:t>
            </a:r>
            <a:r>
              <a:rPr lang="en-US" dirty="0" err="1"/>
              <a:t>diolah</a:t>
            </a:r>
            <a:r>
              <a:rPr lang="en-US" dirty="0"/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b="1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/>
              <a:t>B. </a:t>
            </a:r>
            <a:r>
              <a:rPr lang="en-US" b="1" dirty="0" err="1"/>
              <a:t>Karakteristik</a:t>
            </a:r>
            <a:r>
              <a:rPr lang="en-US" b="1" dirty="0"/>
              <a:t> Big Data (5V)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Volume: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data yang sangat </a:t>
            </a:r>
            <a:r>
              <a:rPr lang="en-US" dirty="0" err="1"/>
              <a:t>besar</a:t>
            </a:r>
            <a:r>
              <a:rPr lang="en-US" dirty="0"/>
              <a:t> (terabyte </a:t>
            </a:r>
            <a:r>
              <a:rPr lang="en-US" dirty="0" err="1"/>
              <a:t>hingga</a:t>
            </a:r>
            <a:r>
              <a:rPr lang="en-US" dirty="0"/>
              <a:t> petabyte).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Velocity:</a:t>
            </a:r>
            <a:r>
              <a:rPr lang="en-US" dirty="0"/>
              <a:t> Data </a:t>
            </a:r>
            <a:r>
              <a:rPr lang="en-US" dirty="0" err="1"/>
              <a:t>dihasilkan</a:t>
            </a:r>
            <a:r>
              <a:rPr lang="en-US" dirty="0"/>
              <a:t> dan </a:t>
            </a:r>
            <a:r>
              <a:rPr lang="en-US" dirty="0" err="1"/>
              <a:t>diperbarui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Variety: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format (</a:t>
            </a:r>
            <a:r>
              <a:rPr lang="en-US" dirty="0" err="1"/>
              <a:t>teks</a:t>
            </a:r>
            <a:r>
              <a:rPr lang="en-US" dirty="0"/>
              <a:t>, </a:t>
            </a:r>
            <a:r>
              <a:rPr lang="en-US" dirty="0" err="1"/>
              <a:t>gambar</a:t>
            </a:r>
            <a:r>
              <a:rPr lang="en-US" dirty="0"/>
              <a:t>, video, sensor).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Veracity:</a:t>
            </a:r>
            <a:r>
              <a:rPr lang="en-US" dirty="0"/>
              <a:t> </a:t>
            </a:r>
            <a:r>
              <a:rPr lang="en-US" dirty="0" err="1"/>
              <a:t>Keakuratan</a:t>
            </a:r>
            <a:r>
              <a:rPr lang="en-US" dirty="0"/>
              <a:t> dan </a:t>
            </a:r>
            <a:r>
              <a:rPr lang="en-US" dirty="0" err="1"/>
              <a:t>keandalan</a:t>
            </a:r>
            <a:r>
              <a:rPr lang="en-US" dirty="0"/>
              <a:t> data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dijaga</a:t>
            </a:r>
            <a:r>
              <a:rPr lang="en-US" dirty="0"/>
              <a:t>.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Value:</a:t>
            </a:r>
            <a:r>
              <a:rPr lang="en-US" dirty="0"/>
              <a:t> Nilai </a:t>
            </a:r>
            <a:r>
              <a:rPr lang="en-US" dirty="0" err="1"/>
              <a:t>strategis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pengolahan</a:t>
            </a:r>
            <a:r>
              <a:rPr lang="en-US" dirty="0"/>
              <a:t> data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4102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ACCB2-7C9D-ED8D-9612-EA0D5A65F4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en-US" b="1" dirty="0"/>
              <a:t>C. </a:t>
            </a:r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Pengelolaan</a:t>
            </a:r>
            <a:r>
              <a:rPr lang="en-US" b="1" dirty="0"/>
              <a:t> Big Data</a:t>
            </a:r>
          </a:p>
          <a:p>
            <a:pPr lvl="0"/>
            <a:r>
              <a:rPr lang="en-US" b="1" dirty="0"/>
              <a:t>Database NoSQL: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i="1" dirty="0"/>
              <a:t>MongoDB</a:t>
            </a:r>
            <a:r>
              <a:rPr lang="en-US" dirty="0"/>
              <a:t> atau </a:t>
            </a:r>
            <a:r>
              <a:rPr lang="en-US" i="1" dirty="0"/>
              <a:t>Cassandra.</a:t>
            </a:r>
            <a:endParaRPr lang="en-US" dirty="0"/>
          </a:p>
          <a:p>
            <a:pPr lvl="0"/>
            <a:r>
              <a:rPr lang="en-US" b="1" dirty="0"/>
              <a:t>Platform Big Data:</a:t>
            </a:r>
            <a:r>
              <a:rPr lang="en-US" dirty="0"/>
              <a:t> </a:t>
            </a:r>
            <a:r>
              <a:rPr lang="en-US" i="1" dirty="0"/>
              <a:t>Hadoop</a:t>
            </a:r>
            <a:r>
              <a:rPr lang="en-US" dirty="0"/>
              <a:t>, </a:t>
            </a:r>
            <a:r>
              <a:rPr lang="en-US" i="1" dirty="0"/>
              <a:t>Spark</a:t>
            </a:r>
            <a:r>
              <a:rPr lang="en-US" dirty="0"/>
              <a:t>, </a:t>
            </a:r>
            <a:r>
              <a:rPr lang="en-US" i="1" dirty="0"/>
              <a:t>Google </a:t>
            </a:r>
            <a:r>
              <a:rPr lang="en-US" i="1" dirty="0" err="1"/>
              <a:t>BigQuery</a:t>
            </a:r>
            <a:r>
              <a:rPr lang="en-US" i="1" dirty="0"/>
              <a:t>.</a:t>
            </a:r>
            <a:endParaRPr lang="en-US" dirty="0"/>
          </a:p>
          <a:p>
            <a:pPr lvl="0"/>
            <a:r>
              <a:rPr lang="en-US" b="1" dirty="0"/>
              <a:t>Data Mining dan Machine Learning: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untuk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tersembunyi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Cloud Storage &amp; Computing: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dan </a:t>
            </a:r>
            <a:r>
              <a:rPr lang="en-US" dirty="0" err="1"/>
              <a:t>pemrosesan</a:t>
            </a:r>
            <a:r>
              <a:rPr lang="en-US" dirty="0"/>
              <a:t> data </a:t>
            </a:r>
            <a:r>
              <a:rPr lang="en-US" dirty="0" err="1"/>
              <a:t>berskala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di </a:t>
            </a:r>
            <a:r>
              <a:rPr lang="en-US" dirty="0" err="1"/>
              <a:t>awan</a:t>
            </a:r>
            <a:r>
              <a:rPr lang="en-US" dirty="0"/>
              <a:t>.</a:t>
            </a:r>
          </a:p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/>
              <a:t>D. </a:t>
            </a:r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Penerapan</a:t>
            </a:r>
            <a:r>
              <a:rPr lang="en-US" b="1" dirty="0"/>
              <a:t> Big Data</a:t>
            </a:r>
          </a:p>
          <a:p>
            <a:pPr lvl="0"/>
            <a:r>
              <a:rPr lang="en-US" b="1" dirty="0"/>
              <a:t>Tokopedia dan Shopee: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untuk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</a:p>
          <a:p>
            <a:pPr lvl="0"/>
            <a:r>
              <a:rPr lang="en-US" b="1" dirty="0"/>
              <a:t>Bank BRI: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besar</a:t>
            </a:r>
            <a:r>
              <a:rPr lang="en-US" dirty="0"/>
              <a:t> untuk </a:t>
            </a:r>
            <a:r>
              <a:rPr lang="en-US" dirty="0" err="1"/>
              <a:t>deteksi</a:t>
            </a:r>
            <a:r>
              <a:rPr lang="en-US" dirty="0"/>
              <a:t> </a:t>
            </a:r>
            <a:r>
              <a:rPr lang="en-US" dirty="0" err="1"/>
              <a:t>penipuan</a:t>
            </a:r>
            <a:r>
              <a:rPr lang="en-US" dirty="0"/>
              <a:t> </a:t>
            </a:r>
            <a:r>
              <a:rPr lang="en-US" dirty="0" err="1"/>
              <a:t>transaksi</a:t>
            </a:r>
            <a:r>
              <a:rPr lang="en-US" dirty="0"/>
              <a:t> (fraud detection).</a:t>
            </a:r>
          </a:p>
          <a:p>
            <a:pPr lvl="0"/>
            <a:r>
              <a:rPr lang="en-US" b="1" dirty="0"/>
              <a:t>BPJS Kesehatan: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data </a:t>
            </a:r>
            <a:r>
              <a:rPr lang="en-US" dirty="0" err="1"/>
              <a:t>jutaan</a:t>
            </a:r>
            <a:r>
              <a:rPr lang="en-US" dirty="0"/>
              <a:t> </a:t>
            </a:r>
            <a:r>
              <a:rPr lang="en-US" dirty="0" err="1"/>
              <a:t>peserta</a:t>
            </a:r>
            <a:r>
              <a:rPr lang="en-US" dirty="0"/>
              <a:t> untuk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431262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58</TotalTime>
  <Words>1118</Words>
  <Application>Microsoft Office PowerPoint</Application>
  <PresentationFormat>Widescreen</PresentationFormat>
  <Paragraphs>113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Century Gothic</vt:lpstr>
      <vt:lpstr>Vapor Trail</vt:lpstr>
      <vt:lpstr>Pengelolaan Pengetahuan dan Informasi Organisasi</vt:lpstr>
      <vt:lpstr>Pengantar</vt:lpstr>
      <vt:lpstr>Jenis Data dan Informasi dalam Organisasi</vt:lpstr>
      <vt:lpstr>PowerPoint Presentation</vt:lpstr>
      <vt:lpstr>2. Sumber Data Internal dan Eksternal</vt:lpstr>
      <vt:lpstr>PowerPoint Presentation</vt:lpstr>
      <vt:lpstr>PowerPoint Presentation</vt:lpstr>
      <vt:lpstr>3. Pengelolaan Big DatA</vt:lpstr>
      <vt:lpstr>PowerPoint Presentation</vt:lpstr>
      <vt:lpstr>E. Manfaat Big Data</vt:lpstr>
      <vt:lpstr>4. Manajemen Pengetahuan (Knowledge Management)</vt:lpstr>
      <vt:lpstr>PowerPoint Presentation</vt:lpstr>
      <vt:lpstr>PowerPoint Presentation</vt:lpstr>
      <vt:lpstr>Kesimpulan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muh rafiq</dc:creator>
  <cp:lastModifiedBy>muh rafiq</cp:lastModifiedBy>
  <cp:revision>9</cp:revision>
  <dcterms:created xsi:type="dcterms:W3CDTF">2025-10-07T09:19:45Z</dcterms:created>
  <dcterms:modified xsi:type="dcterms:W3CDTF">2025-10-08T00:13:15Z</dcterms:modified>
</cp:coreProperties>
</file>