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21"/>
  </p:handoutMasterIdLst>
  <p:sldIdLst>
    <p:sldId id="256" r:id="rId4"/>
    <p:sldId id="385" r:id="rId6"/>
    <p:sldId id="386" r:id="rId7"/>
    <p:sldId id="398" r:id="rId8"/>
    <p:sldId id="399" r:id="rId9"/>
    <p:sldId id="400" r:id="rId10"/>
    <p:sldId id="401" r:id="rId11"/>
    <p:sldId id="387" r:id="rId12"/>
    <p:sldId id="397" r:id="rId13"/>
    <p:sldId id="388" r:id="rId14"/>
    <p:sldId id="389" r:id="rId15"/>
    <p:sldId id="391" r:id="rId16"/>
    <p:sldId id="392" r:id="rId17"/>
    <p:sldId id="393" r:id="rId18"/>
    <p:sldId id="394" r:id="rId19"/>
    <p:sldId id="300" r:id="rId20"/>
  </p:sldIdLst>
  <p:sldSz cx="9144000" cy="6858000" type="screen4x3"/>
  <p:notesSz cx="7045325" cy="934529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0" userDrawn="1">
          <p15:clr>
            <a:srgbClr val="A4A3A4"/>
          </p15:clr>
        </p15:guide>
        <p15:guide id="2" pos="29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81339" autoAdjust="0"/>
  </p:normalViewPr>
  <p:slideViewPr>
    <p:cSldViewPr showGuides="1">
      <p:cViewPr>
        <p:scale>
          <a:sx n="50" d="100"/>
          <a:sy n="50" d="100"/>
        </p:scale>
        <p:origin x="1584" y="-40"/>
      </p:cViewPr>
      <p:guideLst>
        <p:guide orient="horz" pos="2210"/>
        <p:guide pos="290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3011"/>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a:t>
            </a:r>
            <a:r>
              <a:rPr lang="en-US" dirty="0" err="1"/>
              <a:t>itu</a:t>
            </a:r>
            <a:r>
              <a:rPr lang="en-US" dirty="0"/>
              <a:t> </a:t>
            </a:r>
            <a:r>
              <a:rPr lang="en-US" dirty="0" err="1"/>
              <a:t>pkpu</a:t>
            </a:r>
            <a:r>
              <a:rPr lang="en-US" dirty="0"/>
              <a:t> </a:t>
            </a:r>
            <a:endParaRPr lang="en-US" dirty="0"/>
          </a:p>
          <a:p>
            <a:r>
              <a:rPr lang="en-US" dirty="0"/>
              <a:t>- </a:t>
            </a:r>
            <a:r>
              <a:rPr lang="en-ID" dirty="0"/>
              <a:t>Fase </a:t>
            </a:r>
            <a:r>
              <a:rPr lang="en-ID" dirty="0" err="1"/>
              <a:t>bagi</a:t>
            </a:r>
            <a:r>
              <a:rPr lang="en-ID" dirty="0"/>
              <a:t> </a:t>
            </a:r>
            <a:r>
              <a:rPr lang="en-ID" b="1" dirty="0" err="1"/>
              <a:t>debitor</a:t>
            </a:r>
            <a:r>
              <a:rPr lang="en-ID" dirty="0"/>
              <a:t> (</a:t>
            </a:r>
            <a:r>
              <a:rPr lang="en-ID" dirty="0" err="1"/>
              <a:t>pihak</a:t>
            </a:r>
            <a:r>
              <a:rPr lang="en-ID" dirty="0"/>
              <a:t> </a:t>
            </a:r>
            <a:r>
              <a:rPr lang="en-ID" dirty="0" err="1"/>
              <a:t>berutang</a:t>
            </a:r>
            <a:r>
              <a:rPr lang="en-ID" dirty="0"/>
              <a:t>) yang </a:t>
            </a:r>
            <a:r>
              <a:rPr lang="en-ID" dirty="0" err="1"/>
              <a:t>kesulitan</a:t>
            </a:r>
            <a:r>
              <a:rPr lang="en-ID" dirty="0"/>
              <a:t> </a:t>
            </a:r>
            <a:r>
              <a:rPr lang="en-ID" dirty="0" err="1"/>
              <a:t>membayar</a:t>
            </a:r>
            <a:r>
              <a:rPr lang="en-ID" dirty="0"/>
              <a:t> utang.</a:t>
            </a:r>
            <a:endParaRPr lang="en-ID" dirty="0"/>
          </a:p>
          <a:p>
            <a:r>
              <a:rPr lang="en-ID" dirty="0"/>
              <a:t>- </a:t>
            </a:r>
            <a:r>
              <a:rPr lang="en-ID" dirty="0" err="1"/>
              <a:t>Diberi</a:t>
            </a:r>
            <a:r>
              <a:rPr lang="en-ID" dirty="0"/>
              <a:t> </a:t>
            </a:r>
            <a:r>
              <a:rPr lang="en-ID" dirty="0" err="1"/>
              <a:t>kesempatan</a:t>
            </a:r>
            <a:r>
              <a:rPr lang="en-ID" dirty="0"/>
              <a:t> </a:t>
            </a:r>
            <a:r>
              <a:rPr lang="en-ID" dirty="0" err="1"/>
              <a:t>bernegosiasi</a:t>
            </a:r>
            <a:r>
              <a:rPr lang="en-ID" dirty="0"/>
              <a:t> </a:t>
            </a:r>
            <a:r>
              <a:rPr lang="en-ID" dirty="0" err="1"/>
              <a:t>dengan</a:t>
            </a:r>
            <a:r>
              <a:rPr lang="en-ID" dirty="0"/>
              <a:t> </a:t>
            </a:r>
            <a:r>
              <a:rPr lang="en-ID" b="1" dirty="0" err="1"/>
              <a:t>kreditor</a:t>
            </a:r>
            <a:r>
              <a:rPr lang="en-ID" dirty="0"/>
              <a:t> (</a:t>
            </a:r>
            <a:r>
              <a:rPr lang="en-ID" dirty="0" err="1"/>
              <a:t>pihak</a:t>
            </a:r>
            <a:r>
              <a:rPr lang="en-ID" dirty="0"/>
              <a:t> </a:t>
            </a:r>
            <a:r>
              <a:rPr lang="en-ID" dirty="0" err="1"/>
              <a:t>pemberi</a:t>
            </a:r>
            <a:r>
              <a:rPr lang="en-ID" dirty="0"/>
              <a:t> </a:t>
            </a:r>
            <a:r>
              <a:rPr lang="en-ID" dirty="0" err="1"/>
              <a:t>piutang</a:t>
            </a:r>
            <a:r>
              <a:rPr lang="en-ID" dirty="0"/>
              <a:t>).</a:t>
            </a:r>
            <a:endParaRPr lang="en-ID" dirty="0"/>
          </a:p>
          <a:p>
            <a:r>
              <a:rPr lang="en-ID" b="1" dirty="0"/>
              <a:t>- Tujuan </a:t>
            </a:r>
            <a:r>
              <a:rPr lang="en-ID" b="1" dirty="0" err="1"/>
              <a:t>utama</a:t>
            </a:r>
            <a:r>
              <a:rPr lang="en-ID" dirty="0"/>
              <a:t>: </a:t>
            </a:r>
            <a:r>
              <a:rPr lang="en-ID" dirty="0" err="1"/>
              <a:t>Menghindari</a:t>
            </a:r>
            <a:r>
              <a:rPr lang="en-ID" dirty="0"/>
              <a:t> </a:t>
            </a:r>
            <a:r>
              <a:rPr lang="en-ID" dirty="0" err="1"/>
              <a:t>kepailitan</a:t>
            </a:r>
            <a:r>
              <a:rPr lang="en-ID" dirty="0"/>
              <a:t> </a:t>
            </a:r>
            <a:r>
              <a:rPr lang="en-ID" dirty="0" err="1"/>
              <a:t>debitor</a:t>
            </a:r>
            <a:r>
              <a:rPr lang="en-ID" dirty="0"/>
              <a:t>.</a:t>
            </a:r>
            <a:endParaRPr lang="en-ID" dirty="0"/>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a:t>
            </a:r>
            <a:r>
              <a:rPr lang="en-US" dirty="0" err="1"/>
              <a:t>itu</a:t>
            </a:r>
            <a:r>
              <a:rPr lang="en-US" dirty="0"/>
              <a:t> </a:t>
            </a:r>
            <a:r>
              <a:rPr lang="en-US" dirty="0" err="1"/>
              <a:t>pkpu</a:t>
            </a:r>
            <a:r>
              <a:rPr lang="en-US" dirty="0"/>
              <a:t> </a:t>
            </a:r>
            <a:endParaRPr lang="en-US" dirty="0"/>
          </a:p>
          <a:p>
            <a:r>
              <a:rPr lang="en-US" dirty="0"/>
              <a:t>- </a:t>
            </a:r>
            <a:r>
              <a:rPr lang="en-ID" dirty="0"/>
              <a:t>Fase </a:t>
            </a:r>
            <a:r>
              <a:rPr lang="en-ID" dirty="0" err="1"/>
              <a:t>bagi</a:t>
            </a:r>
            <a:r>
              <a:rPr lang="en-ID" dirty="0"/>
              <a:t> </a:t>
            </a:r>
            <a:r>
              <a:rPr lang="en-ID" b="1" dirty="0" err="1"/>
              <a:t>debitor</a:t>
            </a:r>
            <a:r>
              <a:rPr lang="en-ID" dirty="0"/>
              <a:t> (</a:t>
            </a:r>
            <a:r>
              <a:rPr lang="en-ID" dirty="0" err="1"/>
              <a:t>pihak</a:t>
            </a:r>
            <a:r>
              <a:rPr lang="en-ID" dirty="0"/>
              <a:t> </a:t>
            </a:r>
            <a:r>
              <a:rPr lang="en-ID" dirty="0" err="1"/>
              <a:t>berutang</a:t>
            </a:r>
            <a:r>
              <a:rPr lang="en-ID" dirty="0"/>
              <a:t>) yang </a:t>
            </a:r>
            <a:r>
              <a:rPr lang="en-ID" dirty="0" err="1"/>
              <a:t>kesulitan</a:t>
            </a:r>
            <a:r>
              <a:rPr lang="en-ID" dirty="0"/>
              <a:t> </a:t>
            </a:r>
            <a:r>
              <a:rPr lang="en-ID" dirty="0" err="1"/>
              <a:t>membayar</a:t>
            </a:r>
            <a:r>
              <a:rPr lang="en-ID" dirty="0"/>
              <a:t> utang.</a:t>
            </a:r>
            <a:endParaRPr lang="en-ID" dirty="0"/>
          </a:p>
          <a:p>
            <a:r>
              <a:rPr lang="en-ID" dirty="0"/>
              <a:t>- </a:t>
            </a:r>
            <a:r>
              <a:rPr lang="en-ID" dirty="0" err="1"/>
              <a:t>Diberi</a:t>
            </a:r>
            <a:r>
              <a:rPr lang="en-ID" dirty="0"/>
              <a:t> </a:t>
            </a:r>
            <a:r>
              <a:rPr lang="en-ID" dirty="0" err="1"/>
              <a:t>kesempatan</a:t>
            </a:r>
            <a:r>
              <a:rPr lang="en-ID" dirty="0"/>
              <a:t> </a:t>
            </a:r>
            <a:r>
              <a:rPr lang="en-ID" dirty="0" err="1"/>
              <a:t>bernegosiasi</a:t>
            </a:r>
            <a:r>
              <a:rPr lang="en-ID" dirty="0"/>
              <a:t> </a:t>
            </a:r>
            <a:r>
              <a:rPr lang="en-ID" dirty="0" err="1"/>
              <a:t>dengan</a:t>
            </a:r>
            <a:r>
              <a:rPr lang="en-ID" dirty="0"/>
              <a:t> </a:t>
            </a:r>
            <a:r>
              <a:rPr lang="en-ID" b="1" dirty="0" err="1"/>
              <a:t>kreditor</a:t>
            </a:r>
            <a:r>
              <a:rPr lang="en-ID" dirty="0"/>
              <a:t> (</a:t>
            </a:r>
            <a:r>
              <a:rPr lang="en-ID" dirty="0" err="1"/>
              <a:t>pihak</a:t>
            </a:r>
            <a:r>
              <a:rPr lang="en-ID" dirty="0"/>
              <a:t> </a:t>
            </a:r>
            <a:r>
              <a:rPr lang="en-ID" dirty="0" err="1"/>
              <a:t>pemberi</a:t>
            </a:r>
            <a:r>
              <a:rPr lang="en-ID" dirty="0"/>
              <a:t> </a:t>
            </a:r>
            <a:r>
              <a:rPr lang="en-ID" dirty="0" err="1"/>
              <a:t>piutang</a:t>
            </a:r>
            <a:r>
              <a:rPr lang="en-ID" dirty="0"/>
              <a:t>).</a:t>
            </a:r>
            <a:endParaRPr lang="en-ID" dirty="0"/>
          </a:p>
          <a:p>
            <a:r>
              <a:rPr lang="en-ID" b="1" dirty="0"/>
              <a:t>- Tujuan </a:t>
            </a:r>
            <a:r>
              <a:rPr lang="en-ID" b="1" dirty="0" err="1"/>
              <a:t>utama</a:t>
            </a:r>
            <a:r>
              <a:rPr lang="en-ID" dirty="0"/>
              <a:t>: </a:t>
            </a:r>
            <a:r>
              <a:rPr lang="en-ID" dirty="0" err="1"/>
              <a:t>Menghindari</a:t>
            </a:r>
            <a:r>
              <a:rPr lang="en-ID" dirty="0"/>
              <a:t> </a:t>
            </a:r>
            <a:r>
              <a:rPr lang="en-ID" dirty="0" err="1"/>
              <a:t>kepailitan</a:t>
            </a:r>
            <a:r>
              <a:rPr lang="en-ID" dirty="0"/>
              <a:t> </a:t>
            </a:r>
            <a:r>
              <a:rPr lang="en-ID" dirty="0" err="1"/>
              <a:t>debitor</a:t>
            </a:r>
            <a:r>
              <a:rPr lang="en-ID" dirty="0"/>
              <a:t>.</a:t>
            </a:r>
            <a:endParaRPr lang="en-ID" dirty="0"/>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a:t>
            </a:r>
            <a:r>
              <a:rPr lang="en-US" dirty="0" err="1"/>
              <a:t>itu</a:t>
            </a:r>
            <a:r>
              <a:rPr lang="en-US" dirty="0"/>
              <a:t> </a:t>
            </a:r>
            <a:r>
              <a:rPr lang="en-US" dirty="0" err="1"/>
              <a:t>pkpu</a:t>
            </a:r>
            <a:r>
              <a:rPr lang="en-US" dirty="0"/>
              <a:t> </a:t>
            </a:r>
            <a:endParaRPr lang="en-US" dirty="0"/>
          </a:p>
          <a:p>
            <a:r>
              <a:rPr lang="en-US" dirty="0"/>
              <a:t>- </a:t>
            </a:r>
            <a:r>
              <a:rPr lang="en-ID" dirty="0"/>
              <a:t>Fase </a:t>
            </a:r>
            <a:r>
              <a:rPr lang="en-ID" dirty="0" err="1"/>
              <a:t>bagi</a:t>
            </a:r>
            <a:r>
              <a:rPr lang="en-ID" dirty="0"/>
              <a:t> </a:t>
            </a:r>
            <a:r>
              <a:rPr lang="en-ID" b="1" dirty="0" err="1"/>
              <a:t>debitor</a:t>
            </a:r>
            <a:r>
              <a:rPr lang="en-ID" dirty="0"/>
              <a:t> (</a:t>
            </a:r>
            <a:r>
              <a:rPr lang="en-ID" dirty="0" err="1"/>
              <a:t>pihak</a:t>
            </a:r>
            <a:r>
              <a:rPr lang="en-ID" dirty="0"/>
              <a:t> </a:t>
            </a:r>
            <a:r>
              <a:rPr lang="en-ID" dirty="0" err="1"/>
              <a:t>berutang</a:t>
            </a:r>
            <a:r>
              <a:rPr lang="en-ID" dirty="0"/>
              <a:t>) yang </a:t>
            </a:r>
            <a:r>
              <a:rPr lang="en-ID" dirty="0" err="1"/>
              <a:t>kesulitan</a:t>
            </a:r>
            <a:r>
              <a:rPr lang="en-ID" dirty="0"/>
              <a:t> </a:t>
            </a:r>
            <a:r>
              <a:rPr lang="en-ID" dirty="0" err="1"/>
              <a:t>membayar</a:t>
            </a:r>
            <a:r>
              <a:rPr lang="en-ID" dirty="0"/>
              <a:t> utang.</a:t>
            </a:r>
            <a:endParaRPr lang="en-ID" dirty="0"/>
          </a:p>
          <a:p>
            <a:r>
              <a:rPr lang="en-ID" dirty="0"/>
              <a:t>- </a:t>
            </a:r>
            <a:r>
              <a:rPr lang="en-ID" dirty="0" err="1"/>
              <a:t>Diberi</a:t>
            </a:r>
            <a:r>
              <a:rPr lang="en-ID" dirty="0"/>
              <a:t> </a:t>
            </a:r>
            <a:r>
              <a:rPr lang="en-ID" dirty="0" err="1"/>
              <a:t>kesempatan</a:t>
            </a:r>
            <a:r>
              <a:rPr lang="en-ID" dirty="0"/>
              <a:t> </a:t>
            </a:r>
            <a:r>
              <a:rPr lang="en-ID" dirty="0" err="1"/>
              <a:t>bernegosiasi</a:t>
            </a:r>
            <a:r>
              <a:rPr lang="en-ID" dirty="0"/>
              <a:t> </a:t>
            </a:r>
            <a:r>
              <a:rPr lang="en-ID" dirty="0" err="1"/>
              <a:t>dengan</a:t>
            </a:r>
            <a:r>
              <a:rPr lang="en-ID" dirty="0"/>
              <a:t> </a:t>
            </a:r>
            <a:r>
              <a:rPr lang="en-ID" b="1" dirty="0" err="1"/>
              <a:t>kreditor</a:t>
            </a:r>
            <a:r>
              <a:rPr lang="en-ID" dirty="0"/>
              <a:t> (</a:t>
            </a:r>
            <a:r>
              <a:rPr lang="en-ID" dirty="0" err="1"/>
              <a:t>pihak</a:t>
            </a:r>
            <a:r>
              <a:rPr lang="en-ID" dirty="0"/>
              <a:t> </a:t>
            </a:r>
            <a:r>
              <a:rPr lang="en-ID" dirty="0" err="1"/>
              <a:t>pemberi</a:t>
            </a:r>
            <a:r>
              <a:rPr lang="en-ID" dirty="0"/>
              <a:t> </a:t>
            </a:r>
            <a:r>
              <a:rPr lang="en-ID" dirty="0" err="1"/>
              <a:t>piutang</a:t>
            </a:r>
            <a:r>
              <a:rPr lang="en-ID" dirty="0"/>
              <a:t>).</a:t>
            </a:r>
            <a:endParaRPr lang="en-ID" dirty="0"/>
          </a:p>
          <a:p>
            <a:r>
              <a:rPr lang="en-ID" b="1" dirty="0"/>
              <a:t>- Tujuan </a:t>
            </a:r>
            <a:r>
              <a:rPr lang="en-ID" b="1" dirty="0" err="1"/>
              <a:t>utama</a:t>
            </a:r>
            <a:r>
              <a:rPr lang="en-ID" dirty="0"/>
              <a:t>: </a:t>
            </a:r>
            <a:r>
              <a:rPr lang="en-ID" dirty="0" err="1"/>
              <a:t>Menghindari</a:t>
            </a:r>
            <a:r>
              <a:rPr lang="en-ID" dirty="0"/>
              <a:t> </a:t>
            </a:r>
            <a:r>
              <a:rPr lang="en-ID" dirty="0" err="1"/>
              <a:t>kepailitan</a:t>
            </a:r>
            <a:r>
              <a:rPr lang="en-ID" dirty="0"/>
              <a:t> </a:t>
            </a:r>
            <a:r>
              <a:rPr lang="en-ID" dirty="0" err="1"/>
              <a:t>debitor</a:t>
            </a:r>
            <a:r>
              <a:rPr lang="en-ID" dirty="0"/>
              <a:t>.</a:t>
            </a:r>
            <a:endParaRPr lang="en-ID" dirty="0"/>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a:t>
            </a:r>
            <a:r>
              <a:rPr lang="en-US" dirty="0" err="1"/>
              <a:t>itu</a:t>
            </a:r>
            <a:r>
              <a:rPr lang="en-US" dirty="0"/>
              <a:t> </a:t>
            </a:r>
            <a:r>
              <a:rPr lang="en-US" dirty="0" err="1"/>
              <a:t>pkpu</a:t>
            </a:r>
            <a:r>
              <a:rPr lang="en-US" dirty="0"/>
              <a:t> </a:t>
            </a:r>
            <a:endParaRPr lang="en-US" dirty="0"/>
          </a:p>
          <a:p>
            <a:r>
              <a:rPr lang="en-US" dirty="0"/>
              <a:t>- </a:t>
            </a:r>
            <a:r>
              <a:rPr lang="en-ID" dirty="0"/>
              <a:t>Fase </a:t>
            </a:r>
            <a:r>
              <a:rPr lang="en-ID" dirty="0" err="1"/>
              <a:t>bagi</a:t>
            </a:r>
            <a:r>
              <a:rPr lang="en-ID" dirty="0"/>
              <a:t> </a:t>
            </a:r>
            <a:r>
              <a:rPr lang="en-ID" b="1" dirty="0" err="1"/>
              <a:t>debitor</a:t>
            </a:r>
            <a:r>
              <a:rPr lang="en-ID" dirty="0"/>
              <a:t> (</a:t>
            </a:r>
            <a:r>
              <a:rPr lang="en-ID" dirty="0" err="1"/>
              <a:t>pihak</a:t>
            </a:r>
            <a:r>
              <a:rPr lang="en-ID" dirty="0"/>
              <a:t> </a:t>
            </a:r>
            <a:r>
              <a:rPr lang="en-ID" dirty="0" err="1"/>
              <a:t>berutang</a:t>
            </a:r>
            <a:r>
              <a:rPr lang="en-ID" dirty="0"/>
              <a:t>) yang </a:t>
            </a:r>
            <a:r>
              <a:rPr lang="en-ID" dirty="0" err="1"/>
              <a:t>kesulitan</a:t>
            </a:r>
            <a:r>
              <a:rPr lang="en-ID" dirty="0"/>
              <a:t> </a:t>
            </a:r>
            <a:r>
              <a:rPr lang="en-ID" dirty="0" err="1"/>
              <a:t>membayar</a:t>
            </a:r>
            <a:r>
              <a:rPr lang="en-ID" dirty="0"/>
              <a:t> utang.</a:t>
            </a:r>
            <a:endParaRPr lang="en-ID" dirty="0"/>
          </a:p>
          <a:p>
            <a:r>
              <a:rPr lang="en-ID" dirty="0"/>
              <a:t>- </a:t>
            </a:r>
            <a:r>
              <a:rPr lang="en-ID" dirty="0" err="1"/>
              <a:t>Diberi</a:t>
            </a:r>
            <a:r>
              <a:rPr lang="en-ID" dirty="0"/>
              <a:t> </a:t>
            </a:r>
            <a:r>
              <a:rPr lang="en-ID" dirty="0" err="1"/>
              <a:t>kesempatan</a:t>
            </a:r>
            <a:r>
              <a:rPr lang="en-ID" dirty="0"/>
              <a:t> </a:t>
            </a:r>
            <a:r>
              <a:rPr lang="en-ID" dirty="0" err="1"/>
              <a:t>bernegosiasi</a:t>
            </a:r>
            <a:r>
              <a:rPr lang="en-ID" dirty="0"/>
              <a:t> </a:t>
            </a:r>
            <a:r>
              <a:rPr lang="en-ID" dirty="0" err="1"/>
              <a:t>dengan</a:t>
            </a:r>
            <a:r>
              <a:rPr lang="en-ID" dirty="0"/>
              <a:t> </a:t>
            </a:r>
            <a:r>
              <a:rPr lang="en-ID" b="1" dirty="0" err="1"/>
              <a:t>kreditor</a:t>
            </a:r>
            <a:r>
              <a:rPr lang="en-ID" dirty="0"/>
              <a:t> (</a:t>
            </a:r>
            <a:r>
              <a:rPr lang="en-ID" dirty="0" err="1"/>
              <a:t>pihak</a:t>
            </a:r>
            <a:r>
              <a:rPr lang="en-ID" dirty="0"/>
              <a:t> </a:t>
            </a:r>
            <a:r>
              <a:rPr lang="en-ID" dirty="0" err="1"/>
              <a:t>pemberi</a:t>
            </a:r>
            <a:r>
              <a:rPr lang="en-ID" dirty="0"/>
              <a:t> </a:t>
            </a:r>
            <a:r>
              <a:rPr lang="en-ID" dirty="0" err="1"/>
              <a:t>piutang</a:t>
            </a:r>
            <a:r>
              <a:rPr lang="en-ID" dirty="0"/>
              <a:t>).</a:t>
            </a:r>
            <a:endParaRPr lang="en-ID" dirty="0"/>
          </a:p>
          <a:p>
            <a:r>
              <a:rPr lang="en-ID" b="1" dirty="0"/>
              <a:t>- Tujuan </a:t>
            </a:r>
            <a:r>
              <a:rPr lang="en-ID" b="1" dirty="0" err="1"/>
              <a:t>utama</a:t>
            </a:r>
            <a:r>
              <a:rPr lang="en-ID" dirty="0"/>
              <a:t>: </a:t>
            </a:r>
            <a:r>
              <a:rPr lang="en-ID" dirty="0" err="1"/>
              <a:t>Menghindari</a:t>
            </a:r>
            <a:r>
              <a:rPr lang="en-ID" dirty="0"/>
              <a:t> </a:t>
            </a:r>
            <a:r>
              <a:rPr lang="en-ID" dirty="0" err="1"/>
              <a:t>kepailitan</a:t>
            </a:r>
            <a:r>
              <a:rPr lang="en-ID" dirty="0"/>
              <a:t> </a:t>
            </a:r>
            <a:r>
              <a:rPr lang="en-ID" dirty="0" err="1"/>
              <a:t>debitor</a:t>
            </a:r>
            <a:r>
              <a:rPr lang="en-ID" dirty="0"/>
              <a:t>.</a:t>
            </a:r>
            <a:endParaRPr lang="en-ID" dirty="0"/>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a:t>
            </a:r>
            <a:r>
              <a:rPr lang="en-US" dirty="0" err="1"/>
              <a:t>itu</a:t>
            </a:r>
            <a:r>
              <a:rPr lang="en-US" dirty="0"/>
              <a:t> </a:t>
            </a:r>
            <a:r>
              <a:rPr lang="en-US" dirty="0" err="1"/>
              <a:t>pkpu</a:t>
            </a:r>
            <a:r>
              <a:rPr lang="en-US" dirty="0"/>
              <a:t> </a:t>
            </a:r>
            <a:endParaRPr lang="en-US" dirty="0"/>
          </a:p>
          <a:p>
            <a:r>
              <a:rPr lang="en-US" dirty="0"/>
              <a:t>- </a:t>
            </a:r>
            <a:r>
              <a:rPr lang="en-ID" dirty="0"/>
              <a:t>Fase </a:t>
            </a:r>
            <a:r>
              <a:rPr lang="en-ID" dirty="0" err="1"/>
              <a:t>bagi</a:t>
            </a:r>
            <a:r>
              <a:rPr lang="en-ID" dirty="0"/>
              <a:t> </a:t>
            </a:r>
            <a:r>
              <a:rPr lang="en-ID" b="1" dirty="0" err="1"/>
              <a:t>debitor</a:t>
            </a:r>
            <a:r>
              <a:rPr lang="en-ID" dirty="0"/>
              <a:t> (</a:t>
            </a:r>
            <a:r>
              <a:rPr lang="en-ID" dirty="0" err="1"/>
              <a:t>pihak</a:t>
            </a:r>
            <a:r>
              <a:rPr lang="en-ID" dirty="0"/>
              <a:t> </a:t>
            </a:r>
            <a:r>
              <a:rPr lang="en-ID" dirty="0" err="1"/>
              <a:t>berutang</a:t>
            </a:r>
            <a:r>
              <a:rPr lang="en-ID" dirty="0"/>
              <a:t>) yang </a:t>
            </a:r>
            <a:r>
              <a:rPr lang="en-ID" dirty="0" err="1"/>
              <a:t>kesulitan</a:t>
            </a:r>
            <a:r>
              <a:rPr lang="en-ID" dirty="0"/>
              <a:t> </a:t>
            </a:r>
            <a:r>
              <a:rPr lang="en-ID" dirty="0" err="1"/>
              <a:t>membayar</a:t>
            </a:r>
            <a:r>
              <a:rPr lang="en-ID" dirty="0"/>
              <a:t> utang.</a:t>
            </a:r>
            <a:endParaRPr lang="en-ID" dirty="0"/>
          </a:p>
          <a:p>
            <a:r>
              <a:rPr lang="en-ID" dirty="0"/>
              <a:t>- </a:t>
            </a:r>
            <a:r>
              <a:rPr lang="en-ID" dirty="0" err="1"/>
              <a:t>Diberi</a:t>
            </a:r>
            <a:r>
              <a:rPr lang="en-ID" dirty="0"/>
              <a:t> </a:t>
            </a:r>
            <a:r>
              <a:rPr lang="en-ID" dirty="0" err="1"/>
              <a:t>kesempatan</a:t>
            </a:r>
            <a:r>
              <a:rPr lang="en-ID" dirty="0"/>
              <a:t> </a:t>
            </a:r>
            <a:r>
              <a:rPr lang="en-ID" dirty="0" err="1"/>
              <a:t>bernegosiasi</a:t>
            </a:r>
            <a:r>
              <a:rPr lang="en-ID" dirty="0"/>
              <a:t> </a:t>
            </a:r>
            <a:r>
              <a:rPr lang="en-ID" dirty="0" err="1"/>
              <a:t>dengan</a:t>
            </a:r>
            <a:r>
              <a:rPr lang="en-ID" dirty="0"/>
              <a:t> </a:t>
            </a:r>
            <a:r>
              <a:rPr lang="en-ID" b="1" dirty="0" err="1"/>
              <a:t>kreditor</a:t>
            </a:r>
            <a:r>
              <a:rPr lang="en-ID" dirty="0"/>
              <a:t> (</a:t>
            </a:r>
            <a:r>
              <a:rPr lang="en-ID" dirty="0" err="1"/>
              <a:t>pihak</a:t>
            </a:r>
            <a:r>
              <a:rPr lang="en-ID" dirty="0"/>
              <a:t> </a:t>
            </a:r>
            <a:r>
              <a:rPr lang="en-ID" dirty="0" err="1"/>
              <a:t>pemberi</a:t>
            </a:r>
            <a:r>
              <a:rPr lang="en-ID" dirty="0"/>
              <a:t> </a:t>
            </a:r>
            <a:r>
              <a:rPr lang="en-ID" dirty="0" err="1"/>
              <a:t>piutang</a:t>
            </a:r>
            <a:r>
              <a:rPr lang="en-ID" dirty="0"/>
              <a:t>).</a:t>
            </a:r>
            <a:endParaRPr lang="en-ID" dirty="0"/>
          </a:p>
          <a:p>
            <a:r>
              <a:rPr lang="en-ID" b="1" dirty="0"/>
              <a:t>- Tujuan </a:t>
            </a:r>
            <a:r>
              <a:rPr lang="en-ID" b="1" dirty="0" err="1"/>
              <a:t>utama</a:t>
            </a:r>
            <a:r>
              <a:rPr lang="en-ID" dirty="0"/>
              <a:t>: </a:t>
            </a:r>
            <a:r>
              <a:rPr lang="en-ID" dirty="0" err="1"/>
              <a:t>Menghindari</a:t>
            </a:r>
            <a:r>
              <a:rPr lang="en-ID" dirty="0"/>
              <a:t> </a:t>
            </a:r>
            <a:r>
              <a:rPr lang="en-ID" dirty="0" err="1"/>
              <a:t>kepailitan</a:t>
            </a:r>
            <a:r>
              <a:rPr lang="en-ID" dirty="0"/>
              <a:t> </a:t>
            </a:r>
            <a:r>
              <a:rPr lang="en-ID" dirty="0" err="1"/>
              <a:t>debitor</a:t>
            </a:r>
            <a:r>
              <a:rPr lang="en-ID" dirty="0"/>
              <a:t>.</a:t>
            </a:r>
            <a:endParaRPr lang="en-ID" dirty="0"/>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1. </a:t>
            </a:r>
            <a:r>
              <a:rPr lang="en-ID" dirty="0" err="1">
                <a:solidFill>
                  <a:schemeClr val="tx1"/>
                </a:solidFill>
              </a:rPr>
              <a:t>Setelah</a:t>
            </a:r>
            <a:r>
              <a:rPr lang="en-ID" dirty="0">
                <a:solidFill>
                  <a:schemeClr val="tx1"/>
                </a:solidFill>
              </a:rPr>
              <a:t> </a:t>
            </a:r>
            <a:r>
              <a:rPr lang="en-ID" dirty="0" err="1">
                <a:solidFill>
                  <a:schemeClr val="tx1"/>
                </a:solidFill>
              </a:rPr>
              <a:t>disahkan</a:t>
            </a:r>
            <a:r>
              <a:rPr lang="en-ID" dirty="0">
                <a:solidFill>
                  <a:schemeClr val="tx1"/>
                </a:solidFill>
              </a:rPr>
              <a:t>, </a:t>
            </a:r>
            <a:r>
              <a:rPr lang="en-ID" dirty="0" err="1">
                <a:solidFill>
                  <a:schemeClr val="tx1"/>
                </a:solidFill>
              </a:rPr>
              <a:t>perdamaian</a:t>
            </a:r>
            <a:r>
              <a:rPr lang="en-ID" dirty="0">
                <a:solidFill>
                  <a:schemeClr val="tx1"/>
                </a:solidFill>
              </a:rPr>
              <a:t> </a:t>
            </a:r>
            <a:r>
              <a:rPr lang="en-ID" b="1" dirty="0" err="1">
                <a:solidFill>
                  <a:schemeClr val="tx1"/>
                </a:solidFill>
              </a:rPr>
              <a:t>mengikat</a:t>
            </a:r>
            <a:r>
              <a:rPr lang="en-ID" dirty="0">
                <a:solidFill>
                  <a:schemeClr val="tx1"/>
                </a:solidFill>
              </a:rPr>
              <a:t> </a:t>
            </a:r>
            <a:r>
              <a:rPr lang="en-ID" dirty="0" err="1">
                <a:solidFill>
                  <a:schemeClr val="tx1"/>
                </a:solidFill>
              </a:rPr>
              <a:t>semua</a:t>
            </a:r>
            <a:r>
              <a:rPr lang="en-ID" dirty="0">
                <a:solidFill>
                  <a:schemeClr val="tx1"/>
                </a:solidFill>
              </a:rPr>
              <a:t> </a:t>
            </a:r>
            <a:r>
              <a:rPr lang="en-ID" dirty="0" err="1">
                <a:solidFill>
                  <a:schemeClr val="tx1"/>
                </a:solidFill>
              </a:rPr>
              <a:t>kreditor</a:t>
            </a:r>
            <a:r>
              <a:rPr lang="en-ID" dirty="0">
                <a:solidFill>
                  <a:schemeClr val="tx1"/>
                </a:solidFill>
              </a:rPr>
              <a:t>.</a:t>
            </a:r>
            <a:endParaRPr lang="en-ID" dirty="0">
              <a:solidFill>
                <a:schemeClr val="tx1"/>
              </a:solidFill>
            </a:endParaRPr>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Kurator</a:t>
            </a:r>
            <a:r>
              <a:rPr lang="en-US" dirty="0"/>
              <a:t> </a:t>
            </a:r>
            <a:r>
              <a:rPr lang="en-US" dirty="0" err="1"/>
              <a:t>adalah</a:t>
            </a:r>
            <a:r>
              <a:rPr lang="en-US" dirty="0"/>
              <a:t> </a:t>
            </a:r>
            <a:r>
              <a:rPr lang="en-US" dirty="0" err="1"/>
              <a:t>membagikan</a:t>
            </a:r>
            <a:r>
              <a:rPr lang="en-US" dirty="0"/>
              <a:t> </a:t>
            </a:r>
            <a:r>
              <a:rPr lang="en-US" dirty="0" err="1"/>
              <a:t>menjual</a:t>
            </a:r>
            <a:r>
              <a:rPr lang="en-US" dirty="0"/>
              <a:t> </a:t>
            </a:r>
            <a:r>
              <a:rPr lang="en-US" dirty="0" err="1"/>
              <a:t>mendata</a:t>
            </a:r>
            <a:r>
              <a:rPr lang="en-US" dirty="0"/>
              <a:t> asset </a:t>
            </a:r>
            <a:r>
              <a:rPr lang="en-US" dirty="0" err="1"/>
              <a:t>debitur</a:t>
            </a:r>
            <a:endParaRPr lang="en-US" dirty="0"/>
          </a:p>
          <a:p>
            <a:r>
              <a:rPr lang="en-ID" dirty="0" err="1"/>
              <a:t>Tugas</a:t>
            </a:r>
            <a:r>
              <a:rPr lang="en-ID" dirty="0"/>
              <a:t> </a:t>
            </a:r>
            <a:r>
              <a:rPr lang="en-ID" dirty="0" err="1"/>
              <a:t>utamanya</a:t>
            </a:r>
            <a:r>
              <a:rPr lang="en-ID" dirty="0"/>
              <a:t> </a:t>
            </a:r>
            <a:r>
              <a:rPr lang="en-ID" dirty="0" err="1"/>
              <a:t>adalah</a:t>
            </a:r>
            <a:r>
              <a:rPr lang="en-ID" dirty="0"/>
              <a:t> </a:t>
            </a:r>
            <a:r>
              <a:rPr lang="en-ID" dirty="0" err="1"/>
              <a:t>memastikan</a:t>
            </a:r>
            <a:r>
              <a:rPr lang="en-ID" dirty="0"/>
              <a:t> </a:t>
            </a:r>
            <a:r>
              <a:rPr lang="en-ID" dirty="0" err="1"/>
              <a:t>bahwa</a:t>
            </a:r>
            <a:r>
              <a:rPr lang="en-ID" dirty="0"/>
              <a:t> </a:t>
            </a:r>
            <a:r>
              <a:rPr lang="en-ID" dirty="0" err="1"/>
              <a:t>semua</a:t>
            </a:r>
            <a:r>
              <a:rPr lang="en-ID" dirty="0"/>
              <a:t> </a:t>
            </a:r>
            <a:r>
              <a:rPr lang="en-ID" dirty="0" err="1"/>
              <a:t>kreditor</a:t>
            </a:r>
            <a:r>
              <a:rPr lang="en-ID" dirty="0"/>
              <a:t> </a:t>
            </a:r>
            <a:r>
              <a:rPr lang="en-ID" dirty="0" err="1"/>
              <a:t>mendapatkan</a:t>
            </a:r>
            <a:r>
              <a:rPr lang="en-ID" dirty="0"/>
              <a:t> </a:t>
            </a:r>
            <a:r>
              <a:rPr lang="en-ID" dirty="0" err="1"/>
              <a:t>haknya</a:t>
            </a:r>
            <a:r>
              <a:rPr lang="en-ID" dirty="0"/>
              <a:t> </a:t>
            </a:r>
            <a:r>
              <a:rPr lang="en-ID" dirty="0" err="1"/>
              <a:t>semaksimal</a:t>
            </a:r>
            <a:r>
              <a:rPr lang="en-ID" dirty="0"/>
              <a:t> </a:t>
            </a:r>
            <a:r>
              <a:rPr lang="en-ID" dirty="0" err="1"/>
              <a:t>mungkin</a:t>
            </a:r>
            <a:r>
              <a:rPr lang="en-ID" dirty="0"/>
              <a:t> </a:t>
            </a:r>
            <a:r>
              <a:rPr lang="en-ID" dirty="0" err="1"/>
              <a:t>dari</a:t>
            </a:r>
            <a:r>
              <a:rPr lang="en-ID" dirty="0"/>
              <a:t> </a:t>
            </a:r>
            <a:r>
              <a:rPr lang="en-ID" dirty="0" err="1"/>
              <a:t>harta</a:t>
            </a:r>
            <a:r>
              <a:rPr lang="en-ID" dirty="0"/>
              <a:t> yang </a:t>
            </a:r>
            <a:r>
              <a:rPr lang="en-ID" dirty="0" err="1"/>
              <a:t>tersisa</a:t>
            </a:r>
            <a:r>
              <a:rPr lang="en-ID" dirty="0"/>
              <a:t>, dan </a:t>
            </a:r>
            <a:r>
              <a:rPr lang="en-ID" dirty="0" err="1"/>
              <a:t>tidak</a:t>
            </a:r>
            <a:r>
              <a:rPr lang="en-ID" dirty="0"/>
              <a:t> </a:t>
            </a:r>
            <a:r>
              <a:rPr lang="en-ID" dirty="0" err="1"/>
              <a:t>ada</a:t>
            </a:r>
            <a:r>
              <a:rPr lang="en-ID" dirty="0"/>
              <a:t> </a:t>
            </a:r>
            <a:r>
              <a:rPr lang="en-ID" dirty="0" err="1"/>
              <a:t>aset</a:t>
            </a:r>
            <a:r>
              <a:rPr lang="en-ID" dirty="0"/>
              <a:t> yang </a:t>
            </a:r>
            <a:r>
              <a:rPr lang="en-ID" dirty="0" err="1"/>
              <a:t>disalahgunakan</a:t>
            </a:r>
            <a:r>
              <a:rPr lang="en-ID" dirty="0"/>
              <a:t> </a:t>
            </a:r>
            <a:r>
              <a:rPr lang="en-ID" dirty="0" err="1"/>
              <a:t>atau</a:t>
            </a:r>
            <a:r>
              <a:rPr lang="en-ID" dirty="0"/>
              <a:t> </a:t>
            </a:r>
            <a:r>
              <a:rPr lang="en-ID" dirty="0" err="1"/>
              <a:t>dihilangkan</a:t>
            </a:r>
            <a:r>
              <a:rPr lang="en-ID" dirty="0"/>
              <a:t>.</a:t>
            </a:r>
            <a:endParaRPr lang="en-ID" dirty="0"/>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solidFill>
                  <a:schemeClr val="tx1"/>
                </a:solidFill>
              </a:rPr>
              <a:t>(</a:t>
            </a:r>
            <a:r>
              <a:rPr lang="en-ID" dirty="0" err="1">
                <a:solidFill>
                  <a:schemeClr val="tx1"/>
                </a:solidFill>
              </a:rPr>
              <a:t>misal</a:t>
            </a:r>
            <a:r>
              <a:rPr lang="en-ID" dirty="0">
                <a:solidFill>
                  <a:schemeClr val="tx1"/>
                </a:solidFill>
              </a:rPr>
              <a:t>: </a:t>
            </a:r>
            <a:r>
              <a:rPr lang="en-ID" dirty="0" err="1">
                <a:solidFill>
                  <a:schemeClr val="tx1"/>
                </a:solidFill>
              </a:rPr>
              <a:t>menjual</a:t>
            </a:r>
            <a:r>
              <a:rPr lang="en-ID" dirty="0">
                <a:solidFill>
                  <a:schemeClr val="tx1"/>
                </a:solidFill>
              </a:rPr>
              <a:t> di </a:t>
            </a:r>
            <a:r>
              <a:rPr lang="en-ID" dirty="0" err="1">
                <a:solidFill>
                  <a:schemeClr val="tx1"/>
                </a:solidFill>
              </a:rPr>
              <a:t>bawah</a:t>
            </a:r>
            <a:r>
              <a:rPr lang="en-ID" dirty="0">
                <a:solidFill>
                  <a:schemeClr val="tx1"/>
                </a:solidFill>
              </a:rPr>
              <a:t> </a:t>
            </a:r>
            <a:r>
              <a:rPr lang="en-ID" dirty="0" err="1">
                <a:solidFill>
                  <a:schemeClr val="tx1"/>
                </a:solidFill>
              </a:rPr>
              <a:t>harga</a:t>
            </a:r>
            <a:r>
              <a:rPr lang="en-ID" dirty="0">
                <a:solidFill>
                  <a:schemeClr val="tx1"/>
                </a:solidFill>
              </a:rPr>
              <a:t>, </a:t>
            </a:r>
            <a:r>
              <a:rPr lang="en-ID" dirty="0" err="1">
                <a:solidFill>
                  <a:schemeClr val="tx1"/>
                </a:solidFill>
              </a:rPr>
              <a:t>hibah</a:t>
            </a:r>
            <a:r>
              <a:rPr lang="en-ID" dirty="0">
                <a:solidFill>
                  <a:schemeClr val="tx1"/>
                </a:solidFill>
              </a:rPr>
              <a:t>, </a:t>
            </a:r>
            <a:r>
              <a:rPr lang="en-ID" dirty="0" err="1">
                <a:solidFill>
                  <a:schemeClr val="tx1"/>
                </a:solidFill>
              </a:rPr>
              <a:t>jaminan</a:t>
            </a:r>
            <a:r>
              <a:rPr lang="en-ID" dirty="0">
                <a:solidFill>
                  <a:schemeClr val="tx1"/>
                </a:solidFill>
              </a:rPr>
              <a:t> </a:t>
            </a:r>
            <a:r>
              <a:rPr lang="en-ID" dirty="0" err="1">
                <a:solidFill>
                  <a:schemeClr val="tx1"/>
                </a:solidFill>
              </a:rPr>
              <a:t>fiktif</a:t>
            </a:r>
            <a:r>
              <a:rPr lang="en-ID" dirty="0">
                <a:solidFill>
                  <a:schemeClr val="tx1"/>
                </a:solidFill>
              </a:rPr>
              <a:t>).</a:t>
            </a:r>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700"/>
            <a:ext cx="7632848"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HKB24228 - Legal Startup </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700"/>
            <a:ext cx="7632848"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HKB24228 - Legal Startup </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700"/>
            <a:ext cx="7704856"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HKB24228 - Legal Startup </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700"/>
            <a:ext cx="7632848"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HKB24228 - Legal Startup </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700"/>
            <a:ext cx="7632848"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HKB24228 - Legal Startup </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700"/>
            <a:ext cx="7704856"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HKB24228 - Legal Startup </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1.jpeg"/><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0" y="2276872"/>
            <a:ext cx="9144000" cy="1198880"/>
          </a:xfrm>
          <a:prstGeom prst="rect">
            <a:avLst/>
          </a:prstGeom>
          <a:noFill/>
        </p:spPr>
        <p:txBody>
          <a:bodyPr wrap="square" lIns="91440" tIns="45720" rIns="91440" bIns="45720">
            <a:spAutoFit/>
          </a:bodyPr>
          <a:lstStyle/>
          <a:p>
            <a:pPr algn="ctr"/>
            <a:r>
              <a:rPr lang="en-US" alt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Startup Dan Revolusi Industri</a:t>
            </a:r>
            <a:endParaRPr lang="en-US" alt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en-US" alt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- 2</a:t>
            </a:r>
            <a:endParaRPr lang="en-US" alt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7525" y="980440"/>
            <a:ext cx="8194040" cy="5184775"/>
          </a:xfrm>
        </p:spPr>
        <p:txBody>
          <a:bodyPr>
            <a:noAutofit/>
          </a:bodyPr>
          <a:lstStyle/>
          <a:p>
            <a:pPr algn="just">
              <a:buFont typeface="+mj-lt"/>
            </a:pPr>
            <a:r>
              <a:rPr lang="en-US" altLang="en-US" sz="2000" b="1" dirty="0">
                <a:solidFill>
                  <a:schemeClr val="tx1"/>
                </a:solidFill>
              </a:rPr>
              <a:t>Hak Kekayaan Intelektual</a:t>
            </a:r>
            <a:endParaRPr lang="en-US" altLang="en-US" sz="2000" b="1" dirty="0">
              <a:solidFill>
                <a:schemeClr val="tx1"/>
              </a:solidFill>
            </a:endParaRPr>
          </a:p>
          <a:p>
            <a:pPr algn="just">
              <a:buFont typeface="+mj-lt"/>
            </a:pPr>
            <a:r>
              <a:rPr lang="en-US" altLang="en-US" sz="2000" dirty="0">
                <a:solidFill>
                  <a:schemeClr val="tx1"/>
                </a:solidFill>
              </a:rPr>
              <a:t>Startup perlu melindungi algoritma AI, model machine learning, dan inovasi teknologi melalui paten, hak cipta, dan trade secret. Tantangan muncul dalam menentukan kepemilikan IP yang dihasilkan oleh AI secara otonom.</a:t>
            </a:r>
            <a:endParaRPr lang="en-US" altLang="en-US" sz="2000" dirty="0">
              <a:solidFill>
                <a:schemeClr val="tx1"/>
              </a:solidFill>
            </a:endParaRPr>
          </a:p>
          <a:p>
            <a:pPr algn="just">
              <a:buFont typeface="+mj-lt"/>
            </a:pPr>
            <a:endParaRPr lang="en-US" altLang="en-US" sz="2000" dirty="0">
              <a:solidFill>
                <a:schemeClr val="tx1"/>
              </a:solidFill>
            </a:endParaRPr>
          </a:p>
          <a:p>
            <a:pPr algn="just">
              <a:buFont typeface="+mj-lt"/>
            </a:pPr>
            <a:r>
              <a:rPr lang="en-US" altLang="en-US" sz="2000" b="1" dirty="0">
                <a:solidFill>
                  <a:schemeClr val="tx1"/>
                </a:solidFill>
              </a:rPr>
              <a:t>Kontrak Digital dan E-Commerce</a:t>
            </a:r>
            <a:endParaRPr lang="en-US" altLang="en-US" sz="2000" b="1" dirty="0">
              <a:solidFill>
                <a:schemeClr val="tx1"/>
              </a:solidFill>
            </a:endParaRPr>
          </a:p>
          <a:p>
            <a:pPr algn="just">
              <a:buFont typeface="+mj-lt"/>
            </a:pPr>
            <a:r>
              <a:rPr lang="en-US" altLang="en-US" sz="2000" dirty="0">
                <a:solidFill>
                  <a:schemeClr val="tx1"/>
                </a:solidFill>
              </a:rPr>
              <a:t>Regulasi UU ITE dan UU Perdagangan mengatur transaksi digital dan kontrak elektronik. Startup harus memastikan terms of service, privacy policy, dan user agreement mereka compliant dengan regulasi yang berlaku.</a:t>
            </a:r>
            <a:endParaRPr lang="en-US" altLang="en-US" sz="2000" dirty="0">
              <a:solidFill>
                <a:schemeClr val="tx1"/>
              </a:solidFill>
            </a:endParaRPr>
          </a:p>
          <a:p>
            <a:pPr algn="just">
              <a:buFont typeface="+mj-lt"/>
            </a:pPr>
            <a:endParaRPr lang="en-US" altLang="en-US" sz="2000" dirty="0">
              <a:solidFill>
                <a:schemeClr val="tx1"/>
              </a:solidFill>
            </a:endParaRPr>
          </a:p>
          <a:p>
            <a:pPr algn="just">
              <a:buFont typeface="+mj-lt"/>
            </a:pPr>
            <a:r>
              <a:rPr lang="en-US" altLang="en-US" sz="2000" dirty="0">
                <a:solidFill>
                  <a:schemeClr val="tx1"/>
                </a:solidFill>
              </a:rPr>
              <a:t>Rio Christiawan menekankan bahwa kepatuhan hukum bukan hanya tentang menghindari risiko, tetapi juga membangun trust dengan pengguna dan investor, yang menjadi foundation penting untuk scaling business startup di era digital.</a:t>
            </a:r>
            <a:endParaRPr lang="en-US" altLang="en-US" sz="2000" dirty="0">
              <a:solidFill>
                <a:schemeClr val="tx1"/>
              </a:solidFil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34975" y="712470"/>
            <a:ext cx="8258810" cy="5236845"/>
          </a:xfrm>
        </p:spPr>
        <p:txBody>
          <a:bodyPr>
            <a:normAutofit/>
          </a:bodyPr>
          <a:lstStyle/>
          <a:p>
            <a:pPr>
              <a:lnSpc>
                <a:spcPts val="2800"/>
              </a:lnSpc>
            </a:pPr>
            <a:r>
              <a:rPr lang="en-US" altLang="en-US" sz="2600" b="1" dirty="0">
                <a:solidFill>
                  <a:schemeClr val="tx1"/>
                </a:solidFill>
              </a:rPr>
              <a:t>Studi Kasus: Startup AI di Indonesia dan Regulasi yang Mengikutinya</a:t>
            </a:r>
            <a:endParaRPr lang="en-US" altLang="en-US" sz="2600" b="1" dirty="0">
              <a:solidFill>
                <a:schemeClr val="tx1"/>
              </a:solidFill>
            </a:endParaRPr>
          </a:p>
          <a:p>
            <a:pPr>
              <a:lnSpc>
                <a:spcPts val="2800"/>
              </a:lnSpc>
            </a:pPr>
            <a:endParaRPr lang="en-US" altLang="en-US" sz="2600" dirty="0">
              <a:solidFill>
                <a:schemeClr val="tx1"/>
              </a:solidFill>
            </a:endParaRPr>
          </a:p>
          <a:p>
            <a:pPr marL="457200" indent="-457200" algn="just">
              <a:lnSpc>
                <a:spcPts val="2800"/>
              </a:lnSpc>
              <a:buFont typeface="Wingdings" panose="05000000000000000000" charset="0"/>
              <a:buChar char="v"/>
            </a:pPr>
            <a:r>
              <a:rPr lang="en-US" altLang="en-US" sz="2600" b="1" dirty="0">
                <a:solidFill>
                  <a:schemeClr val="tx1"/>
                </a:solidFill>
              </a:rPr>
              <a:t>Xendit - Fintech AI</a:t>
            </a:r>
            <a:endParaRPr lang="en-US" altLang="en-US" sz="2600" b="1" dirty="0">
              <a:solidFill>
                <a:schemeClr val="tx1"/>
              </a:solidFill>
            </a:endParaRPr>
          </a:p>
          <a:p>
            <a:pPr algn="just">
              <a:lnSpc>
                <a:spcPts val="2800"/>
              </a:lnSpc>
              <a:buFont typeface="Wingdings" panose="05000000000000000000" charset="0"/>
            </a:pPr>
            <a:r>
              <a:rPr lang="en-US" altLang="en-US" sz="2600" dirty="0">
                <a:solidFill>
                  <a:schemeClr val="tx1"/>
                </a:solidFill>
              </a:rPr>
              <a:t>Xendit menggunakan AI untuk fraud detection dan risk assessment dalam payment processing. Mereka bekerja sama dengan Bank Indonesia untuk memastikan compliance dengan regulasi perbankan dan PBI tentang payment system. Dengan cara Machine learning untuk deteksi transaksi mencurigakan </a:t>
            </a:r>
            <a:endParaRPr lang="en-US" altLang="en-US" sz="2600" dirty="0">
              <a:solidFill>
                <a:schemeClr val="tx1"/>
              </a:solidFill>
            </a:endParaRPr>
          </a:p>
          <a:p>
            <a:pPr algn="l">
              <a:lnSpc>
                <a:spcPts val="2800"/>
              </a:lnSpc>
            </a:pPr>
            <a:endParaRPr lang="en-US" altLang="en-US" sz="2600" dirty="0">
              <a:solidFill>
                <a:schemeClr val="tx1"/>
              </a:solidFill>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764704"/>
            <a:ext cx="7992888" cy="5328592"/>
          </a:xfrm>
        </p:spPr>
        <p:txBody>
          <a:bodyPr>
            <a:noAutofit/>
          </a:bodyPr>
          <a:lstStyle/>
          <a:p>
            <a:r>
              <a:rPr lang="en-US" altLang="en-US" sz="2000" b="1" dirty="0">
                <a:solidFill>
                  <a:schemeClr val="tx1"/>
                </a:solidFill>
              </a:rPr>
              <a:t>Framework Regulasi Adaptif Pemerintah Indonesia</a:t>
            </a:r>
            <a:endParaRPr lang="en-US" altLang="en-US" sz="2000" b="1" dirty="0">
              <a:solidFill>
                <a:schemeClr val="tx1"/>
              </a:solidFill>
            </a:endParaRPr>
          </a:p>
          <a:p>
            <a:endParaRPr lang="en-US" altLang="en-US" sz="2000" dirty="0">
              <a:solidFill>
                <a:schemeClr val="tx1"/>
              </a:solidFill>
            </a:endParaRPr>
          </a:p>
          <a:p>
            <a:pPr marL="457200" indent="-457200" algn="just">
              <a:buFont typeface="+mj-lt"/>
              <a:buAutoNum type="arabicPeriod"/>
            </a:pPr>
            <a:r>
              <a:rPr lang="en-US" altLang="en-US" sz="2000" b="1" dirty="0">
                <a:solidFill>
                  <a:schemeClr val="tx1"/>
                </a:solidFill>
              </a:rPr>
              <a:t>Regulatory Sandbox</a:t>
            </a:r>
            <a:r>
              <a:rPr lang="en-US" altLang="en-US" sz="2000" dirty="0">
                <a:solidFill>
                  <a:schemeClr val="tx1"/>
                </a:solidFill>
              </a:rPr>
              <a:t> - OJK dan BI menyediakan regulatory sandbox untuk fintech startup menguji inovasi dalam lingkungan regulasi yang terkontrol sebelum implementasi penuh</a:t>
            </a:r>
            <a:endParaRPr lang="en-US" altLang="en-US" sz="2000" dirty="0">
              <a:solidFill>
                <a:schemeClr val="tx1"/>
              </a:solidFill>
            </a:endParaRPr>
          </a:p>
          <a:p>
            <a:pPr marL="457200" indent="-457200" algn="just">
              <a:buFont typeface="+mj-lt"/>
              <a:buAutoNum type="arabicPeriod"/>
            </a:pPr>
            <a:r>
              <a:rPr lang="en-US" altLang="en-US" sz="2000" b="1" dirty="0">
                <a:solidFill>
                  <a:schemeClr val="tx1"/>
                </a:solidFill>
              </a:rPr>
              <a:t>Digital Economy Blueprint -</a:t>
            </a:r>
            <a:r>
              <a:rPr lang="en-US" altLang="en-US" sz="2000" dirty="0">
                <a:solidFill>
                  <a:schemeClr val="tx1"/>
                </a:solidFill>
              </a:rPr>
              <a:t> Koordinasi antar kementerian untuk menciptakan ekosistem regulasi yang mendukung inovasi digital sambil melindungi konsumen</a:t>
            </a:r>
            <a:endParaRPr lang="en-US" altLang="en-US" sz="2000" dirty="0">
              <a:solidFill>
                <a:schemeClr val="tx1"/>
              </a:solidFill>
            </a:endParaRPr>
          </a:p>
          <a:p>
            <a:pPr marL="457200" indent="-457200" algn="just">
              <a:buFont typeface="+mj-lt"/>
              <a:buAutoNum type="arabicPeriod"/>
            </a:pPr>
            <a:r>
              <a:rPr lang="en-US" altLang="en-US" sz="2000" b="1" dirty="0">
                <a:solidFill>
                  <a:schemeClr val="tx1"/>
                </a:solidFill>
              </a:rPr>
              <a:t>Multi-Stakeholder Approach</a:t>
            </a:r>
            <a:r>
              <a:rPr lang="en-US" altLang="en-US" sz="2000" dirty="0">
                <a:solidFill>
                  <a:schemeClr val="tx1"/>
                </a:solidFill>
              </a:rPr>
              <a:t> - Pelibatan startup, regulator, akademisi, dan civil society dalam penyusunan regulasi yang balanced dan implementable</a:t>
            </a:r>
            <a:endParaRPr lang="en-US" altLang="en-US" sz="2000" dirty="0">
              <a:solidFill>
                <a:schemeClr val="tx1"/>
              </a:solidFill>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55650" y="909955"/>
            <a:ext cx="7632700" cy="5038725"/>
          </a:xfrm>
        </p:spPr>
        <p:txBody>
          <a:bodyPr/>
          <a:lstStyle/>
          <a:p>
            <a:r>
              <a:rPr lang="en-US" altLang="en-US" b="1" dirty="0">
                <a:solidFill>
                  <a:schemeClr val="tx1"/>
                </a:solidFill>
              </a:rPr>
              <a:t>Masa Depan Revolusi Industri dan Startup </a:t>
            </a:r>
            <a:endParaRPr lang="en-US" altLang="en-US" b="1" dirty="0">
              <a:solidFill>
                <a:schemeClr val="tx1"/>
              </a:solidFill>
            </a:endParaRPr>
          </a:p>
          <a:p>
            <a:r>
              <a:rPr lang="en-US" altLang="en-US" b="1" dirty="0">
                <a:solidFill>
                  <a:schemeClr val="tx1"/>
                </a:solidFill>
              </a:rPr>
              <a:t>di Indonesia</a:t>
            </a:r>
            <a:endParaRPr lang="en-US" altLang="en-US" b="1" dirty="0">
              <a:solidFill>
                <a:schemeClr val="tx1"/>
              </a:solidFill>
            </a:endParaRPr>
          </a:p>
          <a:p>
            <a:endParaRPr lang="en-US" altLang="en-US" b="1" dirty="0">
              <a:solidFill>
                <a:schemeClr val="tx1"/>
              </a:solidFill>
            </a:endParaRPr>
          </a:p>
          <a:p>
            <a:endParaRPr lang="en-US" altLang="en-US" b="1" dirty="0">
              <a:solidFill>
                <a:schemeClr val="tx1"/>
              </a:solidFill>
            </a:endParaRPr>
          </a:p>
        </p:txBody>
      </p:sp>
      <p:pic>
        <p:nvPicPr>
          <p:cNvPr id="4" name="Picture 3"/>
          <p:cNvPicPr>
            <a:picLocks noChangeAspect="1"/>
          </p:cNvPicPr>
          <p:nvPr/>
        </p:nvPicPr>
        <p:blipFill>
          <a:blip r:embed="rId1"/>
          <a:stretch>
            <a:fillRect/>
          </a:stretch>
        </p:blipFill>
        <p:spPr>
          <a:xfrm>
            <a:off x="57785" y="2021840"/>
            <a:ext cx="9030335" cy="4159885"/>
          </a:xfrm>
          <a:prstGeom prst="rect">
            <a:avLst/>
          </a:prstGeom>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0685" y="908685"/>
            <a:ext cx="8416925" cy="5040630"/>
          </a:xfrm>
        </p:spPr>
        <p:txBody>
          <a:bodyPr/>
          <a:lstStyle/>
          <a:p>
            <a:r>
              <a:rPr lang="en-US" altLang="en-US" sz="2600" b="1" dirty="0">
                <a:solidFill>
                  <a:schemeClr val="tx1"/>
                </a:solidFill>
              </a:rPr>
              <a:t>Kesimpulan: Revolusi Industri dan Startup</a:t>
            </a:r>
            <a:endParaRPr lang="en-US" altLang="en-US" sz="2600" b="1" dirty="0">
              <a:solidFill>
                <a:schemeClr val="tx1"/>
              </a:solidFill>
            </a:endParaRPr>
          </a:p>
          <a:p>
            <a:r>
              <a:rPr lang="en-US" altLang="en-US" sz="2600" b="1" dirty="0">
                <a:solidFill>
                  <a:schemeClr val="tx1"/>
                </a:solidFill>
              </a:rPr>
              <a:t> sebagai Kunci Masa Depan</a:t>
            </a:r>
            <a:endParaRPr lang="en-US" altLang="en-US" sz="2600" b="1" dirty="0">
              <a:solidFill>
                <a:schemeClr val="tx1"/>
              </a:solidFill>
            </a:endParaRPr>
          </a:p>
          <a:p>
            <a:endParaRPr lang="en-US" altLang="en-US" sz="2600" b="1" dirty="0">
              <a:solidFill>
                <a:schemeClr val="tx1"/>
              </a:solidFill>
            </a:endParaRPr>
          </a:p>
          <a:p>
            <a:pPr algn="just"/>
            <a:r>
              <a:rPr lang="en-US" altLang="en-US" sz="2600" dirty="0">
                <a:solidFill>
                  <a:schemeClr val="tx1"/>
                </a:solidFill>
              </a:rPr>
              <a:t>Perjalanan revolusi industri dari mesin uap hingga kecerdasan buatan telah mengubah peradaban manusia secara fundamental. Setiap fase revolusi membawa disrupsi yang menciptakan peluang sekaligus tantangan bagi masyarakat, dan startup menjadi katalisator utama dalam transformasi ini.</a:t>
            </a:r>
            <a:endParaRPr lang="en-US" altLang="en-US" sz="2600" dirty="0">
              <a:solidFill>
                <a:schemeClr val="tx1"/>
              </a:solidFill>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584" y="764704"/>
            <a:ext cx="7488832" cy="5184576"/>
          </a:xfrm>
        </p:spPr>
        <p:txBody>
          <a:bodyPr>
            <a:normAutofit/>
          </a:bodyPr>
          <a:lstStyle/>
          <a:p>
            <a:endParaRPr lang="en-ID" dirty="0">
              <a:solidFill>
                <a:schemeClr val="tx1"/>
              </a:solidFill>
            </a:endParaRPr>
          </a:p>
        </p:txBody>
      </p:sp>
      <p:pic>
        <p:nvPicPr>
          <p:cNvPr id="4" name="Picture 3"/>
          <p:cNvPicPr>
            <a:picLocks noChangeAspect="1"/>
          </p:cNvPicPr>
          <p:nvPr/>
        </p:nvPicPr>
        <p:blipFill>
          <a:blip r:embed="rId1"/>
          <a:stretch>
            <a:fillRect/>
          </a:stretch>
        </p:blipFill>
        <p:spPr>
          <a:xfrm>
            <a:off x="428625" y="733425"/>
            <a:ext cx="8286750" cy="3381375"/>
          </a:xfrm>
          <a:prstGeom prst="rect">
            <a:avLst/>
          </a:prstGeom>
        </p:spPr>
      </p:pic>
      <p:pic>
        <p:nvPicPr>
          <p:cNvPr id="5" name="Picture 4"/>
          <p:cNvPicPr>
            <a:picLocks noChangeAspect="1"/>
          </p:cNvPicPr>
          <p:nvPr/>
        </p:nvPicPr>
        <p:blipFill>
          <a:blip r:embed="rId2"/>
          <a:stretch>
            <a:fillRect/>
          </a:stretch>
        </p:blipFill>
        <p:spPr>
          <a:xfrm>
            <a:off x="2483485" y="3644900"/>
            <a:ext cx="4563110" cy="2893695"/>
          </a:xfrm>
          <a:prstGeom prst="rect">
            <a:avLst/>
          </a:prstGeom>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p:nvPr/>
        </p:nvSpPr>
        <p:spPr>
          <a:xfrm>
            <a:off x="392430" y="679450"/>
            <a:ext cx="8339455" cy="541718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50000"/>
              </a:lnSpc>
            </a:pPr>
            <a:r>
              <a:rPr lang="en-US" altLang="en-US" sz="1900" b="1" dirty="0">
                <a:solidFill>
                  <a:schemeClr val="tx1"/>
                </a:solidFill>
              </a:rPr>
              <a:t>Sejarah Revolusi Industri: Awal Mula Transformasi Dunia</a:t>
            </a:r>
            <a:endParaRPr lang="en-US" altLang="en-US" sz="1900" b="1" dirty="0">
              <a:solidFill>
                <a:schemeClr val="tx1"/>
              </a:solidFill>
            </a:endParaRPr>
          </a:p>
          <a:p>
            <a:pPr algn="ctr">
              <a:lnSpc>
                <a:spcPct val="150000"/>
              </a:lnSpc>
            </a:pPr>
            <a:endParaRPr lang="en-US" altLang="en-US" sz="1900" b="1" dirty="0">
              <a:solidFill>
                <a:schemeClr val="tx1"/>
              </a:solidFill>
            </a:endParaRPr>
          </a:p>
          <a:p>
            <a:pPr marL="457200" indent="-457200" algn="just">
              <a:lnSpc>
                <a:spcPct val="150000"/>
              </a:lnSpc>
              <a:buFont typeface="+mj-lt"/>
              <a:buAutoNum type="arabicPeriod"/>
            </a:pPr>
            <a:r>
              <a:rPr lang="en-US" altLang="en-US" sz="1900" dirty="0">
                <a:solidFill>
                  <a:schemeClr val="tx1"/>
                </a:solidFill>
              </a:rPr>
              <a:t>Revolusi Industri 1.0 (1750-1830) 1 - Era transformasi dari tenaga manusia ke tenaga mesin dimulai dengan penemuan mesin uap oleh James Watt. Periode ini menandai lahirnya pabrik-pabrik modern dan sistem kereta api yang mengubah transportasi secara revolusioner. Masyarakat agraris mulai beralih ke masyarakat industri dengan produksi tekstil sebagai sektor pionir</a:t>
            </a:r>
            <a:endParaRPr lang="en-US" altLang="en-US" sz="1900" dirty="0">
              <a:solidFill>
                <a:schemeClr val="tx1"/>
              </a:solidFill>
            </a:endParaRPr>
          </a:p>
          <a:p>
            <a:pPr marL="457200" indent="-457200" algn="just">
              <a:lnSpc>
                <a:spcPct val="150000"/>
              </a:lnSpc>
              <a:buFont typeface="+mj-lt"/>
              <a:buAutoNum type="arabicPeriod"/>
            </a:pPr>
            <a:r>
              <a:rPr lang="en-US" altLang="en-US" sz="1900" dirty="0">
                <a:solidFill>
                  <a:schemeClr val="tx1"/>
                </a:solidFill>
              </a:rPr>
              <a:t>Revolusi Industri 2.0 (Awal Abad 20) - Penemuan listrik dan sistem produksi massal Henry Ford mengakselerasi industrialisasi global. Tokoh-tokoh seperti Nikola Tesla dan Thomas Edison menjadi arsitek era baru dengan inovasi kelistrikan yang memungkinkan operasi pabrik 24 jam. Assembly line memungkinkan produksi massal dengan efisiensi tinggi.</a:t>
            </a:r>
            <a:endParaRPr lang="en-US" altLang="en-US" sz="1900" dirty="0">
              <a:solidFill>
                <a:schemeClr val="tx1"/>
              </a:solidFill>
            </a:endParaRPr>
          </a:p>
          <a:p>
            <a:pPr algn="just">
              <a:lnSpc>
                <a:spcPct val="150000"/>
              </a:lnSpc>
            </a:pPr>
            <a:endParaRPr lang="en-US" altLang="en-US" sz="700" dirty="0">
              <a:solidFill>
                <a:schemeClr val="tx1"/>
              </a:solidFill>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692785"/>
            <a:ext cx="8260080" cy="5631815"/>
          </a:xfrm>
        </p:spPr>
        <p:txBody>
          <a:bodyPr>
            <a:noAutofit/>
          </a:bodyPr>
          <a:lstStyle/>
          <a:p>
            <a:pPr marL="457200" indent="-457200" algn="just">
              <a:lnSpc>
                <a:spcPct val="150000"/>
              </a:lnSpc>
              <a:buFont typeface="+mj-lt"/>
              <a:buAutoNum type="arabicPeriod" startAt="3"/>
            </a:pPr>
            <a:r>
              <a:rPr lang="en-US" altLang="en-US" sz="2000" dirty="0">
                <a:solidFill>
                  <a:schemeClr val="tx1"/>
                </a:solidFill>
              </a:rPr>
              <a:t>Revolusi Industri 3.0 (1960-an) 3 - Era digitalisasi dimulai dengan komputer, telepon, dan kemunculan internet yang mengubah komunikasi dan proses bisnis. Sistem otomasi mulai menggantikan proses manual, dan komputer personal mulai diperkenalkan ke masyarakat luas, menciptakan fondasi untuk revolusi digital selanjutnya.</a:t>
            </a:r>
            <a:endParaRPr lang="en-US" altLang="en-US" sz="2000" dirty="0">
              <a:solidFill>
                <a:schemeClr val="tx1"/>
              </a:solidFill>
            </a:endParaRPr>
          </a:p>
          <a:p>
            <a:pPr marL="457200" indent="-457200" algn="just">
              <a:lnSpc>
                <a:spcPct val="150000"/>
              </a:lnSpc>
              <a:buFont typeface="+mj-lt"/>
              <a:buAutoNum type="arabicPeriod" startAt="3"/>
            </a:pPr>
            <a:r>
              <a:rPr lang="en-US" altLang="en-US" sz="2000" dirty="0">
                <a:solidFill>
                  <a:schemeClr val="tx1"/>
                </a:solidFill>
              </a:rPr>
              <a:t>Revolusi Industri 4.0: - Era Otomasi dan Konektivitas Digital Revolusi Industri 4.0 pertama kali diperkenalkan di Jerman sekitar 2011 sebagai konsep "cyber physical system" yang mengintegrasikan dunia fisik dan digital. Era ini ditandai dengan konvergensi teknologi yang mengaburkan batas antara domain fisik, digital, dan biologis.</a:t>
            </a:r>
            <a:endParaRPr lang="en-US" altLang="en-US" sz="2000" dirty="0">
              <a:solidFill>
                <a:schemeClr val="tx1"/>
              </a:solidFill>
            </a:endParaRPr>
          </a:p>
          <a:p>
            <a:pPr marL="457200" indent="-457200" algn="just">
              <a:lnSpc>
                <a:spcPct val="150000"/>
              </a:lnSpc>
              <a:buFont typeface="+mj-lt"/>
              <a:buAutoNum type="arabicPeriod" startAt="3"/>
            </a:pPr>
            <a:endParaRPr lang="en-US" altLang="en-US" sz="2000" dirty="0">
              <a:solidFill>
                <a:schemeClr val="tx1"/>
              </a:solidFil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5455" y="477520"/>
            <a:ext cx="8228965" cy="5631815"/>
          </a:xfrm>
        </p:spPr>
        <p:txBody>
          <a:bodyPr>
            <a:noAutofit/>
          </a:bodyPr>
          <a:lstStyle/>
          <a:p>
            <a:pPr marL="342900" indent="-342900" algn="just">
              <a:lnSpc>
                <a:spcPct val="150000"/>
              </a:lnSpc>
              <a:buFont typeface="Arial" panose="020B0604020202020204" pitchFamily="34" charset="0"/>
              <a:buChar char="•"/>
            </a:pPr>
            <a:r>
              <a:rPr lang="en-US" altLang="en-US" sz="1900" dirty="0">
                <a:solidFill>
                  <a:schemeClr val="tx1"/>
                </a:solidFill>
              </a:rPr>
              <a:t>Karakteristik Utama: Sistem produksi yang terhubung dan dapat berkomunikasi secara real-time Penggunaan data dalam jumlah besar untuk optimasi proses Personalisasi massal dalam produksi</a:t>
            </a:r>
            <a:endParaRPr lang="en-US" altLang="en-US" sz="1900" dirty="0">
              <a:solidFill>
                <a:schemeClr val="tx1"/>
              </a:solidFill>
            </a:endParaRPr>
          </a:p>
          <a:p>
            <a:pPr marL="342900" indent="-342900" algn="just">
              <a:lnSpc>
                <a:spcPct val="150000"/>
              </a:lnSpc>
              <a:buFont typeface="Arial" panose="020B0604020202020204" pitchFamily="34" charset="0"/>
              <a:buChar char="•"/>
            </a:pPr>
            <a:endParaRPr lang="en-US" altLang="en-US" sz="1900" dirty="0">
              <a:solidFill>
                <a:schemeClr val="tx1"/>
              </a:solidFill>
            </a:endParaRPr>
          </a:p>
          <a:p>
            <a:pPr algn="just">
              <a:lnSpc>
                <a:spcPct val="150000"/>
              </a:lnSpc>
              <a:buFont typeface="Wingdings" panose="05000000000000000000" charset="0"/>
            </a:pPr>
            <a:r>
              <a:rPr lang="en-US" altLang="en-US" sz="1900" b="1" dirty="0">
                <a:solidFill>
                  <a:schemeClr val="tx1"/>
                </a:solidFill>
              </a:rPr>
              <a:t>Kolaborasi manusia-mesin yang semakin canggih</a:t>
            </a:r>
            <a:endParaRPr lang="en-US" altLang="en-US" sz="1900" b="1" dirty="0">
              <a:solidFill>
                <a:schemeClr val="tx1"/>
              </a:solidFill>
            </a:endParaRPr>
          </a:p>
          <a:p>
            <a:pPr marL="342900" indent="-342900" algn="just">
              <a:lnSpc>
                <a:spcPct val="150000"/>
              </a:lnSpc>
              <a:buFont typeface="Wingdings" panose="05000000000000000000" charset="0"/>
              <a:buChar char="q"/>
            </a:pPr>
            <a:r>
              <a:rPr lang="en-US" altLang="en-US" sz="1900" dirty="0">
                <a:solidFill>
                  <a:schemeClr val="tx1"/>
                </a:solidFill>
              </a:rPr>
              <a:t>Internet of Things - Konektivitas perangkat yang memungkinkan komunikasi dan pertukaran data secara otomatis</a:t>
            </a:r>
            <a:endParaRPr lang="en-US" altLang="en-US" sz="1900" dirty="0">
              <a:solidFill>
                <a:schemeClr val="tx1"/>
              </a:solidFill>
            </a:endParaRPr>
          </a:p>
          <a:p>
            <a:pPr marL="342900" indent="-342900" algn="just">
              <a:lnSpc>
                <a:spcPct val="150000"/>
              </a:lnSpc>
              <a:buFont typeface="Wingdings" panose="05000000000000000000" charset="0"/>
              <a:buChar char="q"/>
            </a:pPr>
            <a:r>
              <a:rPr lang="en-US" altLang="en-US" sz="1900" dirty="0">
                <a:solidFill>
                  <a:schemeClr val="tx1"/>
                </a:solidFill>
              </a:rPr>
              <a:t>Artificial Intelligence - Kecerdasan buatan yang dapat belajar dan membuat keputusan secara otonom</a:t>
            </a:r>
            <a:endParaRPr lang="en-US" altLang="en-US" sz="1900" dirty="0">
              <a:solidFill>
                <a:schemeClr val="tx1"/>
              </a:solidFill>
            </a:endParaRPr>
          </a:p>
          <a:p>
            <a:pPr marL="342900" indent="-342900" algn="just">
              <a:lnSpc>
                <a:spcPct val="150000"/>
              </a:lnSpc>
              <a:buFont typeface="Wingdings" panose="05000000000000000000" charset="0"/>
              <a:buChar char="q"/>
            </a:pPr>
            <a:r>
              <a:rPr lang="en-US" altLang="en-US" sz="1900" dirty="0">
                <a:solidFill>
                  <a:schemeClr val="tx1"/>
                </a:solidFill>
              </a:rPr>
              <a:t>Cyber Security - Perlindungan sistem digital dari ancaman dan serangan siber</a:t>
            </a:r>
            <a:endParaRPr lang="en-US" altLang="en-US" sz="1900" dirty="0">
              <a:solidFill>
                <a:schemeClr val="tx1"/>
              </a:solidFill>
            </a:endParaRPr>
          </a:p>
          <a:p>
            <a:pPr marL="342900" indent="-342900" algn="just">
              <a:lnSpc>
                <a:spcPct val="150000"/>
              </a:lnSpc>
              <a:buFont typeface="Wingdings" panose="05000000000000000000" charset="0"/>
              <a:buChar char="q"/>
            </a:pPr>
            <a:r>
              <a:rPr lang="en-US" altLang="en-US" sz="1900" dirty="0">
                <a:solidFill>
                  <a:schemeClr val="tx1"/>
                </a:solidFill>
              </a:rPr>
              <a:t>Augmented Reality - Teknologi yang menggabungkan dunia nyata dengan elemen digital</a:t>
            </a:r>
            <a:endParaRPr lang="en-US" altLang="en-US" sz="1900" dirty="0">
              <a:solidFill>
                <a:schemeClr val="tx1"/>
              </a:solidFill>
            </a:endParaRPr>
          </a:p>
          <a:p>
            <a:pPr algn="just">
              <a:lnSpc>
                <a:spcPct val="150000"/>
              </a:lnSpc>
              <a:buFont typeface="Wingdings" panose="05000000000000000000" charset="0"/>
            </a:pPr>
            <a:endParaRPr lang="en-US" altLang="en-US" sz="1900" dirty="0">
              <a:solidFill>
                <a:schemeClr val="tx1"/>
              </a:solidFill>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405" y="477520"/>
            <a:ext cx="7560945" cy="5631815"/>
          </a:xfrm>
        </p:spPr>
        <p:txBody>
          <a:bodyPr>
            <a:noAutofit/>
          </a:bodyPr>
          <a:lstStyle/>
          <a:p>
            <a:pPr algn="ctr">
              <a:lnSpc>
                <a:spcPct val="150000"/>
              </a:lnSpc>
              <a:buFont typeface="Wingdings" panose="05000000000000000000" charset="0"/>
            </a:pPr>
            <a:r>
              <a:rPr lang="en-US" altLang="en-US" sz="2000" b="1" dirty="0">
                <a:solidFill>
                  <a:schemeClr val="tx1"/>
                </a:solidFill>
              </a:rPr>
              <a:t>Dampak Revolusi Industri 4.0 pada Dunia Kerja dan Bisnis</a:t>
            </a:r>
            <a:endParaRPr lang="en-US" altLang="en-US" sz="2000" b="1" dirty="0">
              <a:solidFill>
                <a:schemeClr val="tx1"/>
              </a:solidFill>
            </a:endParaRPr>
          </a:p>
          <a:p>
            <a:pPr algn="ctr">
              <a:lnSpc>
                <a:spcPct val="150000"/>
              </a:lnSpc>
              <a:buFont typeface="Wingdings" panose="05000000000000000000" charset="0"/>
            </a:pPr>
            <a:endParaRPr lang="en-US" altLang="en-US" sz="2000" b="1" dirty="0">
              <a:solidFill>
                <a:schemeClr val="tx1"/>
              </a:solidFill>
            </a:endParaRPr>
          </a:p>
        </p:txBody>
      </p:sp>
      <p:pic>
        <p:nvPicPr>
          <p:cNvPr id="3" name="Picture 2"/>
          <p:cNvPicPr>
            <a:picLocks noChangeAspect="1"/>
          </p:cNvPicPr>
          <p:nvPr/>
        </p:nvPicPr>
        <p:blipFill>
          <a:blip r:embed="rId1"/>
          <a:stretch>
            <a:fillRect/>
          </a:stretch>
        </p:blipFill>
        <p:spPr>
          <a:xfrm>
            <a:off x="72390" y="1171575"/>
            <a:ext cx="8960485" cy="4937760"/>
          </a:xfrm>
          <a:prstGeom prst="rect">
            <a:avLst/>
          </a:prstGeom>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405" y="477520"/>
            <a:ext cx="7560945" cy="5631815"/>
          </a:xfrm>
        </p:spPr>
        <p:txBody>
          <a:bodyPr>
            <a:noAutofit/>
          </a:bodyPr>
          <a:lstStyle/>
          <a:p>
            <a:pPr algn="ctr">
              <a:lnSpc>
                <a:spcPct val="150000"/>
              </a:lnSpc>
              <a:buFont typeface="Wingdings" panose="05000000000000000000" charset="0"/>
            </a:pPr>
            <a:r>
              <a:rPr lang="en-US" altLang="en-US" sz="2200" b="1" dirty="0">
                <a:solidFill>
                  <a:schemeClr val="tx1"/>
                </a:solidFill>
              </a:rPr>
              <a:t>Startup di Era Revolusi Industri 4.0</a:t>
            </a:r>
            <a:endParaRPr lang="en-US" altLang="en-US" sz="2200" b="1" dirty="0">
              <a:solidFill>
                <a:schemeClr val="tx1"/>
              </a:solidFill>
            </a:endParaRPr>
          </a:p>
          <a:p>
            <a:pPr algn="ctr">
              <a:lnSpc>
                <a:spcPct val="150000"/>
              </a:lnSpc>
              <a:buFont typeface="Wingdings" panose="05000000000000000000" charset="0"/>
            </a:pPr>
            <a:r>
              <a:rPr lang="en-US" altLang="en-US" sz="2200" b="1" dirty="0">
                <a:solidFill>
                  <a:schemeClr val="tx1"/>
                </a:solidFill>
              </a:rPr>
              <a:t>Peluang dan Tantangan di Indonesia</a:t>
            </a:r>
            <a:endParaRPr lang="en-US" altLang="en-US" sz="2200" b="1" dirty="0">
              <a:solidFill>
                <a:schemeClr val="tx1"/>
              </a:solidFill>
            </a:endParaRPr>
          </a:p>
          <a:p>
            <a:pPr algn="ctr">
              <a:lnSpc>
                <a:spcPct val="150000"/>
              </a:lnSpc>
              <a:buFont typeface="Wingdings" panose="05000000000000000000" charset="0"/>
            </a:pPr>
            <a:endParaRPr lang="en-US" altLang="en-US" sz="2200" dirty="0">
              <a:solidFill>
                <a:schemeClr val="tx1"/>
              </a:solidFill>
            </a:endParaRPr>
          </a:p>
          <a:p>
            <a:pPr marL="285750" indent="-285750" algn="just">
              <a:lnSpc>
                <a:spcPct val="150000"/>
              </a:lnSpc>
              <a:buFont typeface="Wingdings" panose="05000000000000000000" charset="0"/>
              <a:buChar char="Ø"/>
            </a:pPr>
            <a:r>
              <a:rPr lang="en-US" altLang="en-US" sz="2200" dirty="0">
                <a:solidFill>
                  <a:schemeClr val="tx1"/>
                </a:solidFill>
              </a:rPr>
              <a:t> Ekosistem Startup Indonesia </a:t>
            </a:r>
            <a:endParaRPr lang="en-US" altLang="en-US" sz="2200" dirty="0">
              <a:solidFill>
                <a:schemeClr val="tx1"/>
              </a:solidFill>
            </a:endParaRPr>
          </a:p>
          <a:p>
            <a:pPr algn="just">
              <a:lnSpc>
                <a:spcPct val="150000"/>
              </a:lnSpc>
              <a:buFont typeface="Wingdings" panose="05000000000000000000" charset="0"/>
            </a:pPr>
            <a:r>
              <a:rPr lang="en-US" altLang="en-US" sz="2200" dirty="0">
                <a:solidFill>
                  <a:schemeClr val="tx1"/>
                </a:solidFill>
              </a:rPr>
              <a:t>Indonesia telah menjadi salah satu ekosistem startup terbesar di Asia Tenggara dengan lebih dari 2.193 startup yang terdaftar, menempati posisi ke-5 dunia dalam hal jumlah startup. Ekosistem ini didukung oleh populasi digital native yang besar dan penetrasi internet yang terus meningkat.</a:t>
            </a:r>
            <a:endParaRPr lang="en-US" altLang="en-US" sz="2200" dirty="0">
              <a:solidFill>
                <a:schemeClr val="tx1"/>
              </a:solidFill>
            </a:endParaRPr>
          </a:p>
          <a:p>
            <a:pPr algn="just">
              <a:lnSpc>
                <a:spcPct val="150000"/>
              </a:lnSpc>
              <a:buFont typeface="Wingdings" panose="05000000000000000000" charset="0"/>
            </a:pPr>
            <a:endParaRPr lang="en-US" altLang="en-US" sz="2200" dirty="0">
              <a:solidFill>
                <a:schemeClr val="tx1"/>
              </a:solidFill>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405" y="477520"/>
            <a:ext cx="7560945" cy="5631815"/>
          </a:xfrm>
        </p:spPr>
        <p:txBody>
          <a:bodyPr>
            <a:noAutofit/>
          </a:bodyPr>
          <a:lstStyle/>
          <a:p>
            <a:pPr algn="ctr">
              <a:lnSpc>
                <a:spcPct val="150000"/>
              </a:lnSpc>
              <a:buFont typeface="Wingdings" panose="05000000000000000000" charset="0"/>
            </a:pPr>
            <a:r>
              <a:rPr lang="en-US" altLang="en-US" sz="1800" b="1" dirty="0">
                <a:solidFill>
                  <a:schemeClr val="tx1"/>
                </a:solidFill>
              </a:rPr>
              <a:t>Relasi Manusia dan Kecerdasan Buatan </a:t>
            </a:r>
            <a:endParaRPr lang="en-US" altLang="en-US" sz="1800" b="1" dirty="0">
              <a:solidFill>
                <a:schemeClr val="tx1"/>
              </a:solidFill>
            </a:endParaRPr>
          </a:p>
          <a:p>
            <a:pPr algn="ctr">
              <a:lnSpc>
                <a:spcPct val="150000"/>
              </a:lnSpc>
              <a:buFont typeface="Wingdings" panose="05000000000000000000" charset="0"/>
            </a:pPr>
            <a:r>
              <a:rPr lang="en-US" altLang="en-US" sz="1800" b="1" dirty="0">
                <a:solidFill>
                  <a:schemeClr val="tx1"/>
                </a:solidFill>
              </a:rPr>
              <a:t>dalam Revolusi Industri 4.0</a:t>
            </a:r>
            <a:endParaRPr lang="en-US" altLang="en-US" sz="1800" b="1" dirty="0">
              <a:solidFill>
                <a:schemeClr val="tx1"/>
              </a:solidFill>
            </a:endParaRPr>
          </a:p>
          <a:p>
            <a:pPr algn="just">
              <a:lnSpc>
                <a:spcPct val="150000"/>
              </a:lnSpc>
              <a:buFont typeface="Wingdings" panose="05000000000000000000" charset="0"/>
            </a:pPr>
            <a:endParaRPr lang="en-US" altLang="en-US" sz="1800" b="1" dirty="0">
              <a:solidFill>
                <a:schemeClr val="tx1"/>
              </a:solidFill>
            </a:endParaRPr>
          </a:p>
        </p:txBody>
      </p:sp>
      <p:pic>
        <p:nvPicPr>
          <p:cNvPr id="4" name="Picture 3"/>
          <p:cNvPicPr>
            <a:picLocks noChangeAspect="1"/>
          </p:cNvPicPr>
          <p:nvPr/>
        </p:nvPicPr>
        <p:blipFill>
          <a:blip r:embed="rId1"/>
          <a:stretch>
            <a:fillRect/>
          </a:stretch>
        </p:blipFill>
        <p:spPr>
          <a:xfrm>
            <a:off x="93345" y="1538605"/>
            <a:ext cx="8890000" cy="4067175"/>
          </a:xfrm>
          <a:prstGeom prst="rect">
            <a:avLst/>
          </a:prstGeom>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89585" y="784225"/>
            <a:ext cx="8076565" cy="5257165"/>
          </a:xfrm>
        </p:spPr>
        <p:txBody>
          <a:bodyPr>
            <a:noAutofit/>
          </a:bodyPr>
          <a:lstStyle/>
          <a:p>
            <a:pPr algn="just">
              <a:lnSpc>
                <a:spcPct val="120000"/>
              </a:lnSpc>
            </a:pPr>
            <a:r>
              <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rPr>
              <a:t>"Kecerdasan buatan bukan untuk menggantikan manusia, tetapi untuk memperkuat kemampuan manusia dalam menciptakan nilai dan inovasi yang lebih besar." - Rio Christiawan, Aspek Hukum Startup</a:t>
            </a: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pP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20000"/>
              </a:lnSpc>
              <a:buFont typeface="Wingdings" panose="05000000000000000000" charset="0"/>
              <a:buChar char="v"/>
            </a:pPr>
            <a:r>
              <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rPr>
              <a:t>Transformasi Peran Manusia:</a:t>
            </a: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20000"/>
              </a:lnSpc>
              <a:buFont typeface="Arial" panose="020B0604020202020204" pitchFamily="34" charset="0"/>
              <a:buChar char="•"/>
            </a:pPr>
            <a:r>
              <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rPr>
              <a:t>Dari operator menjadi supervisor dan strategi</a:t>
            </a: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20000"/>
              </a:lnSpc>
              <a:buFont typeface="Arial" panose="020B0604020202020204" pitchFamily="34" charset="0"/>
              <a:buChar char="•"/>
            </a:pPr>
            <a:r>
              <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rPr>
              <a:t>Fokus pada creative problem solving</a:t>
            </a: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20000"/>
              </a:lnSpc>
              <a:buFont typeface="Arial" panose="020B0604020202020204" pitchFamily="34" charset="0"/>
              <a:buChar char="•"/>
            </a:pPr>
            <a:r>
              <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rPr>
              <a:t>Pengembangan emotional intelligence</a:t>
            </a: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20000"/>
              </a:lnSpc>
              <a:buFont typeface="Arial" panose="020B0604020202020204" pitchFamily="34" charset="0"/>
              <a:buChar char="•"/>
            </a:pPr>
            <a:r>
              <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rPr>
              <a:t>Manajemen dan interpretasi output AI</a:t>
            </a: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buFont typeface="Arial" panose="020B0604020202020204" pitchFamily="34" charset="0"/>
            </a:pP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20000"/>
              </a:lnSpc>
              <a:buFont typeface="Wingdings" panose="05000000000000000000" charset="0"/>
              <a:buChar char="v"/>
            </a:pPr>
            <a:r>
              <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rPr>
              <a:t>Kontribusi AI dalam Startup:</a:t>
            </a: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20000"/>
              </a:lnSpc>
              <a:buFont typeface="Arial" panose="020B0604020202020204" pitchFamily="34" charset="0"/>
              <a:buChar char="•"/>
            </a:pPr>
            <a:r>
              <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rPr>
              <a:t>Personalisasi pengalaman pengguna</a:t>
            </a: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20000"/>
              </a:lnSpc>
              <a:buFont typeface="Arial" panose="020B0604020202020204" pitchFamily="34" charset="0"/>
              <a:buChar char="•"/>
            </a:pPr>
            <a:r>
              <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rPr>
              <a:t>Otomasi customer service</a:t>
            </a: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20000"/>
              </a:lnSpc>
              <a:buFont typeface="Arial" panose="020B0604020202020204" pitchFamily="34" charset="0"/>
              <a:buChar char="•"/>
            </a:pPr>
            <a:r>
              <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rPr>
              <a:t>Prediksi tren pasar dan perilaku konsumen</a:t>
            </a: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20000"/>
              </a:lnSpc>
              <a:buFont typeface="Arial" panose="020B0604020202020204" pitchFamily="34" charset="0"/>
              <a:buChar char="•"/>
            </a:pPr>
            <a:r>
              <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rPr>
              <a:t>Optimasi operasional dan supply chain</a:t>
            </a:r>
            <a:endParaRPr lang="en-US" altLang="en-U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908720"/>
            <a:ext cx="7920880" cy="4730080"/>
          </a:xfrm>
        </p:spPr>
        <p:txBody>
          <a:bodyPr>
            <a:normAutofit fontScale="80000"/>
          </a:bodyPr>
          <a:lstStyle/>
          <a:p>
            <a:pPr algn="just"/>
            <a:r>
              <a:rPr lang="en-US" altLang="en-US" dirty="0">
                <a:solidFill>
                  <a:schemeClr val="tx1"/>
                </a:solidFill>
              </a:rPr>
              <a:t>Dalam bukunya "Aspek Hukum Startup" yang diterbitkan oleh Sinar Grafika pada tahun 2022, Rio Christiawan memberikan pandangan komprehensif tentang tantangan hukum yang dihadapi startup di era digital, khususnya terkait dengan implementasi teknologi AI dan perlindungan data.</a:t>
            </a:r>
            <a:endParaRPr lang="en-US" altLang="en-US" dirty="0">
              <a:solidFill>
                <a:schemeClr val="tx1"/>
              </a:solidFill>
            </a:endParaRPr>
          </a:p>
          <a:p>
            <a:pPr algn="just"/>
            <a:endParaRPr lang="en-US" altLang="en-US" dirty="0">
              <a:solidFill>
                <a:schemeClr val="tx1"/>
              </a:solidFill>
            </a:endParaRPr>
          </a:p>
          <a:p>
            <a:pPr algn="just"/>
            <a:r>
              <a:rPr lang="en-US" altLang="en-US" b="1" dirty="0">
                <a:solidFill>
                  <a:schemeClr val="tx1"/>
                </a:solidFill>
              </a:rPr>
              <a:t>Perlindungan Data Pribadi</a:t>
            </a:r>
            <a:endParaRPr lang="en-US" altLang="en-US" b="1" dirty="0">
              <a:solidFill>
                <a:schemeClr val="tx1"/>
              </a:solidFill>
            </a:endParaRPr>
          </a:p>
          <a:p>
            <a:pPr algn="just"/>
            <a:r>
              <a:rPr lang="en-US" altLang="en-US" dirty="0">
                <a:solidFill>
                  <a:schemeClr val="tx1"/>
                </a:solidFill>
              </a:rPr>
              <a:t>UU PDP No. 27/2022 mengatur bagaimana startup harus menangani data pengguna dengan prinsip lawful, fair, dan transparent. Implementasi AI memerlukan kepatuhan yang ketat terhadap regulasi ini, terutama dalam proses pengumpulan, pengolahan, dan penyimpanan data. </a:t>
            </a:r>
            <a:endParaRPr lang="en-US" altLang="en-US" dirty="0">
              <a:solidFill>
                <a:schemeClr val="tx1"/>
              </a:solidFill>
            </a:endParaRPr>
          </a:p>
          <a:p>
            <a:pPr algn="just">
              <a:buFont typeface="Arial" panose="020B0604020202020204" pitchFamily="34" charset="0"/>
            </a:pPr>
            <a:endParaRPr lang="en-US" altLang="en-US" dirty="0">
              <a:solidFill>
                <a:schemeClr val="tx1"/>
              </a:solidFill>
            </a:endParaRPr>
          </a:p>
        </p:txBody>
      </p:sp>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5649</Words>
  <Application>WPS Presentation</Application>
  <PresentationFormat>On-screen Show (4:3)</PresentationFormat>
  <Paragraphs>91</Paragraphs>
  <Slides>16</Slides>
  <Notes>7</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16</vt:i4>
      </vt:variant>
    </vt:vector>
  </HeadingPairs>
  <TitlesOfParts>
    <vt:vector size="36" baseType="lpstr">
      <vt:lpstr>Arial</vt:lpstr>
      <vt:lpstr>SimSun</vt:lpstr>
      <vt:lpstr>Wingdings</vt:lpstr>
      <vt:lpstr>Calibri</vt:lpstr>
      <vt:lpstr>Times New Roman</vt:lpstr>
      <vt:lpstr>Cambria</vt:lpstr>
      <vt:lpstr>Wingdings</vt:lpstr>
      <vt:lpstr>Tahoma</vt:lpstr>
      <vt:lpstr>Alexandria Semi Bold</vt:lpstr>
      <vt:lpstr>LPMQ MSI ISYARAT</vt:lpstr>
      <vt:lpstr>Alexandria Semi Bold</vt:lpstr>
      <vt:lpstr>Alexandria Semi Bold</vt:lpstr>
      <vt:lpstr>Sora Light</vt:lpstr>
      <vt:lpstr>Sora Light</vt:lpstr>
      <vt:lpstr>Sora Light</vt:lpstr>
      <vt:lpstr>Microsoft YaHei</vt:lpstr>
      <vt:lpstr>Arial Unicode MS</vt:lpstr>
      <vt:lpstr>MingLiU-ExtB</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Intan Meitasari</cp:lastModifiedBy>
  <cp:revision>523</cp:revision>
  <cp:lastPrinted>2017-08-29T02:54:00Z</cp:lastPrinted>
  <dcterms:created xsi:type="dcterms:W3CDTF">2010-04-18T12:06:00Z</dcterms:created>
  <dcterms:modified xsi:type="dcterms:W3CDTF">2025-09-30T15:49:35Z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D2753DDA49214B13AAC4525504A1DE46_12</vt:lpwstr>
  </property>
  <property fmtid="{D5CDD505-2E9C-101B-9397-08002B2CF9AE}" pid="3" name="KSOProductBuildVer">
    <vt:lpwstr>1033-12.2.0.22549</vt:lpwstr>
  </property>
</Properties>
</file>