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comments/comment1.xml" ContentType="application/vnd.openxmlformats-officedocument.presentationml.comment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3" r:id="rId3"/>
  </p:sldMasterIdLst>
  <p:notesMasterIdLst>
    <p:notesMasterId r:id="rId5"/>
  </p:notesMasterIdLst>
  <p:handoutMasterIdLst>
    <p:handoutMasterId r:id="rId18"/>
  </p:handoutMasterIdLst>
  <p:sldIdLst>
    <p:sldId id="256" r:id="rId4"/>
    <p:sldId id="385" r:id="rId6"/>
    <p:sldId id="386" r:id="rId7"/>
    <p:sldId id="398" r:id="rId8"/>
    <p:sldId id="399" r:id="rId9"/>
    <p:sldId id="400" r:id="rId10"/>
    <p:sldId id="401" r:id="rId11"/>
    <p:sldId id="387" r:id="rId12"/>
    <p:sldId id="397" r:id="rId13"/>
    <p:sldId id="388" r:id="rId14"/>
    <p:sldId id="389" r:id="rId15"/>
    <p:sldId id="391" r:id="rId16"/>
    <p:sldId id="300" r:id="rId17"/>
  </p:sldIdLst>
  <p:sldSz cx="9144000" cy="6858000" type="screen4x3"/>
  <p:notesSz cx="7045325" cy="9345295"/>
  <p:custDataLst>
    <p:tags r:id="rId2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10" userDrawn="1">
          <p15:clr>
            <a:srgbClr val="A4A3A4"/>
          </p15:clr>
        </p15:guide>
        <p15:guide id="2" pos="2902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/>
  <p:cmAuthor id="2" name="user" initials="u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16" autoAdjust="0"/>
    <p:restoredTop sz="81339" autoAdjust="0"/>
  </p:normalViewPr>
  <p:slideViewPr>
    <p:cSldViewPr showGuides="1">
      <p:cViewPr>
        <p:scale>
          <a:sx n="50" d="100"/>
          <a:sy n="50" d="100"/>
        </p:scale>
        <p:origin x="1584" y="-40"/>
      </p:cViewPr>
      <p:guideLst>
        <p:guide orient="horz" pos="2210"/>
        <p:guide pos="290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3011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3" Type="http://schemas.openxmlformats.org/officeDocument/2006/relationships/tags" Target="tags/tag2.xml"/><Relationship Id="rId22" Type="http://schemas.openxmlformats.org/officeDocument/2006/relationships/commentAuthors" Target="commentAuthors.xml"/><Relationship Id="rId21" Type="http://schemas.openxmlformats.org/officeDocument/2006/relationships/tableStyles" Target="tableStyles.xml"/><Relationship Id="rId20" Type="http://schemas.openxmlformats.org/officeDocument/2006/relationships/viewProps" Target="viewProps.xml"/><Relationship Id="rId2" Type="http://schemas.openxmlformats.org/officeDocument/2006/relationships/theme" Target="theme/theme1.xml"/><Relationship Id="rId19" Type="http://schemas.openxmlformats.org/officeDocument/2006/relationships/presProps" Target="presProps.xml"/><Relationship Id="rId18" Type="http://schemas.openxmlformats.org/officeDocument/2006/relationships/handoutMaster" Target="handoutMasters/handoutMaster1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Apa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pkpu</a:t>
            </a:r>
            <a:r>
              <a:rPr lang="en-US" dirty="0"/>
              <a:t> </a:t>
            </a:r>
            <a:endParaRPr lang="en-US" dirty="0"/>
          </a:p>
          <a:p>
            <a:r>
              <a:rPr lang="en-US" dirty="0"/>
              <a:t>- </a:t>
            </a:r>
            <a:r>
              <a:rPr lang="en-ID" dirty="0"/>
              <a:t>Fase </a:t>
            </a:r>
            <a:r>
              <a:rPr lang="en-ID" dirty="0" err="1"/>
              <a:t>bagi</a:t>
            </a:r>
            <a:r>
              <a:rPr lang="en-ID" dirty="0"/>
              <a:t> </a:t>
            </a:r>
            <a:r>
              <a:rPr lang="en-ID" b="1" dirty="0" err="1"/>
              <a:t>debitor</a:t>
            </a:r>
            <a:r>
              <a:rPr lang="en-ID" dirty="0"/>
              <a:t> (</a:t>
            </a:r>
            <a:r>
              <a:rPr lang="en-ID" dirty="0" err="1"/>
              <a:t>pihak</a:t>
            </a:r>
            <a:r>
              <a:rPr lang="en-ID" dirty="0"/>
              <a:t> </a:t>
            </a:r>
            <a:r>
              <a:rPr lang="en-ID" dirty="0" err="1"/>
              <a:t>berutang</a:t>
            </a:r>
            <a:r>
              <a:rPr lang="en-ID" dirty="0"/>
              <a:t>) yang </a:t>
            </a:r>
            <a:r>
              <a:rPr lang="en-ID" dirty="0" err="1"/>
              <a:t>kesulitan</a:t>
            </a:r>
            <a:r>
              <a:rPr lang="en-ID" dirty="0"/>
              <a:t> </a:t>
            </a:r>
            <a:r>
              <a:rPr lang="en-ID" dirty="0" err="1"/>
              <a:t>membayar</a:t>
            </a:r>
            <a:r>
              <a:rPr lang="en-ID" dirty="0"/>
              <a:t> utang.</a:t>
            </a:r>
            <a:endParaRPr lang="en-ID" dirty="0"/>
          </a:p>
          <a:p>
            <a:r>
              <a:rPr lang="en-ID" dirty="0"/>
              <a:t>- </a:t>
            </a:r>
            <a:r>
              <a:rPr lang="en-ID" dirty="0" err="1"/>
              <a:t>Diberi</a:t>
            </a:r>
            <a:r>
              <a:rPr lang="en-ID" dirty="0"/>
              <a:t> </a:t>
            </a:r>
            <a:r>
              <a:rPr lang="en-ID" dirty="0" err="1"/>
              <a:t>kesempatan</a:t>
            </a:r>
            <a:r>
              <a:rPr lang="en-ID" dirty="0"/>
              <a:t> </a:t>
            </a:r>
            <a:r>
              <a:rPr lang="en-ID" dirty="0" err="1"/>
              <a:t>bernegosiasi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b="1" dirty="0" err="1"/>
              <a:t>kreditor</a:t>
            </a:r>
            <a:r>
              <a:rPr lang="en-ID" dirty="0"/>
              <a:t> (</a:t>
            </a:r>
            <a:r>
              <a:rPr lang="en-ID" dirty="0" err="1"/>
              <a:t>pihak</a:t>
            </a:r>
            <a:r>
              <a:rPr lang="en-ID" dirty="0"/>
              <a:t> </a:t>
            </a:r>
            <a:r>
              <a:rPr lang="en-ID" dirty="0" err="1"/>
              <a:t>pemberi</a:t>
            </a:r>
            <a:r>
              <a:rPr lang="en-ID" dirty="0"/>
              <a:t> </a:t>
            </a:r>
            <a:r>
              <a:rPr lang="en-ID" dirty="0" err="1"/>
              <a:t>piutang</a:t>
            </a:r>
            <a:r>
              <a:rPr lang="en-ID" dirty="0"/>
              <a:t>).</a:t>
            </a:r>
            <a:endParaRPr lang="en-ID" dirty="0"/>
          </a:p>
          <a:p>
            <a:r>
              <a:rPr lang="en-ID" b="1" dirty="0"/>
              <a:t>- Tujuan </a:t>
            </a:r>
            <a:r>
              <a:rPr lang="en-ID" b="1" dirty="0" err="1"/>
              <a:t>utama</a:t>
            </a:r>
            <a:r>
              <a:rPr lang="en-ID" dirty="0"/>
              <a:t>: </a:t>
            </a:r>
            <a:r>
              <a:rPr lang="en-ID" dirty="0" err="1"/>
              <a:t>Menghindari</a:t>
            </a:r>
            <a:r>
              <a:rPr lang="en-ID" dirty="0"/>
              <a:t> </a:t>
            </a:r>
            <a:r>
              <a:rPr lang="en-ID" dirty="0" err="1"/>
              <a:t>kepailitan</a:t>
            </a:r>
            <a:r>
              <a:rPr lang="en-ID" dirty="0"/>
              <a:t> </a:t>
            </a:r>
            <a:r>
              <a:rPr lang="en-ID" dirty="0" err="1"/>
              <a:t>debitor</a:t>
            </a:r>
            <a:r>
              <a:rPr lang="en-ID" dirty="0"/>
              <a:t>.</a:t>
            </a:r>
            <a:endParaRPr lang="en-ID" dirty="0"/>
          </a:p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Apa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pkpu</a:t>
            </a:r>
            <a:r>
              <a:rPr lang="en-US" dirty="0"/>
              <a:t> </a:t>
            </a:r>
            <a:endParaRPr lang="en-US" dirty="0"/>
          </a:p>
          <a:p>
            <a:r>
              <a:rPr lang="en-US" dirty="0"/>
              <a:t>- </a:t>
            </a:r>
            <a:r>
              <a:rPr lang="en-ID" dirty="0"/>
              <a:t>Fase </a:t>
            </a:r>
            <a:r>
              <a:rPr lang="en-ID" dirty="0" err="1"/>
              <a:t>bagi</a:t>
            </a:r>
            <a:r>
              <a:rPr lang="en-ID" dirty="0"/>
              <a:t> </a:t>
            </a:r>
            <a:r>
              <a:rPr lang="en-ID" b="1" dirty="0" err="1"/>
              <a:t>debitor</a:t>
            </a:r>
            <a:r>
              <a:rPr lang="en-ID" dirty="0"/>
              <a:t> (</a:t>
            </a:r>
            <a:r>
              <a:rPr lang="en-ID" dirty="0" err="1"/>
              <a:t>pihak</a:t>
            </a:r>
            <a:r>
              <a:rPr lang="en-ID" dirty="0"/>
              <a:t> </a:t>
            </a:r>
            <a:r>
              <a:rPr lang="en-ID" dirty="0" err="1"/>
              <a:t>berutang</a:t>
            </a:r>
            <a:r>
              <a:rPr lang="en-ID" dirty="0"/>
              <a:t>) yang </a:t>
            </a:r>
            <a:r>
              <a:rPr lang="en-ID" dirty="0" err="1"/>
              <a:t>kesulitan</a:t>
            </a:r>
            <a:r>
              <a:rPr lang="en-ID" dirty="0"/>
              <a:t> </a:t>
            </a:r>
            <a:r>
              <a:rPr lang="en-ID" dirty="0" err="1"/>
              <a:t>membayar</a:t>
            </a:r>
            <a:r>
              <a:rPr lang="en-ID" dirty="0"/>
              <a:t> utang.</a:t>
            </a:r>
            <a:endParaRPr lang="en-ID" dirty="0"/>
          </a:p>
          <a:p>
            <a:r>
              <a:rPr lang="en-ID" dirty="0"/>
              <a:t>- </a:t>
            </a:r>
            <a:r>
              <a:rPr lang="en-ID" dirty="0" err="1"/>
              <a:t>Diberi</a:t>
            </a:r>
            <a:r>
              <a:rPr lang="en-ID" dirty="0"/>
              <a:t> </a:t>
            </a:r>
            <a:r>
              <a:rPr lang="en-ID" dirty="0" err="1"/>
              <a:t>kesempatan</a:t>
            </a:r>
            <a:r>
              <a:rPr lang="en-ID" dirty="0"/>
              <a:t> </a:t>
            </a:r>
            <a:r>
              <a:rPr lang="en-ID" dirty="0" err="1"/>
              <a:t>bernegosiasi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b="1" dirty="0" err="1"/>
              <a:t>kreditor</a:t>
            </a:r>
            <a:r>
              <a:rPr lang="en-ID" dirty="0"/>
              <a:t> (</a:t>
            </a:r>
            <a:r>
              <a:rPr lang="en-ID" dirty="0" err="1"/>
              <a:t>pihak</a:t>
            </a:r>
            <a:r>
              <a:rPr lang="en-ID" dirty="0"/>
              <a:t> </a:t>
            </a:r>
            <a:r>
              <a:rPr lang="en-ID" dirty="0" err="1"/>
              <a:t>pemberi</a:t>
            </a:r>
            <a:r>
              <a:rPr lang="en-ID" dirty="0"/>
              <a:t> </a:t>
            </a:r>
            <a:r>
              <a:rPr lang="en-ID" dirty="0" err="1"/>
              <a:t>piutang</a:t>
            </a:r>
            <a:r>
              <a:rPr lang="en-ID" dirty="0"/>
              <a:t>).</a:t>
            </a:r>
            <a:endParaRPr lang="en-ID" dirty="0"/>
          </a:p>
          <a:p>
            <a:r>
              <a:rPr lang="en-ID" b="1" dirty="0"/>
              <a:t>- Tujuan </a:t>
            </a:r>
            <a:r>
              <a:rPr lang="en-ID" b="1" dirty="0" err="1"/>
              <a:t>utama</a:t>
            </a:r>
            <a:r>
              <a:rPr lang="en-ID" dirty="0"/>
              <a:t>: </a:t>
            </a:r>
            <a:r>
              <a:rPr lang="en-ID" dirty="0" err="1"/>
              <a:t>Menghindari</a:t>
            </a:r>
            <a:r>
              <a:rPr lang="en-ID" dirty="0"/>
              <a:t> </a:t>
            </a:r>
            <a:r>
              <a:rPr lang="en-ID" dirty="0" err="1"/>
              <a:t>kepailitan</a:t>
            </a:r>
            <a:r>
              <a:rPr lang="en-ID" dirty="0"/>
              <a:t> </a:t>
            </a:r>
            <a:r>
              <a:rPr lang="en-ID" dirty="0" err="1"/>
              <a:t>debitor</a:t>
            </a:r>
            <a:r>
              <a:rPr lang="en-ID" dirty="0"/>
              <a:t>.</a:t>
            </a:r>
            <a:endParaRPr lang="en-ID" dirty="0"/>
          </a:p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Apa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pkpu</a:t>
            </a:r>
            <a:r>
              <a:rPr lang="en-US" dirty="0"/>
              <a:t> </a:t>
            </a:r>
            <a:endParaRPr lang="en-US" dirty="0"/>
          </a:p>
          <a:p>
            <a:r>
              <a:rPr lang="en-US" dirty="0"/>
              <a:t>- </a:t>
            </a:r>
            <a:r>
              <a:rPr lang="en-ID" dirty="0"/>
              <a:t>Fase </a:t>
            </a:r>
            <a:r>
              <a:rPr lang="en-ID" dirty="0" err="1"/>
              <a:t>bagi</a:t>
            </a:r>
            <a:r>
              <a:rPr lang="en-ID" dirty="0"/>
              <a:t> </a:t>
            </a:r>
            <a:r>
              <a:rPr lang="en-ID" b="1" dirty="0" err="1"/>
              <a:t>debitor</a:t>
            </a:r>
            <a:r>
              <a:rPr lang="en-ID" dirty="0"/>
              <a:t> (</a:t>
            </a:r>
            <a:r>
              <a:rPr lang="en-ID" dirty="0" err="1"/>
              <a:t>pihak</a:t>
            </a:r>
            <a:r>
              <a:rPr lang="en-ID" dirty="0"/>
              <a:t> </a:t>
            </a:r>
            <a:r>
              <a:rPr lang="en-ID" dirty="0" err="1"/>
              <a:t>berutang</a:t>
            </a:r>
            <a:r>
              <a:rPr lang="en-ID" dirty="0"/>
              <a:t>) yang </a:t>
            </a:r>
            <a:r>
              <a:rPr lang="en-ID" dirty="0" err="1"/>
              <a:t>kesulitan</a:t>
            </a:r>
            <a:r>
              <a:rPr lang="en-ID" dirty="0"/>
              <a:t> </a:t>
            </a:r>
            <a:r>
              <a:rPr lang="en-ID" dirty="0" err="1"/>
              <a:t>membayar</a:t>
            </a:r>
            <a:r>
              <a:rPr lang="en-ID" dirty="0"/>
              <a:t> utang.</a:t>
            </a:r>
            <a:endParaRPr lang="en-ID" dirty="0"/>
          </a:p>
          <a:p>
            <a:r>
              <a:rPr lang="en-ID" dirty="0"/>
              <a:t>- </a:t>
            </a:r>
            <a:r>
              <a:rPr lang="en-ID" dirty="0" err="1"/>
              <a:t>Diberi</a:t>
            </a:r>
            <a:r>
              <a:rPr lang="en-ID" dirty="0"/>
              <a:t> </a:t>
            </a:r>
            <a:r>
              <a:rPr lang="en-ID" dirty="0" err="1"/>
              <a:t>kesempatan</a:t>
            </a:r>
            <a:r>
              <a:rPr lang="en-ID" dirty="0"/>
              <a:t> </a:t>
            </a:r>
            <a:r>
              <a:rPr lang="en-ID" dirty="0" err="1"/>
              <a:t>bernegosiasi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b="1" dirty="0" err="1"/>
              <a:t>kreditor</a:t>
            </a:r>
            <a:r>
              <a:rPr lang="en-ID" dirty="0"/>
              <a:t> (</a:t>
            </a:r>
            <a:r>
              <a:rPr lang="en-ID" dirty="0" err="1"/>
              <a:t>pihak</a:t>
            </a:r>
            <a:r>
              <a:rPr lang="en-ID" dirty="0"/>
              <a:t> </a:t>
            </a:r>
            <a:r>
              <a:rPr lang="en-ID" dirty="0" err="1"/>
              <a:t>pemberi</a:t>
            </a:r>
            <a:r>
              <a:rPr lang="en-ID" dirty="0"/>
              <a:t> </a:t>
            </a:r>
            <a:r>
              <a:rPr lang="en-ID" dirty="0" err="1"/>
              <a:t>piutang</a:t>
            </a:r>
            <a:r>
              <a:rPr lang="en-ID" dirty="0"/>
              <a:t>).</a:t>
            </a:r>
            <a:endParaRPr lang="en-ID" dirty="0"/>
          </a:p>
          <a:p>
            <a:r>
              <a:rPr lang="en-ID" b="1" dirty="0"/>
              <a:t>- Tujuan </a:t>
            </a:r>
            <a:r>
              <a:rPr lang="en-ID" b="1" dirty="0" err="1"/>
              <a:t>utama</a:t>
            </a:r>
            <a:r>
              <a:rPr lang="en-ID" dirty="0"/>
              <a:t>: </a:t>
            </a:r>
            <a:r>
              <a:rPr lang="en-ID" dirty="0" err="1"/>
              <a:t>Menghindari</a:t>
            </a:r>
            <a:r>
              <a:rPr lang="en-ID" dirty="0"/>
              <a:t> </a:t>
            </a:r>
            <a:r>
              <a:rPr lang="en-ID" dirty="0" err="1"/>
              <a:t>kepailitan</a:t>
            </a:r>
            <a:r>
              <a:rPr lang="en-ID" dirty="0"/>
              <a:t> </a:t>
            </a:r>
            <a:r>
              <a:rPr lang="en-ID" dirty="0" err="1"/>
              <a:t>debitor</a:t>
            </a:r>
            <a:r>
              <a:rPr lang="en-ID" dirty="0"/>
              <a:t>.</a:t>
            </a:r>
            <a:endParaRPr lang="en-ID" dirty="0"/>
          </a:p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Apa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pkpu</a:t>
            </a:r>
            <a:r>
              <a:rPr lang="en-US" dirty="0"/>
              <a:t> </a:t>
            </a:r>
            <a:endParaRPr lang="en-US" dirty="0"/>
          </a:p>
          <a:p>
            <a:r>
              <a:rPr lang="en-US" dirty="0"/>
              <a:t>- </a:t>
            </a:r>
            <a:r>
              <a:rPr lang="en-ID" dirty="0"/>
              <a:t>Fase </a:t>
            </a:r>
            <a:r>
              <a:rPr lang="en-ID" dirty="0" err="1"/>
              <a:t>bagi</a:t>
            </a:r>
            <a:r>
              <a:rPr lang="en-ID" dirty="0"/>
              <a:t> </a:t>
            </a:r>
            <a:r>
              <a:rPr lang="en-ID" b="1" dirty="0" err="1"/>
              <a:t>debitor</a:t>
            </a:r>
            <a:r>
              <a:rPr lang="en-ID" dirty="0"/>
              <a:t> (</a:t>
            </a:r>
            <a:r>
              <a:rPr lang="en-ID" dirty="0" err="1"/>
              <a:t>pihak</a:t>
            </a:r>
            <a:r>
              <a:rPr lang="en-ID" dirty="0"/>
              <a:t> </a:t>
            </a:r>
            <a:r>
              <a:rPr lang="en-ID" dirty="0" err="1"/>
              <a:t>berutang</a:t>
            </a:r>
            <a:r>
              <a:rPr lang="en-ID" dirty="0"/>
              <a:t>) yang </a:t>
            </a:r>
            <a:r>
              <a:rPr lang="en-ID" dirty="0" err="1"/>
              <a:t>kesulitan</a:t>
            </a:r>
            <a:r>
              <a:rPr lang="en-ID" dirty="0"/>
              <a:t> </a:t>
            </a:r>
            <a:r>
              <a:rPr lang="en-ID" dirty="0" err="1"/>
              <a:t>membayar</a:t>
            </a:r>
            <a:r>
              <a:rPr lang="en-ID" dirty="0"/>
              <a:t> utang.</a:t>
            </a:r>
            <a:endParaRPr lang="en-ID" dirty="0"/>
          </a:p>
          <a:p>
            <a:r>
              <a:rPr lang="en-ID" dirty="0"/>
              <a:t>- </a:t>
            </a:r>
            <a:r>
              <a:rPr lang="en-ID" dirty="0" err="1"/>
              <a:t>Diberi</a:t>
            </a:r>
            <a:r>
              <a:rPr lang="en-ID" dirty="0"/>
              <a:t> </a:t>
            </a:r>
            <a:r>
              <a:rPr lang="en-ID" dirty="0" err="1"/>
              <a:t>kesempatan</a:t>
            </a:r>
            <a:r>
              <a:rPr lang="en-ID" dirty="0"/>
              <a:t> </a:t>
            </a:r>
            <a:r>
              <a:rPr lang="en-ID" dirty="0" err="1"/>
              <a:t>bernegosiasi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b="1" dirty="0" err="1"/>
              <a:t>kreditor</a:t>
            </a:r>
            <a:r>
              <a:rPr lang="en-ID" dirty="0"/>
              <a:t> (</a:t>
            </a:r>
            <a:r>
              <a:rPr lang="en-ID" dirty="0" err="1"/>
              <a:t>pihak</a:t>
            </a:r>
            <a:r>
              <a:rPr lang="en-ID" dirty="0"/>
              <a:t> </a:t>
            </a:r>
            <a:r>
              <a:rPr lang="en-ID" dirty="0" err="1"/>
              <a:t>pemberi</a:t>
            </a:r>
            <a:r>
              <a:rPr lang="en-ID" dirty="0"/>
              <a:t> </a:t>
            </a:r>
            <a:r>
              <a:rPr lang="en-ID" dirty="0" err="1"/>
              <a:t>piutang</a:t>
            </a:r>
            <a:r>
              <a:rPr lang="en-ID" dirty="0"/>
              <a:t>).</a:t>
            </a:r>
            <a:endParaRPr lang="en-ID" dirty="0"/>
          </a:p>
          <a:p>
            <a:r>
              <a:rPr lang="en-ID" b="1" dirty="0"/>
              <a:t>- Tujuan </a:t>
            </a:r>
            <a:r>
              <a:rPr lang="en-ID" b="1" dirty="0" err="1"/>
              <a:t>utama</a:t>
            </a:r>
            <a:r>
              <a:rPr lang="en-ID" dirty="0"/>
              <a:t>: </a:t>
            </a:r>
            <a:r>
              <a:rPr lang="en-ID" dirty="0" err="1"/>
              <a:t>Menghindari</a:t>
            </a:r>
            <a:r>
              <a:rPr lang="en-ID" dirty="0"/>
              <a:t> </a:t>
            </a:r>
            <a:r>
              <a:rPr lang="en-ID" dirty="0" err="1"/>
              <a:t>kepailitan</a:t>
            </a:r>
            <a:r>
              <a:rPr lang="en-ID" dirty="0"/>
              <a:t> </a:t>
            </a:r>
            <a:r>
              <a:rPr lang="en-ID" dirty="0" err="1"/>
              <a:t>debitor</a:t>
            </a:r>
            <a:r>
              <a:rPr lang="en-ID" dirty="0"/>
              <a:t>.</a:t>
            </a:r>
            <a:endParaRPr lang="en-ID" dirty="0"/>
          </a:p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Apa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pkpu</a:t>
            </a:r>
            <a:r>
              <a:rPr lang="en-US" dirty="0"/>
              <a:t> </a:t>
            </a:r>
            <a:endParaRPr lang="en-US" dirty="0"/>
          </a:p>
          <a:p>
            <a:r>
              <a:rPr lang="en-US" dirty="0"/>
              <a:t>- </a:t>
            </a:r>
            <a:r>
              <a:rPr lang="en-ID" dirty="0"/>
              <a:t>Fase </a:t>
            </a:r>
            <a:r>
              <a:rPr lang="en-ID" dirty="0" err="1"/>
              <a:t>bagi</a:t>
            </a:r>
            <a:r>
              <a:rPr lang="en-ID" dirty="0"/>
              <a:t> </a:t>
            </a:r>
            <a:r>
              <a:rPr lang="en-ID" b="1" dirty="0" err="1"/>
              <a:t>debitor</a:t>
            </a:r>
            <a:r>
              <a:rPr lang="en-ID" dirty="0"/>
              <a:t> (</a:t>
            </a:r>
            <a:r>
              <a:rPr lang="en-ID" dirty="0" err="1"/>
              <a:t>pihak</a:t>
            </a:r>
            <a:r>
              <a:rPr lang="en-ID" dirty="0"/>
              <a:t> </a:t>
            </a:r>
            <a:r>
              <a:rPr lang="en-ID" dirty="0" err="1"/>
              <a:t>berutang</a:t>
            </a:r>
            <a:r>
              <a:rPr lang="en-ID" dirty="0"/>
              <a:t>) yang </a:t>
            </a:r>
            <a:r>
              <a:rPr lang="en-ID" dirty="0" err="1"/>
              <a:t>kesulitan</a:t>
            </a:r>
            <a:r>
              <a:rPr lang="en-ID" dirty="0"/>
              <a:t> </a:t>
            </a:r>
            <a:r>
              <a:rPr lang="en-ID" dirty="0" err="1"/>
              <a:t>membayar</a:t>
            </a:r>
            <a:r>
              <a:rPr lang="en-ID" dirty="0"/>
              <a:t> utang.</a:t>
            </a:r>
            <a:endParaRPr lang="en-ID" dirty="0"/>
          </a:p>
          <a:p>
            <a:r>
              <a:rPr lang="en-ID" dirty="0"/>
              <a:t>- </a:t>
            </a:r>
            <a:r>
              <a:rPr lang="en-ID" dirty="0" err="1"/>
              <a:t>Diberi</a:t>
            </a:r>
            <a:r>
              <a:rPr lang="en-ID" dirty="0"/>
              <a:t> </a:t>
            </a:r>
            <a:r>
              <a:rPr lang="en-ID" dirty="0" err="1"/>
              <a:t>kesempatan</a:t>
            </a:r>
            <a:r>
              <a:rPr lang="en-ID" dirty="0"/>
              <a:t> </a:t>
            </a:r>
            <a:r>
              <a:rPr lang="en-ID" dirty="0" err="1"/>
              <a:t>bernegosiasi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b="1" dirty="0" err="1"/>
              <a:t>kreditor</a:t>
            </a:r>
            <a:r>
              <a:rPr lang="en-ID" dirty="0"/>
              <a:t> (</a:t>
            </a:r>
            <a:r>
              <a:rPr lang="en-ID" dirty="0" err="1"/>
              <a:t>pihak</a:t>
            </a:r>
            <a:r>
              <a:rPr lang="en-ID" dirty="0"/>
              <a:t> </a:t>
            </a:r>
            <a:r>
              <a:rPr lang="en-ID" dirty="0" err="1"/>
              <a:t>pemberi</a:t>
            </a:r>
            <a:r>
              <a:rPr lang="en-ID" dirty="0"/>
              <a:t> </a:t>
            </a:r>
            <a:r>
              <a:rPr lang="en-ID" dirty="0" err="1"/>
              <a:t>piutang</a:t>
            </a:r>
            <a:r>
              <a:rPr lang="en-ID" dirty="0"/>
              <a:t>).</a:t>
            </a:r>
            <a:endParaRPr lang="en-ID" dirty="0"/>
          </a:p>
          <a:p>
            <a:r>
              <a:rPr lang="en-ID" b="1" dirty="0"/>
              <a:t>- Tujuan </a:t>
            </a:r>
            <a:r>
              <a:rPr lang="en-ID" b="1" dirty="0" err="1"/>
              <a:t>utama</a:t>
            </a:r>
            <a:r>
              <a:rPr lang="en-ID" dirty="0"/>
              <a:t>: </a:t>
            </a:r>
            <a:r>
              <a:rPr lang="en-ID" dirty="0" err="1"/>
              <a:t>Menghindari</a:t>
            </a:r>
            <a:r>
              <a:rPr lang="en-ID" dirty="0"/>
              <a:t> </a:t>
            </a:r>
            <a:r>
              <a:rPr lang="en-ID" dirty="0" err="1"/>
              <a:t>kepailitan</a:t>
            </a:r>
            <a:r>
              <a:rPr lang="en-ID" dirty="0"/>
              <a:t> </a:t>
            </a:r>
            <a:r>
              <a:rPr lang="en-ID" dirty="0" err="1"/>
              <a:t>debitor</a:t>
            </a:r>
            <a:r>
              <a:rPr lang="en-ID" dirty="0"/>
              <a:t>.</a:t>
            </a:r>
            <a:endParaRPr lang="en-ID" dirty="0"/>
          </a:p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dirty="0"/>
              <a:t>1. </a:t>
            </a:r>
            <a:r>
              <a:rPr lang="en-ID" dirty="0" err="1">
                <a:solidFill>
                  <a:schemeClr val="tx1"/>
                </a:solidFill>
              </a:rPr>
              <a:t>Setelah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disahkan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perdamaian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mengikat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semua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kreditor</a:t>
            </a:r>
            <a:r>
              <a:rPr lang="en-ID" dirty="0">
                <a:solidFill>
                  <a:schemeClr val="tx1"/>
                </a:solidFill>
              </a:rPr>
              <a:t>.</a:t>
            </a:r>
            <a:endParaRPr lang="en-ID" dirty="0">
              <a:solidFill>
                <a:schemeClr val="tx1"/>
              </a:solidFill>
            </a:endParaRPr>
          </a:p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700"/>
            <a:ext cx="7632848" cy="260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  <a:defRPr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HKB24228 - Legal Startup 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700"/>
            <a:ext cx="7632848" cy="260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  <a:defRPr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HKB24228 - Legal Startup 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700"/>
            <a:ext cx="7704856" cy="260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  <a:defRPr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HKB24228 - Legal Startup 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700"/>
            <a:ext cx="7632848" cy="260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  <a:defRPr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HKB24228 - Legal Startup 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700"/>
            <a:ext cx="7632848" cy="260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  <a:defRPr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HKB24228 - Legal Startup 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700"/>
            <a:ext cx="7704856" cy="2603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  <a:defRPr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HKB24228 - Legal Startup 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6" Type="http://schemas.openxmlformats.org/officeDocument/2006/relationships/theme" Target="../theme/theme1.xml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6" Type="http://schemas.openxmlformats.org/officeDocument/2006/relationships/theme" Target="../theme/theme2.xml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8.xml"/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120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00                                     Tanggal Berlaku : 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6" Type="http://schemas.openxmlformats.org/officeDocument/2006/relationships/comments" Target="../comments/comment1.xml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3.png"/><Relationship Id="rId2" Type="http://schemas.openxmlformats.org/officeDocument/2006/relationships/tags" Target="../tags/tag1.xml"/><Relationship Id="rId1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2"/>
            </p:custDataLst>
          </p:nvPr>
        </p:nvSpPr>
        <p:spPr>
          <a:xfrm>
            <a:off x="0" y="2276872"/>
            <a:ext cx="9144000" cy="119888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Startup Dan Revolusi Industri</a:t>
            </a:r>
            <a:endParaRPr lang="en-US" altLang="en-US" sz="36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en-US" alt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- 3</a:t>
            </a:r>
            <a:endParaRPr lang="en-US" altLang="en-US" sz="36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517525" y="763270"/>
            <a:ext cx="8194040" cy="5401945"/>
          </a:xfrm>
        </p:spPr>
        <p:txBody>
          <a:bodyPr>
            <a:noAutofit/>
          </a:bodyPr>
          <a:lstStyle/>
          <a:p>
            <a:pPr algn="ctr">
              <a:buFont typeface="+mj-lt"/>
            </a:pPr>
            <a:r>
              <a:rPr lang="en-US" altLang="en-US" sz="2400" b="1" dirty="0">
                <a:solidFill>
                  <a:schemeClr val="tx1"/>
                </a:solidFill>
              </a:rPr>
              <a:t>Aspek Hukum Penting dalam Proses Merger</a:t>
            </a:r>
            <a:endParaRPr lang="en-US" altLang="en-US" sz="2400" b="1" dirty="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000" dirty="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100" dirty="0">
                <a:solidFill>
                  <a:schemeClr val="tx1"/>
                </a:solidFill>
              </a:rPr>
              <a:t>Due diligence: memeriksa status hukum, izin usaha, dan kepemilikan saham.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100" dirty="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100" dirty="0">
                <a:solidFill>
                  <a:schemeClr val="tx1"/>
                </a:solidFill>
              </a:rPr>
              <a:t>Audit teknologi &amp; IP: menilai kepemilikan software, algoritma, dan paten.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100" dirty="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100" dirty="0">
                <a:solidFill>
                  <a:schemeClr val="tx1"/>
                </a:solidFill>
              </a:rPr>
              <a:t>Kontrak integrasi: memuat klausul earn-out, jaminan hukum (warranty), dan non-compete.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algn="just">
              <a:buFont typeface="+mj-lt"/>
            </a:pPr>
            <a:endParaRPr lang="en-US" altLang="en-US" sz="2100" dirty="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100" dirty="0">
                <a:solidFill>
                  <a:schemeClr val="tx1"/>
                </a:solidFill>
              </a:rPr>
              <a:t>Kepatuhan ESG: memastikan perusahaan pasca-merger memenuhi tanggung jawab sosial dan lingkungan.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algn="just">
              <a:buFont typeface="+mj-lt"/>
            </a:pPr>
            <a:r>
              <a:rPr lang="en-US" altLang="en-US" sz="2100" dirty="0">
                <a:solidFill>
                  <a:schemeClr val="tx1"/>
                </a:solidFill>
              </a:rPr>
              <a:t>Contoh: merger startup energi bersih wajib melaporkan dampak lingkungan kepada otoritas.</a:t>
            </a:r>
            <a:endParaRPr lang="en-US" altLang="en-US" sz="21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434975" y="712470"/>
            <a:ext cx="8258810" cy="5236845"/>
          </a:xfrm>
        </p:spPr>
        <p:txBody>
          <a:bodyPr>
            <a:noAutofit/>
          </a:bodyPr>
          <a:lstStyle/>
          <a:p>
            <a:pPr>
              <a:lnSpc>
                <a:spcPts val="2800"/>
              </a:lnSpc>
            </a:pPr>
            <a:r>
              <a:rPr lang="en-US" altLang="en-US" sz="2400" b="1" dirty="0">
                <a:solidFill>
                  <a:schemeClr val="tx1"/>
                </a:solidFill>
              </a:rPr>
              <a:t>Strategi &amp; Rekomendasi Hukum untuk Startup</a:t>
            </a:r>
            <a:endParaRPr lang="en-US" altLang="en-US" sz="2400" b="1" dirty="0">
              <a:solidFill>
                <a:schemeClr val="tx1"/>
              </a:solidFill>
            </a:endParaRPr>
          </a:p>
          <a:p>
            <a:pPr>
              <a:lnSpc>
                <a:spcPts val="2800"/>
              </a:lnSpc>
            </a:pPr>
            <a:endParaRPr lang="en-US" altLang="en-US" sz="1900" dirty="0">
              <a:solidFill>
                <a:schemeClr val="tx1"/>
              </a:solidFill>
            </a:endParaRPr>
          </a:p>
          <a:p>
            <a:pPr marL="457200" indent="-457200" algn="just">
              <a:lnSpc>
                <a:spcPts val="2800"/>
              </a:lnSpc>
              <a:buFont typeface="+mj-lt"/>
              <a:buAutoNum type="arabicPeriod"/>
            </a:pPr>
            <a:r>
              <a:rPr lang="en-US" altLang="en-US" sz="2200" dirty="0">
                <a:solidFill>
                  <a:schemeClr val="tx1"/>
                </a:solidFill>
              </a:rPr>
              <a:t>Siapkan struktur hukum sejak awal agar mudah bermitra dan menerima investasi.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marL="457200" indent="-457200" algn="just">
              <a:lnSpc>
                <a:spcPts val="2800"/>
              </a:lnSpc>
              <a:buFont typeface="+mj-lt"/>
              <a:buAutoNum type="arabicPeriod"/>
            </a:pPr>
            <a:r>
              <a:rPr lang="en-US" altLang="en-US" sz="2200" dirty="0">
                <a:solidFill>
                  <a:schemeClr val="tx1"/>
                </a:solidFill>
              </a:rPr>
              <a:t>Terapkan kebijakan data dan privasi yang transparan.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marL="457200" indent="-457200" algn="just">
              <a:lnSpc>
                <a:spcPts val="2800"/>
              </a:lnSpc>
              <a:buFont typeface="+mj-lt"/>
              <a:buAutoNum type="arabicPeriod"/>
            </a:pPr>
            <a:r>
              <a:rPr lang="en-US" altLang="en-US" sz="2200" dirty="0">
                <a:solidFill>
                  <a:schemeClr val="tx1"/>
                </a:solidFill>
              </a:rPr>
              <a:t>Dokumentasikan setiap inovasi dan lindungi melalui HKI.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marL="457200" indent="-457200" algn="just">
              <a:lnSpc>
                <a:spcPts val="2800"/>
              </a:lnSpc>
              <a:buFont typeface="+mj-lt"/>
              <a:buAutoNum type="arabicPeriod"/>
            </a:pPr>
            <a:r>
              <a:rPr lang="en-US" altLang="en-US" sz="2200" dirty="0">
                <a:solidFill>
                  <a:schemeClr val="tx1"/>
                </a:solidFill>
              </a:rPr>
              <a:t>Gunakan klausul perlindungan merger untuk menghindari konflik pasca-transaksi.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marL="457200" indent="-457200" algn="just">
              <a:lnSpc>
                <a:spcPts val="2800"/>
              </a:lnSpc>
              <a:buFont typeface="+mj-lt"/>
              <a:buAutoNum type="arabicPeriod"/>
            </a:pPr>
            <a:r>
              <a:rPr lang="en-US" altLang="en-US" sz="2200" dirty="0">
                <a:solidFill>
                  <a:schemeClr val="tx1"/>
                </a:solidFill>
              </a:rPr>
              <a:t>Bangun reputasi berbasis nilai sosial dan keberlanjutan.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algn="just">
              <a:lnSpc>
                <a:spcPts val="2800"/>
              </a:lnSpc>
            </a:pPr>
            <a:r>
              <a:rPr lang="en-US" altLang="en-US" sz="2200" dirty="0">
                <a:solidFill>
                  <a:schemeClr val="tx1"/>
                </a:solidFill>
              </a:rPr>
              <a:t>Contoh: startup agritech menandatangani kontrak merger yang memuat klausul pembagian tanggung jawab sosial terhadap petani</a:t>
            </a:r>
            <a:endParaRPr lang="en-US" altLang="en-US" sz="2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11560" y="764704"/>
            <a:ext cx="7992888" cy="5328592"/>
          </a:xfrm>
        </p:spPr>
        <p:txBody>
          <a:bodyPr>
            <a:noAutofit/>
          </a:bodyPr>
          <a:lstStyle/>
          <a:p>
            <a:r>
              <a:rPr lang="en-US" altLang="en-US" sz="2400" b="1" dirty="0">
                <a:solidFill>
                  <a:schemeClr val="tx1"/>
                </a:solidFill>
              </a:rPr>
              <a:t>Kesimpulan</a:t>
            </a:r>
            <a:endParaRPr lang="en-US" altLang="en-US" sz="2400" b="1" dirty="0">
              <a:solidFill>
                <a:schemeClr val="tx1"/>
              </a:solidFill>
            </a:endParaRPr>
          </a:p>
          <a:p>
            <a:pPr algn="just"/>
            <a:endParaRPr lang="en-US" altLang="en-US" sz="2400" dirty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Ø"/>
            </a:pPr>
            <a:r>
              <a:rPr lang="en-US" altLang="en-US" sz="2400" dirty="0">
                <a:solidFill>
                  <a:schemeClr val="tx1"/>
                </a:solidFill>
              </a:rPr>
              <a:t>Revolusi Industri 5.0 menempatkan manusia dan keberlanjutan di pusat inovasi.</a:t>
            </a:r>
            <a:endParaRPr lang="en-US" altLang="en-US" sz="2400" dirty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Ø"/>
            </a:pPr>
            <a:r>
              <a:rPr lang="en-US" altLang="en-US" sz="2400" dirty="0">
                <a:solidFill>
                  <a:schemeClr val="tx1"/>
                </a:solidFill>
              </a:rPr>
              <a:t>Startup menjadi aktor utama dalam menciptakan teknologi yang human-centric dan berdampak sosial.</a:t>
            </a:r>
            <a:endParaRPr lang="en-US" altLang="en-US" sz="2400" dirty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Ø"/>
            </a:pPr>
            <a:r>
              <a:rPr lang="en-US" altLang="en-US" sz="2400" dirty="0">
                <a:solidFill>
                  <a:schemeClr val="tx1"/>
                </a:solidFill>
              </a:rPr>
              <a:t>Tren merger memperkuat ekosistem digital nasional dan global.</a:t>
            </a:r>
            <a:endParaRPr lang="en-US" altLang="en-US" sz="2400" dirty="0">
              <a:solidFill>
                <a:schemeClr val="tx1"/>
              </a:solidFill>
            </a:endParaRPr>
          </a:p>
          <a:p>
            <a:pPr marL="342900" indent="-342900" algn="just">
              <a:buFont typeface="Wingdings" panose="05000000000000000000" charset="0"/>
              <a:buChar char="Ø"/>
            </a:pPr>
            <a:r>
              <a:rPr lang="en-US" altLang="en-US" sz="2400" dirty="0">
                <a:solidFill>
                  <a:schemeClr val="tx1"/>
                </a:solidFill>
              </a:rPr>
              <a:t>Kepastian hukum, etika data, dan tata kelola yang baik adalah kunci keberhasilan menuju era 5.0.</a:t>
            </a:r>
            <a:endParaRPr lang="en-US" alt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/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  <a:endParaRPr lang="en-US" sz="4000" b="1"/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1"/>
          <p:cNvSpPr txBox="1"/>
          <p:nvPr/>
        </p:nvSpPr>
        <p:spPr>
          <a:xfrm>
            <a:off x="392430" y="603885"/>
            <a:ext cx="8339455" cy="54927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en-US" altLang="en-US" sz="2300" b="1" dirty="0">
                <a:solidFill>
                  <a:schemeClr val="tx1"/>
                </a:solidFill>
              </a:rPr>
              <a:t>Peralihan dari Industri 4.0 ke 5.0</a:t>
            </a:r>
            <a:endParaRPr lang="en-US" altLang="en-US" sz="2300" b="1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charset="0"/>
              <a:buChar char="v"/>
            </a:pPr>
            <a:r>
              <a:rPr lang="en-US" altLang="en-US" sz="2300" dirty="0">
                <a:solidFill>
                  <a:schemeClr val="tx1"/>
                </a:solidFill>
              </a:rPr>
              <a:t>Industri 4.0 menitikberatkan pada otomasi, robotik, dan efisiensi berbasis AI serta IoT.</a:t>
            </a:r>
            <a:endParaRPr lang="en-US" altLang="en-US" sz="23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charset="0"/>
              <a:buChar char="v"/>
            </a:pPr>
            <a:r>
              <a:rPr lang="en-US" altLang="en-US" sz="2300" dirty="0">
                <a:solidFill>
                  <a:schemeClr val="tx1"/>
                </a:solidFill>
              </a:rPr>
              <a:t>Industri 5.0 berfokus pada kolaborasi antara manusia dan mesin, dengan menempatkan manusia sebagai pusat inovasi.</a:t>
            </a:r>
            <a:endParaRPr lang="en-US" altLang="en-US" sz="23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charset="0"/>
              <a:buChar char="v"/>
            </a:pPr>
            <a:r>
              <a:rPr lang="en-US" altLang="en-US" sz="2300" dirty="0">
                <a:solidFill>
                  <a:schemeClr val="tx1"/>
                </a:solidFill>
              </a:rPr>
              <a:t>Perubahan paradigma: teknologi bukan lagi menggantikan manusia, melainkan memperkuat kreativitas dan nilai kemanusiaan.</a:t>
            </a:r>
            <a:endParaRPr lang="en-US" altLang="en-US" sz="230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n-US" altLang="en-US" sz="2300" dirty="0">
                <a:solidFill>
                  <a:schemeClr val="tx1"/>
                </a:solidFill>
              </a:rPr>
              <a:t>Contoh: penggunaan AI untuk mendukung dokter mendiagnosis penyakit, bukan menggantikan perannya.</a:t>
            </a:r>
            <a:endParaRPr lang="en-US" altLang="en-US" sz="23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81000" y="692785"/>
            <a:ext cx="8260080" cy="5631815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  <a:buFont typeface="+mj-lt"/>
            </a:pPr>
            <a:r>
              <a:rPr lang="en-US" altLang="en-US" sz="2600" b="1" dirty="0">
                <a:solidFill>
                  <a:schemeClr val="tx1"/>
                </a:solidFill>
              </a:rPr>
              <a:t>Tiga Pilar Utama Industri 5.0</a:t>
            </a:r>
            <a:endParaRPr lang="en-US" altLang="en-US" sz="2000" b="1" dirty="0">
              <a:solidFill>
                <a:schemeClr val="tx1"/>
              </a:solidFill>
            </a:endParaRP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altLang="en-US" sz="2000" b="1" dirty="0">
                <a:solidFill>
                  <a:schemeClr val="tx1"/>
                </a:solidFill>
              </a:rPr>
              <a:t>Human-Centric</a:t>
            </a:r>
            <a:r>
              <a:rPr lang="en-US" altLang="en-US" sz="2000" dirty="0">
                <a:solidFill>
                  <a:schemeClr val="tx1"/>
                </a:solidFill>
              </a:rPr>
              <a:t>: manusia menjadi fokus; inovasi memperkuat kesejahteraan pekerja. Contoh: sistem robot kolaboratif (cobot) di pabrik yang membantu pekerja tanpa menggantikan peran mereka.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altLang="en-US" sz="2000" b="1" dirty="0">
                <a:solidFill>
                  <a:schemeClr val="tx1"/>
                </a:solidFill>
              </a:rPr>
              <a:t>Sustainability</a:t>
            </a:r>
            <a:r>
              <a:rPr lang="en-US" altLang="en-US" sz="2000" dirty="0">
                <a:solidFill>
                  <a:schemeClr val="tx1"/>
                </a:solidFill>
              </a:rPr>
              <a:t>: model bisnis memperhatikan dampak lingkungan dan sosial. Contoh: startup energi terbarukan seperti Xurya Indonesia yang fokus pada panel surya ramah lingkungan.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altLang="en-US" sz="2000" b="1" dirty="0">
                <a:solidFill>
                  <a:schemeClr val="tx1"/>
                </a:solidFill>
              </a:rPr>
              <a:t>Resilience</a:t>
            </a:r>
            <a:r>
              <a:rPr lang="en-US" altLang="en-US" sz="2000" dirty="0">
                <a:solidFill>
                  <a:schemeClr val="tx1"/>
                </a:solidFill>
              </a:rPr>
              <a:t>: sistem tangguh menghadapi krisis global dan perubahan pasar. Contoh: startup logistik yang menggunakan data analitik untuk memprediksi rantai pasok saat pandemi.</a:t>
            </a:r>
            <a:endParaRPr lang="en-US" altLang="en-US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465455" y="477520"/>
            <a:ext cx="8228965" cy="5631815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  <a:buFont typeface="Wingdings" panose="05000000000000000000" charset="0"/>
            </a:pPr>
            <a:r>
              <a:rPr lang="en-US" altLang="en-US" b="1" dirty="0">
                <a:solidFill>
                  <a:schemeClr val="tx1"/>
                </a:solidFill>
              </a:rPr>
              <a:t>Relevansi Industri 5.0 bagi Startup</a:t>
            </a:r>
            <a:endParaRPr lang="en-US" altLang="en-US" sz="19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charset="0"/>
              <a:buChar char="§"/>
            </a:pPr>
            <a:r>
              <a:rPr lang="en-US" altLang="en-US" sz="2100" dirty="0">
                <a:solidFill>
                  <a:schemeClr val="tx1"/>
                </a:solidFill>
              </a:rPr>
              <a:t>Startup merupakan motor inovasi dalam menghadirkan solusi berbasis teknologi.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charset="0"/>
              <a:buChar char="§"/>
            </a:pPr>
            <a:r>
              <a:rPr lang="en-US" altLang="en-US" sz="2100" dirty="0">
                <a:solidFill>
                  <a:schemeClr val="tx1"/>
                </a:solidFill>
              </a:rPr>
              <a:t>Nilai tambah: kolaborasi manusia dan teknologi menciptakan layanan yang lebih empatik dan personal.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charset="0"/>
              <a:buChar char="§"/>
            </a:pPr>
            <a:r>
              <a:rPr lang="en-US" altLang="en-US" sz="2100" dirty="0">
                <a:solidFill>
                  <a:schemeClr val="tx1"/>
                </a:solidFill>
              </a:rPr>
              <a:t>Tantangan hukum: perlindungan data pengguna, struktur pendirian, kontrak kerja digital, dan kepemilikan IP.</a:t>
            </a:r>
            <a:endParaRPr lang="en-US" altLang="en-US" sz="210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Wingdings" panose="05000000000000000000" charset="0"/>
            </a:pPr>
            <a:r>
              <a:rPr lang="en-US" altLang="en-US" sz="2100" dirty="0">
                <a:solidFill>
                  <a:schemeClr val="tx1"/>
                </a:solidFill>
              </a:rPr>
              <a:t>Contoh: startup edutech yang menggabungkan AI dan interaksi guru, seperti Ruangguru, mencerminkan nilai human-centric.</a:t>
            </a:r>
            <a:endParaRPr lang="en-US" altLang="en-US" sz="21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29235" y="405765"/>
            <a:ext cx="8735695" cy="5631815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  <a:buFont typeface="Wingdings" panose="05000000000000000000" charset="0"/>
            </a:pPr>
            <a:r>
              <a:rPr lang="en-US" altLang="en-US" sz="1900" b="1" dirty="0">
                <a:solidFill>
                  <a:schemeClr val="tx1"/>
                </a:solidFill>
              </a:rPr>
              <a:t>Aspek Hukum Startup Menuju Era 5.0 (Rio Christiawan, 2022)</a:t>
            </a:r>
            <a:endParaRPr lang="en-US" altLang="en-US" sz="1900" b="1" dirty="0">
              <a:solidFill>
                <a:schemeClr val="tx1"/>
              </a:solidFill>
            </a:endParaRP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altLang="en-US" sz="1900" dirty="0">
                <a:solidFill>
                  <a:schemeClr val="tx1"/>
                </a:solidFill>
              </a:rPr>
              <a:t>Struktur hukum dan perizinan: startup perlu berbadan hukum PT agar memiliki legitimasi dalam investasi dan merger.</a:t>
            </a:r>
            <a:endParaRPr lang="en-US" altLang="en-US" sz="1900" dirty="0">
              <a:solidFill>
                <a:schemeClr val="tx1"/>
              </a:solidFill>
            </a:endParaRP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altLang="en-US" sz="1900" dirty="0">
                <a:solidFill>
                  <a:schemeClr val="tx1"/>
                </a:solidFill>
              </a:rPr>
              <a:t>Perlindungan data &amp; privasi: wajib mematuhi UU Perlindungan Data Pribadi 2022.</a:t>
            </a:r>
            <a:endParaRPr lang="en-US" altLang="en-US" sz="1900" dirty="0">
              <a:solidFill>
                <a:schemeClr val="tx1"/>
              </a:solidFill>
            </a:endParaRP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altLang="en-US" sz="1900" dirty="0">
                <a:solidFill>
                  <a:schemeClr val="tx1"/>
                </a:solidFill>
              </a:rPr>
              <a:t>Hak Kekayaan Intelektual (HKI): melindungi software, logo, dan inovasi AI dari pelanggaran.</a:t>
            </a:r>
            <a:endParaRPr lang="en-US" altLang="en-US" sz="1900" dirty="0">
              <a:solidFill>
                <a:schemeClr val="tx1"/>
              </a:solidFill>
            </a:endParaRP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altLang="en-US" sz="1900" dirty="0">
                <a:solidFill>
                  <a:schemeClr val="tx1"/>
                </a:solidFill>
              </a:rPr>
              <a:t>Kontrak kolaborasi &amp; merger: mencakup due diligence, pembagian saham, dan tanggung jawab sosial.</a:t>
            </a:r>
            <a:endParaRPr lang="en-US" altLang="en-US" sz="1900" dirty="0">
              <a:solidFill>
                <a:schemeClr val="tx1"/>
              </a:solidFill>
            </a:endParaRP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altLang="en-US" sz="1900" dirty="0">
                <a:solidFill>
                  <a:schemeClr val="tx1"/>
                </a:solidFill>
              </a:rPr>
              <a:t>Integrasi ESG: startup wajib mengadopsi prinsip ramah lingkungan dan tata kelola etis dalam bisnis digital.</a:t>
            </a:r>
            <a:endParaRPr lang="en-US" altLang="en-US" sz="190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Wingdings" panose="05000000000000000000" charset="0"/>
            </a:pPr>
            <a:r>
              <a:rPr lang="en-US" altLang="en-US" sz="1900" dirty="0">
                <a:solidFill>
                  <a:schemeClr val="tx1"/>
                </a:solidFill>
              </a:rPr>
              <a:t>Contoh: startup fintech yang mengedepankan transparansi data dan keberlanjutan kredit UMKM.</a:t>
            </a:r>
            <a:endParaRPr lang="en-US" altLang="en-US" sz="19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426085" y="477520"/>
            <a:ext cx="8208645" cy="5631815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  <a:buFont typeface="Wingdings" panose="05000000000000000000" charset="0"/>
            </a:pPr>
            <a:r>
              <a:rPr lang="en-US" altLang="en-US" sz="2200" b="1" dirty="0">
                <a:solidFill>
                  <a:schemeClr val="tx1"/>
                </a:solidFill>
              </a:rPr>
              <a:t>Tren Merger &amp; Akuisisi Menuju 5.0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en-US" altLang="en-US" sz="2200" dirty="0">
                <a:solidFill>
                  <a:schemeClr val="tx1"/>
                </a:solidFill>
              </a:rPr>
              <a:t>Startup melakukan merger untuk memperkuat daya saing dan memperluas layanan.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en-US" altLang="en-US" sz="2200" dirty="0">
                <a:solidFill>
                  <a:schemeClr val="tx1"/>
                </a:solidFill>
              </a:rPr>
              <a:t>Manfaat merger: sinergi teknologi, efisiensi biaya, dan ekspansi pasar yang lebih cepat.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charset="0"/>
              <a:buChar char="Ø"/>
            </a:pPr>
            <a:r>
              <a:rPr lang="en-US" altLang="en-US" sz="2200" dirty="0">
                <a:solidFill>
                  <a:schemeClr val="tx1"/>
                </a:solidFill>
              </a:rPr>
              <a:t>Faktor pendorong: integrasi AI, permintaan konsumen akan solusi terpadu, dan regulasi mendukung digitalisasi.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Wingdings" panose="05000000000000000000" charset="0"/>
            </a:pPr>
            <a:r>
              <a:rPr lang="en-US" altLang="en-US" sz="2200" dirty="0">
                <a:solidFill>
                  <a:schemeClr val="tx1"/>
                </a:solidFill>
              </a:rPr>
              <a:t>Contoh: akuisisi Moka oleh Gojek untuk memperkuat layanan keuangan digital.</a:t>
            </a:r>
            <a:endParaRPr lang="en-US" altLang="en-US" sz="2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400685" y="477520"/>
            <a:ext cx="8246745" cy="5631815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  <a:buFont typeface="Wingdings" panose="05000000000000000000" charset="0"/>
            </a:pPr>
            <a:r>
              <a:rPr lang="en-US" altLang="en-US" sz="2400" b="1" dirty="0">
                <a:solidFill>
                  <a:schemeClr val="tx1"/>
                </a:solidFill>
              </a:rPr>
              <a:t>Faktor Pendorong Merger Startup</a:t>
            </a:r>
            <a:endParaRPr lang="en-US" altLang="en-US" sz="1800" b="1" dirty="0">
              <a:solidFill>
                <a:schemeClr val="tx1"/>
              </a:solidFill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200" dirty="0">
                <a:solidFill>
                  <a:schemeClr val="tx1"/>
                </a:solidFill>
              </a:rPr>
              <a:t>Teknologi: penggabungan platform memperkuat inovasi AI, blockchain, dan IoT.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200" dirty="0">
                <a:solidFill>
                  <a:schemeClr val="tx1"/>
                </a:solidFill>
              </a:rPr>
              <a:t>Ekonomi: kebutuhan efisiensi dan akses pasar global.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200" dirty="0">
                <a:solidFill>
                  <a:schemeClr val="tx1"/>
                </a:solidFill>
              </a:rPr>
              <a:t>Hukum: kebijakan pemerintah mendorong ekonomi digital berkelanjutan.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en-US" sz="2200" dirty="0">
                <a:solidFill>
                  <a:schemeClr val="tx1"/>
                </a:solidFill>
              </a:rPr>
              <a:t>Sosial: peningkatan kepercayaan konsumen terhadap platform besar dan terpercaya.</a:t>
            </a:r>
            <a:endParaRPr lang="en-US" altLang="en-US" sz="220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buFont typeface="Wingdings" panose="05000000000000000000" charset="0"/>
            </a:pPr>
            <a:r>
              <a:rPr lang="en-US" altLang="en-US" sz="2200" dirty="0">
                <a:solidFill>
                  <a:schemeClr val="tx1"/>
                </a:solidFill>
              </a:rPr>
              <a:t>Contoh: merger antara startup logistik dan e-commerce untuk mempercepat pengiriman ramah lingkungan.</a:t>
            </a:r>
            <a:endParaRPr lang="en-US" altLang="en-US" sz="2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489585" y="784225"/>
            <a:ext cx="8076565" cy="5257165"/>
          </a:xfrm>
        </p:spPr>
        <p:txBody>
          <a:bodyPr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en-US" sz="2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Contoh Kasus Nasional: GoTo (Gojek + Tokopedia)</a:t>
            </a:r>
            <a:endParaRPr lang="en-US" altLang="en-US" sz="24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20000"/>
              </a:lnSpc>
            </a:pPr>
            <a:endParaRPr lang="en-US" altLang="en-US" sz="17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en-US" altLang="en-US" sz="20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Tujuan merger: membangun ekosistem digital yang menghubungkan transportasi, e-commerce, dan fintech.</a:t>
            </a:r>
            <a:endParaRPr lang="en-US" altLang="en-US" sz="20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20000"/>
              </a:lnSpc>
            </a:pPr>
            <a:endParaRPr lang="en-US" altLang="en-US" sz="20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en-US" altLang="en-US" sz="20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Manfaat: memperluas akses layanan bagi masyarakat dan mendukung UMKM.</a:t>
            </a:r>
            <a:endParaRPr lang="en-US" altLang="en-US" sz="20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20000"/>
              </a:lnSpc>
            </a:pPr>
            <a:endParaRPr lang="en-US" altLang="en-US" sz="20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en-US" altLang="en-US" sz="20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Tantangan hukum: integrasi data pengguna, izin usaha, dan pengawasan persaingan usaha oleh KPPU.</a:t>
            </a:r>
            <a:endParaRPr lang="en-US" altLang="en-US" sz="20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en-US" altLang="en-US" sz="20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Analisis: GoTo menjadi contoh nyata penerapan prinsip 5.0 melalui digitalisasi inklusif dan kolaborasi lintas sektor.</a:t>
            </a:r>
            <a:endParaRPr lang="en-US" altLang="en-US" sz="20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11560" y="908720"/>
            <a:ext cx="7920880" cy="4730080"/>
          </a:xfrm>
        </p:spPr>
        <p:txBody>
          <a:bodyPr>
            <a:normAutofit fontScale="90000" lnSpcReduction="20000"/>
          </a:bodyPr>
          <a:lstStyle/>
          <a:p>
            <a:pPr algn="ctr"/>
            <a:r>
              <a:rPr lang="en-US" altLang="en-US" b="1" dirty="0">
                <a:solidFill>
                  <a:schemeClr val="tx1"/>
                </a:solidFill>
              </a:rPr>
              <a:t>Contoh Global: Konsolidasi Healthtech &amp; AI</a:t>
            </a:r>
            <a:endParaRPr lang="en-US" altLang="en-US" b="1" dirty="0">
              <a:solidFill>
                <a:schemeClr val="tx1"/>
              </a:solidFill>
            </a:endParaRPr>
          </a:p>
          <a:p>
            <a:pPr algn="just"/>
            <a:endParaRPr lang="en-US" altLang="en-US" dirty="0">
              <a:solidFill>
                <a:schemeClr val="tx1"/>
              </a:solidFill>
            </a:endParaRPr>
          </a:p>
          <a:p>
            <a:pPr algn="just"/>
            <a:r>
              <a:rPr lang="en-US" altLang="en-US" dirty="0">
                <a:solidFill>
                  <a:schemeClr val="tx1"/>
                </a:solidFill>
              </a:rPr>
              <a:t>Kasus: merger antara perusahaan AI diagnostik dan layanan telemedicine global.</a:t>
            </a:r>
            <a:endParaRPr lang="en-US" altLang="en-US" dirty="0">
              <a:solidFill>
                <a:schemeClr val="tx1"/>
              </a:solidFill>
            </a:endParaRPr>
          </a:p>
          <a:p>
            <a:pPr algn="just"/>
            <a:endParaRPr lang="en-US" altLang="en-US" dirty="0">
              <a:solidFill>
                <a:schemeClr val="tx1"/>
              </a:solidFill>
            </a:endParaRPr>
          </a:p>
          <a:p>
            <a:pPr algn="just"/>
            <a:r>
              <a:rPr lang="en-US" altLang="en-US" dirty="0">
                <a:solidFill>
                  <a:schemeClr val="tx1"/>
                </a:solidFill>
              </a:rPr>
              <a:t>Dampak: layanan kesehatan menjadi lebih personal dan efisien; pasien dapat konsultasi dari rumah dengan bantuan AI.</a:t>
            </a:r>
            <a:endParaRPr lang="en-US" altLang="en-US" dirty="0">
              <a:solidFill>
                <a:schemeClr val="tx1"/>
              </a:solidFill>
            </a:endParaRPr>
          </a:p>
          <a:p>
            <a:pPr algn="just"/>
            <a:endParaRPr lang="en-US" altLang="en-US" dirty="0">
              <a:solidFill>
                <a:schemeClr val="tx1"/>
              </a:solidFill>
            </a:endParaRPr>
          </a:p>
          <a:p>
            <a:pPr algn="just"/>
            <a:r>
              <a:rPr lang="en-US" altLang="en-US" dirty="0">
                <a:solidFill>
                  <a:schemeClr val="tx1"/>
                </a:solidFill>
              </a:rPr>
              <a:t>Aspek hukum: regulasi perlindungan data medis, lisensi praktik dokter, serta persetujuan etis AI.</a:t>
            </a:r>
            <a:endParaRPr lang="en-US" altLang="en-US" dirty="0">
              <a:solidFill>
                <a:schemeClr val="tx1"/>
              </a:solidFill>
            </a:endParaRPr>
          </a:p>
          <a:p>
            <a:pPr algn="just"/>
            <a:r>
              <a:rPr lang="en-US" altLang="en-US" dirty="0">
                <a:solidFill>
                  <a:schemeClr val="tx1"/>
                </a:solidFill>
              </a:rPr>
              <a:t>Contoh: akuisisi oleh perusahaan seperti Teladoc yang memperluas layanan berbasis AI di bidang kesehatan.</a:t>
            </a:r>
            <a:endParaRPr lang="en-US" alt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tags/tag1.xml><?xml version="1.0" encoding="utf-8"?>
<p:tagLst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2.xml><?xml version="1.0" encoding="utf-8"?>
<p:tagLst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5068</Words>
  <Application>WPS Presentation</Application>
  <PresentationFormat>On-screen Show (4:3)</PresentationFormat>
  <Paragraphs>91</Paragraphs>
  <Slides>13</Slides>
  <Notes>7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13</vt:i4>
      </vt:variant>
    </vt:vector>
  </HeadingPairs>
  <TitlesOfParts>
    <vt:vector size="25" baseType="lpstr">
      <vt:lpstr>Arial</vt:lpstr>
      <vt:lpstr>SimSun</vt:lpstr>
      <vt:lpstr>Wingdings</vt:lpstr>
      <vt:lpstr>Calibri</vt:lpstr>
      <vt:lpstr>Times New Roman</vt:lpstr>
      <vt:lpstr>Cambria</vt:lpstr>
      <vt:lpstr>Wingdings</vt:lpstr>
      <vt:lpstr>Tahoma</vt:lpstr>
      <vt:lpstr>Microsoft YaHei</vt:lpstr>
      <vt:lpstr>Arial Unicode MS</vt:lpstr>
      <vt:lpstr>Office Theme</vt:lpstr>
      <vt:lpstr>1_Office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Intan Meitasari</cp:lastModifiedBy>
  <cp:revision>526</cp:revision>
  <cp:lastPrinted>2017-08-29T02:54:00Z</cp:lastPrinted>
  <dcterms:created xsi:type="dcterms:W3CDTF">2010-04-18T12:06:00Z</dcterms:created>
  <dcterms:modified xsi:type="dcterms:W3CDTF">2025-10-07T08:56:26Z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D2753DDA49214B13AAC4525504A1DE46_12</vt:lpwstr>
  </property>
  <property fmtid="{D5CDD505-2E9C-101B-9397-08002B2CF9AE}" pid="3" name="KSOProductBuildVer">
    <vt:lpwstr>1033-12.2.0.22549</vt:lpwstr>
  </property>
</Properties>
</file>