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31" r:id="rId3"/>
    <p:sldId id="332" r:id="rId4"/>
    <p:sldId id="333" r:id="rId5"/>
    <p:sldId id="353" r:id="rId6"/>
    <p:sldId id="355" r:id="rId7"/>
    <p:sldId id="356" r:id="rId8"/>
    <p:sldId id="354" r:id="rId9"/>
    <p:sldId id="357" r:id="rId10"/>
    <p:sldId id="358" r:id="rId11"/>
    <p:sldId id="347" r:id="rId12"/>
    <p:sldId id="359" r:id="rId13"/>
    <p:sldId id="350" r:id="rId14"/>
    <p:sldId id="351" r:id="rId15"/>
    <p:sldId id="360" r:id="rId16"/>
    <p:sldId id="361" r:id="rId17"/>
    <p:sldId id="362" r:id="rId18"/>
    <p:sldId id="299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1" r:id="rId32"/>
    <p:sldId id="272" r:id="rId33"/>
    <p:sldId id="278" r:id="rId34"/>
    <p:sldId id="300" r:id="rId35"/>
  </p:sldIdLst>
  <p:sldSz cx="12192000" cy="6858000"/>
  <p:notesSz cx="7045325" cy="9345613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94309" autoAdjust="0"/>
  </p:normalViewPr>
  <p:slideViewPr>
    <p:cSldViewPr>
      <p:cViewPr varScale="1">
        <p:scale>
          <a:sx n="121" d="100"/>
          <a:sy n="121" d="100"/>
        </p:scale>
        <p:origin x="448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701675"/>
            <a:ext cx="622617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1675"/>
            <a:ext cx="6226175" cy="3503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76ED6-DFA4-44E6-93EF-DF9358E9223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78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B876D8-01D5-4DB3-8A77-46C2AE86800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3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E45BD-CBDB-49BB-8731-FBD4870D3F6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10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94CE4D-EED4-48E5-8339-F65E35CC3F69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6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1199456" y="287070"/>
            <a:ext cx="1017713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239349" y="6327412"/>
            <a:ext cx="115212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1199456" y="287070"/>
            <a:ext cx="1017713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349" y="6327412"/>
            <a:ext cx="115212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1199456" y="287070"/>
            <a:ext cx="1027314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349" y="6327412"/>
            <a:ext cx="115212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426C0-9A2F-491E-A5B5-43C5917D8D9F}" type="datetimeFigureOut">
              <a:rPr lang="en-US" smtClean="0"/>
              <a:pPr/>
              <a:t>9/24/25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AC3E3DB5-95A1-4AD1-A346-C346B51BBB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60176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1199456" y="287070"/>
            <a:ext cx="1027314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349" y="6327412"/>
            <a:ext cx="115212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  <p:sldLayoutId id="2147483654" r:id="rId5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comments" Target="../comments/commen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1524000" y="2204864"/>
            <a:ext cx="9144000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KONTRAK KULIAH DAN MATERI PENGANTAR</a:t>
            </a: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.1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9336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B96D99C5-2D3B-8C4A-B57E-EFDE77C620F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631504" y="4503891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Mashuril</a:t>
            </a:r>
            <a:r>
              <a:rPr lang="id-ID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Anwar, S.H</a:t>
            </a:r>
            <a:r>
              <a:rPr lang="id-ID" sz="4000" b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., M.</a:t>
            </a:r>
            <a:r>
              <a:rPr lang="id-ID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H</a:t>
            </a:r>
            <a:r>
              <a:rPr lang="id-ID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27448" y="764704"/>
            <a:ext cx="10153128" cy="4874096"/>
          </a:xfrm>
        </p:spPr>
        <p:txBody>
          <a:bodyPr>
            <a:normAutofit fontScale="85000" lnSpcReduction="20000"/>
          </a:bodyPr>
          <a:lstStyle/>
          <a:p>
            <a:r>
              <a:rPr lang="en-US" sz="4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METODE</a:t>
            </a:r>
          </a:p>
          <a:p>
            <a:pPr algn="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342900" indent="-342900" algn="l">
              <a:buAutoNum type="arabicPeriod"/>
            </a:pP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Materi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yang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akan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dibahas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harus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sudah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dibaca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oleh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mahasiswa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sebelum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perkuliahan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dilaksanakan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.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Panduan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 (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PPt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)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materi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bisa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di download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secara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mandiri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melalui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LMS.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Mahasiswa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mengembangkan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bahan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kuliah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secara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mandiri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.</a:t>
            </a:r>
          </a:p>
          <a:p>
            <a:pPr marL="342900" indent="-342900" algn="l">
              <a:buAutoNum type="arabicPeriod"/>
            </a:pPr>
            <a:r>
              <a:rPr lang="en-US" dirty="0" err="1">
                <a:solidFill>
                  <a:schemeClr val="tx1"/>
                </a:solidFill>
                <a:latin typeface="Arial Black" panose="020B0A04020102020204" pitchFamily="34" charset="0"/>
              </a:rPr>
              <a:t>Mahasiswa</a:t>
            </a: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Black" panose="020B0A04020102020204" pitchFamily="34" charset="0"/>
              </a:rPr>
              <a:t>wajib</a:t>
            </a: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Black" panose="020B0A04020102020204" pitchFamily="34" charset="0"/>
              </a:rPr>
              <a:t>mempunyai</a:t>
            </a: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Black" panose="020B0A04020102020204" pitchFamily="34" charset="0"/>
              </a:rPr>
              <a:t>buku</a:t>
            </a: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Black" panose="020B0A04020102020204" pitchFamily="34" charset="0"/>
              </a:rPr>
              <a:t>untuk</a:t>
            </a: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Black" panose="020B0A04020102020204" pitchFamily="34" charset="0"/>
              </a:rPr>
              <a:t>menunjang</a:t>
            </a: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Black" panose="020B0A04020102020204" pitchFamily="34" charset="0"/>
              </a:rPr>
              <a:t>perkuliahan</a:t>
            </a:r>
            <a:endParaRPr lang="en-US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342900" algn="l">
              <a:buAutoNum type="arabicPeriod"/>
            </a:pP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Selama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pelaksanaan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perkuliahan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mahasiswa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bebas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mengajukan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pertanyaan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dan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mengusulkan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bahan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bahasan</a:t>
            </a:r>
            <a:endParaRPr lang="en-US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342900" algn="l">
              <a:buAutoNum type="arabicPeriod"/>
            </a:pP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Di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awal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perkuliahan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mahasiswa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membentuk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kelompok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yang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bersifat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permanen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.</a:t>
            </a:r>
          </a:p>
          <a:p>
            <a:pPr algn="l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82513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79576" y="908720"/>
            <a:ext cx="7632848" cy="4730080"/>
          </a:xfrm>
        </p:spPr>
        <p:txBody>
          <a:bodyPr>
            <a:normAutofit/>
          </a:bodyPr>
          <a:lstStyle/>
          <a:p>
            <a:r>
              <a:rPr lang="en-US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TEKNIS PENILAIAN</a:t>
            </a:r>
          </a:p>
          <a:p>
            <a:pPr algn="r"/>
            <a:endParaRPr lang="en-US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en-US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657158F-C535-F5D6-0B63-8426A18C8B0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495600" y="1844824"/>
          <a:ext cx="6480720" cy="3377528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3630034356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555190603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49400397"/>
                    </a:ext>
                  </a:extLst>
                </a:gridCol>
              </a:tblGrid>
              <a:tr h="422191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Range</a:t>
                      </a:r>
                      <a:endParaRPr lang="en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Nilai</a:t>
                      </a:r>
                      <a:endParaRPr lang="en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Bobot</a:t>
                      </a:r>
                      <a:endParaRPr lang="en-ID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989842"/>
                  </a:ext>
                </a:extLst>
              </a:tr>
              <a:tr h="42219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85-100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043686"/>
                  </a:ext>
                </a:extLst>
              </a:tr>
              <a:tr h="42219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80-84,9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A-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3,75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905514"/>
                  </a:ext>
                </a:extLst>
              </a:tr>
              <a:tr h="42219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75-79,9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B+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3,5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78732"/>
                  </a:ext>
                </a:extLst>
              </a:tr>
              <a:tr h="42219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65-74,9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562047"/>
                  </a:ext>
                </a:extLst>
              </a:tr>
              <a:tr h="42219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55-64,9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842665"/>
                  </a:ext>
                </a:extLst>
              </a:tr>
              <a:tr h="42219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40—54,9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430629"/>
                  </a:ext>
                </a:extLst>
              </a:tr>
              <a:tr h="422191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&lt;40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974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2276352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67408" y="476672"/>
            <a:ext cx="10801200" cy="5832648"/>
          </a:xfrm>
        </p:spPr>
        <p:txBody>
          <a:bodyPr>
            <a:normAutofit fontScale="25000" lnSpcReduction="20000"/>
          </a:bodyPr>
          <a:lstStyle/>
          <a:p>
            <a:r>
              <a:rPr lang="en-US" sz="1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KOMPONEN PENILAIAN</a:t>
            </a:r>
          </a:p>
          <a:p>
            <a:pPr algn="r"/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1950" indent="-361950" algn="l">
              <a:buAutoNum type="arabicPeriod"/>
            </a:pP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Hadir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tepat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waktu</a:t>
            </a:r>
            <a:endParaRPr lang="en-US" sz="7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mbria" panose="02040503050406030204" pitchFamily="18" charset="0"/>
            </a:endParaRPr>
          </a:p>
          <a:p>
            <a:pPr marL="361950" indent="-361950" algn="l">
              <a:buAutoNum type="arabicPeriod"/>
            </a:pP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berpakaian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dan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bersikap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sopan</a:t>
            </a:r>
            <a:endParaRPr lang="en-US" sz="7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mbria" panose="02040503050406030204" pitchFamily="18" charset="0"/>
            </a:endParaRPr>
          </a:p>
          <a:p>
            <a:pPr marL="361950" indent="-361950" algn="l">
              <a:buAutoNum type="arabicPeriod"/>
            </a:pP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Komponen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Penilaian</a:t>
            </a:r>
            <a:endParaRPr lang="en-US" sz="7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mbria" panose="02040503050406030204" pitchFamily="18" charset="0"/>
            </a:endParaRPr>
          </a:p>
          <a:p>
            <a:pPr algn="l"/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          a. 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Kehadiran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 minimal (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bobot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nilai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 20%)</a:t>
            </a:r>
          </a:p>
          <a:p>
            <a:pPr algn="l"/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          b. 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Mengikuti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 UTS (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bobot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nilai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 20%)</a:t>
            </a:r>
          </a:p>
          <a:p>
            <a:pPr algn="l"/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          c. 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Mengikuti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 UAS (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bobot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nilai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 20%)</a:t>
            </a:r>
          </a:p>
          <a:p>
            <a:pPr algn="l"/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          d. 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Etika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 (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bobot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nilai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 20%)</a:t>
            </a:r>
          </a:p>
          <a:p>
            <a:pPr marL="1162050" indent="-1162050" algn="l"/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          e. 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Menunjukkan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aktivitas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dan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antusias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, 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serta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mengerjakan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tugas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tepat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waktu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   (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bobot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nilai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 20%)</a:t>
            </a:r>
          </a:p>
          <a:p>
            <a:pPr marL="1162050" indent="-1162050" algn="l"/>
            <a:endParaRPr lang="en-US" sz="7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mbria" panose="02040503050406030204" pitchFamily="18" charset="0"/>
            </a:endParaRPr>
          </a:p>
          <a:p>
            <a:pPr marL="1162050" indent="-1162050" algn="l"/>
            <a:r>
              <a:rPr 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NOTE 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:</a:t>
            </a:r>
          </a:p>
          <a:p>
            <a:pPr marL="447675" indent="-447675" algn="l">
              <a:buAutoNum type="arabicPeriod"/>
            </a:pP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Semuan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komponen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merupakan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hal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 yang 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sangat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penting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dalam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evaluasi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hasil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pembelajaran</a:t>
            </a:r>
            <a:endParaRPr lang="en-US" sz="7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mbria" panose="02040503050406030204" pitchFamily="18" charset="0"/>
            </a:endParaRPr>
          </a:p>
          <a:p>
            <a:pPr marL="447675" indent="-447675" algn="l">
              <a:buAutoNum type="arabicPeriod"/>
            </a:pP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Bobot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penilaian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 proses 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lebih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besar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 di 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bandingkan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dengan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bobot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ujian</a:t>
            </a:r>
            <a:endParaRPr lang="en-US" sz="7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mbria" panose="02040503050406030204" pitchFamily="18" charset="0"/>
            </a:endParaRPr>
          </a:p>
          <a:p>
            <a:pPr algn="l"/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        (proses 60% 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dan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ujian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 40 %)</a:t>
            </a:r>
          </a:p>
          <a:p>
            <a:pPr algn="l"/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3. 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Nilai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etika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 = 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nilai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tugas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 + 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nilai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presensi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 + 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tingkah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laku</a:t>
            </a:r>
            <a:endParaRPr lang="en-US" sz="7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mbria" panose="02040503050406030204" pitchFamily="18" charset="0"/>
            </a:endParaRPr>
          </a:p>
          <a:p>
            <a:pPr algn="l"/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l"/>
            <a:r>
              <a:rPr 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179405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79576" y="836712"/>
            <a:ext cx="7344816" cy="4802088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SUMBER BELAJAR</a:t>
            </a:r>
          </a:p>
          <a:p>
            <a:endParaRPr lang="en-US" b="1" dirty="0"/>
          </a:p>
          <a:p>
            <a:pPr marL="463550" lvl="1" indent="-409575" algn="l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  <a:latin typeface="Arial Black" panose="020B0A04020102020204" pitchFamily="34" charset="0"/>
              </a:rPr>
              <a:t>Buku</a:t>
            </a: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Black" panose="020B0A04020102020204" pitchFamily="34" charset="0"/>
              </a:rPr>
              <a:t>wajib</a:t>
            </a: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: </a:t>
            </a:r>
          </a:p>
          <a:p>
            <a:pPr marL="463550" lvl="1" indent="-409575" algn="l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  <a:latin typeface="Arial Black" panose="020B0A04020102020204" pitchFamily="34" charset="0"/>
              </a:rPr>
              <a:t>Buku</a:t>
            </a: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Black" panose="020B0A04020102020204" pitchFamily="34" charset="0"/>
              </a:rPr>
              <a:t>pendukung</a:t>
            </a: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:</a:t>
            </a:r>
          </a:p>
          <a:p>
            <a:pPr marL="463550" lvl="1" indent="-409575" algn="l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  <a:latin typeface="Arial Black" panose="020B0A04020102020204" pitchFamily="34" charset="0"/>
              </a:rPr>
              <a:t>Referensi</a:t>
            </a: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 online: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Mahasiswa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bebas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menggunakan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sumber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belajar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asal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dapat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memenuhi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target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pembelajaran</a:t>
            </a:r>
            <a:endParaRPr lang="en-US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en-US" dirty="0"/>
          </a:p>
        </p:txBody>
      </p:sp>
      <p:pic>
        <p:nvPicPr>
          <p:cNvPr id="3" name="Picture 2" descr="F:\LAMPUNG\GALERY\KARIKATUR\research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04113" y="1556792"/>
            <a:ext cx="2110653" cy="1462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4164298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79576" y="836712"/>
            <a:ext cx="7344816" cy="4802088"/>
          </a:xfrm>
        </p:spPr>
        <p:txBody>
          <a:bodyPr>
            <a:normAutofit fontScale="92500" lnSpcReduction="20000"/>
          </a:bodyPr>
          <a:lstStyle/>
          <a:p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SANKSI</a:t>
            </a:r>
          </a:p>
          <a:p>
            <a:pPr algn="r"/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Mahasiswa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yang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tidak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memenuhi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kewajiban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antara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lain :</a:t>
            </a:r>
          </a:p>
          <a:p>
            <a:pPr algn="l"/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1.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Kehadiran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</a:p>
          <a:p>
            <a:pPr marL="287338" indent="-233363" algn="l"/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2.Tidak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mengerjakan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tugas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dan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mengumpulkan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tugas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atau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melebihi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batas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waktu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yang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telah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di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tentukan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</a:p>
          <a:p>
            <a:pPr algn="l"/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3.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Pelanggaran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Etika</a:t>
            </a:r>
            <a:endParaRPr lang="en-US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l"/>
            <a:endParaRPr lang="en-US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Hal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tersebut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akan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di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kenakan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sanksi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berupa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pengurangan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nilai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atau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ketidaklulusan</a:t>
            </a:r>
            <a:endParaRPr lang="en-US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229786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81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id-ID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DESKRIPSI MATA KULIAH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9416" y="1600205"/>
            <a:ext cx="105131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Membahas tentang prosedur dan tahap-tahap beracara di pengadilan menurut KUHAP dalam perkara pidana dan menjelaskan tentang hal-hal menyusun dan membuat: Surat Kuasa, Surat Dakwaan , Eksepsi (keberatan), Surat Tuntutan pidana (</a:t>
            </a:r>
            <a:r>
              <a:rPr lang="id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Requisitoir</a:t>
            </a:r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), Pembelaan (</a:t>
            </a:r>
            <a:r>
              <a:rPr lang="id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Pleidooi</a:t>
            </a:r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), Replik (</a:t>
            </a:r>
            <a:r>
              <a:rPr lang="id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nader</a:t>
            </a:r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requisitoir</a:t>
            </a:r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), Duplik (</a:t>
            </a:r>
            <a:r>
              <a:rPr lang="id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nader</a:t>
            </a:r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pleidooi</a:t>
            </a:r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), Putusan Pidana serta pengajuan upaya-upaya hukum dalam perkara pidana.</a:t>
            </a:r>
            <a:endParaRPr lang="id-ID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201201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81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d-ID" dirty="0">
                <a:latin typeface="Cambria" panose="02040503050406030204" pitchFamily="18" charset="0"/>
              </a:rPr>
              <a:t>CAPAIAN PEMBELAJARAN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95400" y="1628800"/>
            <a:ext cx="11017224" cy="4205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itchFamily="34" charset="0"/>
              <a:buChar char="•"/>
            </a:pPr>
            <a:r>
              <a:rPr lang="id-ID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Mampu menjelaskan tentang pengertian, sejarah, istilah, sumber hukum dari hukum acara pidana;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id-ID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Mampu menjelaskan tentang pihak-pihak dalam hukum acara pidana;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id-ID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Mampu menjelaskan tentang upaya paksa;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id-ID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Mampu menjelaskan tentang </a:t>
            </a:r>
            <a:r>
              <a:rPr lang="id-ID" dirty="0" err="1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pra</a:t>
            </a:r>
            <a:r>
              <a:rPr lang="id-ID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penuntutan dan </a:t>
            </a:r>
            <a:r>
              <a:rPr lang="id-ID" dirty="0" err="1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pra</a:t>
            </a:r>
            <a:r>
              <a:rPr lang="id-ID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peradilan, dakwaan, eksepsi </a:t>
            </a:r>
            <a:r>
              <a:rPr lang="id-ID" dirty="0" err="1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pledoi</a:t>
            </a:r>
            <a:r>
              <a:rPr lang="id-ID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replik dan duplik;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id-ID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5. Mampu memahami tentang proses beracara yang benar sesuai ketentuan dalam hukum acara pidana.</a:t>
            </a:r>
            <a:endParaRPr lang="id-ID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029935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81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id-ID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SUMBER BELAJAR</a:t>
            </a:r>
          </a:p>
        </p:txBody>
      </p:sp>
      <p:pic>
        <p:nvPicPr>
          <p:cNvPr id="5" name="Gambar 4">
            <a:extLst>
              <a:ext uri="{FF2B5EF4-FFF2-40B4-BE49-F238E27FC236}">
                <a16:creationId xmlns:a16="http://schemas.microsoft.com/office/drawing/2014/main" id="{03682C0B-11CA-BA48-BFF8-4BC35B1C9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88" y="1700808"/>
            <a:ext cx="2700631" cy="4104456"/>
          </a:xfrm>
          <a:prstGeom prst="rect">
            <a:avLst/>
          </a:prstGeom>
        </p:spPr>
      </p:pic>
      <p:pic>
        <p:nvPicPr>
          <p:cNvPr id="6" name="Gambar 5">
            <a:extLst>
              <a:ext uri="{FF2B5EF4-FFF2-40B4-BE49-F238E27FC236}">
                <a16:creationId xmlns:a16="http://schemas.microsoft.com/office/drawing/2014/main" id="{9F248298-32CE-EF40-B52A-F8E2D149E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1770014"/>
            <a:ext cx="2736304" cy="3966043"/>
          </a:xfrm>
          <a:prstGeom prst="rect">
            <a:avLst/>
          </a:prstGeom>
        </p:spPr>
      </p:pic>
      <p:pic>
        <p:nvPicPr>
          <p:cNvPr id="7" name="Gambar 6">
            <a:extLst>
              <a:ext uri="{FF2B5EF4-FFF2-40B4-BE49-F238E27FC236}">
                <a16:creationId xmlns:a16="http://schemas.microsoft.com/office/drawing/2014/main" id="{19080EC5-174B-2B4E-94C8-6B3A2EF3B7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379" y="1700808"/>
            <a:ext cx="2657561" cy="4104456"/>
          </a:xfrm>
          <a:prstGeom prst="rect">
            <a:avLst/>
          </a:prstGeom>
        </p:spPr>
      </p:pic>
      <p:pic>
        <p:nvPicPr>
          <p:cNvPr id="8" name="Gambar 7">
            <a:extLst>
              <a:ext uri="{FF2B5EF4-FFF2-40B4-BE49-F238E27FC236}">
                <a16:creationId xmlns:a16="http://schemas.microsoft.com/office/drawing/2014/main" id="{6F25B06F-BD49-ED42-BD2D-07ED7AB520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1884341"/>
            <a:ext cx="2736304" cy="373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85649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81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id-ID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POKOK BAHASAN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9416" y="1600201"/>
            <a:ext cx="10801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+mj-lt"/>
              <a:buAutoNum type="arabicPeriod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PENGERTIAN, FUNGSI, DAN TUJUAN HUKUM ACARA PIDANA.</a:t>
            </a:r>
          </a:p>
          <a:p>
            <a:pPr marL="514350" indent="-514350" algn="l">
              <a:buFont typeface="+mj-lt"/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SEJARAH PEMBERLAKUAN </a:t>
            </a:r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 ACARA PIDANA.</a:t>
            </a:r>
          </a:p>
          <a:p>
            <a:pPr marL="514350" indent="-514350" algn="l">
              <a:buFont typeface="+mj-lt"/>
              <a:buAutoNum type="arabicPeriod"/>
            </a:pPr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ASAS-ASAS HUKUM ACARA PIDANA.</a:t>
            </a:r>
          </a:p>
          <a:p>
            <a:pPr marL="514350" indent="-514350" algn="l">
              <a:buFont typeface="+mj-lt"/>
              <a:buAutoNum type="arabicPeriod"/>
            </a:pPr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WEWENANG PENGADILAN UNTUK MENGADILI.</a:t>
            </a:r>
          </a:p>
          <a:p>
            <a:pPr marL="514350" indent="-514350" algn="l">
              <a:buFont typeface="+mj-lt"/>
              <a:buAutoNum type="arabicPeriod"/>
            </a:pPr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GANTI RUGI DAN REHABILITASI.</a:t>
            </a:r>
          </a:p>
          <a:p>
            <a:pPr marL="514350" indent="-514350" algn="l">
              <a:buFont typeface="+mj-lt"/>
              <a:buAutoNum type="arabicPeriod"/>
            </a:pPr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PERKARA KONEKSITAS.</a:t>
            </a:r>
          </a:p>
          <a:p>
            <a:pPr marL="514350" indent="-514350" algn="l">
              <a:buFont typeface="+mj-lt"/>
              <a:buAutoNum type="arabicPeriod"/>
            </a:pPr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TAHAP-TAHAP PEMERIKSAAN PERKARA PIDANA DALAM HUKUM ACARA PIDANA.</a:t>
            </a:r>
          </a:p>
          <a:p>
            <a:pPr marL="514350" indent="-514350" algn="l">
              <a:buFont typeface="+mj-lt"/>
              <a:buAutoNum type="arabicPeriod"/>
            </a:pPr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SURAT DAKWAAN DAN PENUNTUTAN.</a:t>
            </a:r>
          </a:p>
          <a:p>
            <a:pPr marL="514350" indent="-514350" algn="l">
              <a:buFont typeface="+mj-lt"/>
              <a:buAutoNum type="arabicPeriod"/>
            </a:pPr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 PEMBUKTIAN DAN MACAM-MACAM ALAT BUKTI.</a:t>
            </a:r>
          </a:p>
          <a:p>
            <a:pPr marL="514350" indent="-514350" algn="l">
              <a:buFont typeface="+mj-lt"/>
              <a:buAutoNum type="arabicPeriod"/>
            </a:pPr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PUTUSAN PENGADILAN.</a:t>
            </a:r>
          </a:p>
          <a:p>
            <a:pPr marL="514350" indent="-514350" algn="l">
              <a:buFont typeface="+mj-lt"/>
              <a:buAutoNum type="arabicPeriod"/>
            </a:pPr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UPAYA HUKUM.</a:t>
            </a:r>
          </a:p>
          <a:p>
            <a:pPr marL="514350" indent="-514350" algn="l">
              <a:buFont typeface="+mj-lt"/>
              <a:buAutoNum type="arabicPeriod"/>
            </a:pPr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PELAKSANAAN PUTUSAN PENGADILAN DAN HAKIM PENGAWAS PENGAMAT.</a:t>
            </a:r>
          </a:p>
        </p:txBody>
      </p:sp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PENGERTIAN HUKUM ACARA PIDANA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"/>
          </p:nvPr>
        </p:nvSpPr>
        <p:spPr>
          <a:xfrm>
            <a:off x="1825752" y="1752600"/>
            <a:ext cx="8503920" cy="4346448"/>
          </a:xfrm>
        </p:spPr>
        <p:txBody>
          <a:bodyPr/>
          <a:lstStyle/>
          <a:p>
            <a:pPr algn="just"/>
            <a:r>
              <a:rPr lang="pt-BR" dirty="0"/>
              <a:t>Hukum Acara Pidana Indonesia ada di dalam UU Nomor 8 Tahun 1981</a:t>
            </a:r>
            <a:r>
              <a:rPr lang="en-US" dirty="0"/>
              <a:t>.</a:t>
            </a:r>
          </a:p>
          <a:p>
            <a:pPr algn="just" eaLnBrk="1" hangingPunct="1"/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acara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.</a:t>
            </a:r>
          </a:p>
          <a:p>
            <a:pPr algn="just" eaLnBrk="1" hangingPunct="1"/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.</a:t>
            </a:r>
          </a:p>
          <a:p>
            <a:pPr algn="just" eaLnBrk="1" hangingPunct="1"/>
            <a:r>
              <a:rPr lang="en-US" dirty="0" err="1"/>
              <a:t>Mengadakan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dasar-dasar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aturan-aturan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384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ambar 4">
            <a:extLst>
              <a:ext uri="{FF2B5EF4-FFF2-40B4-BE49-F238E27FC236}">
                <a16:creationId xmlns:a16="http://schemas.microsoft.com/office/drawing/2014/main" id="{E0B858BA-FD58-B64B-A32A-2D13618E4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97426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  DASAR  DAN ATURAN :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1825752" y="1752600"/>
            <a:ext cx="8503920" cy="4346448"/>
          </a:xfrm>
        </p:spPr>
        <p:txBody>
          <a:bodyPr/>
          <a:lstStyle/>
          <a:p>
            <a:pPr algn="just" eaLnBrk="1" hangingPunct="1"/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perbuatan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dilakukan</a:t>
            </a:r>
            <a:endParaRPr lang="en-US" dirty="0"/>
          </a:p>
          <a:p>
            <a:pPr algn="just" eaLnBrk="1" hangingPunct="1"/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sanksi</a:t>
            </a:r>
            <a:endParaRPr lang="en-US" dirty="0"/>
          </a:p>
          <a:p>
            <a:pPr algn="just" eaLnBrk="1" hangingPunct="1"/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kapan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pelaku</a:t>
            </a:r>
            <a:r>
              <a:rPr lang="en-US" dirty="0"/>
              <a:t> </a:t>
            </a:r>
            <a:r>
              <a:rPr lang="en-US" dirty="0" err="1"/>
              <a:t>dikenakan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dijatuhi</a:t>
            </a:r>
            <a:r>
              <a:rPr lang="en-US" dirty="0"/>
              <a:t> </a:t>
            </a:r>
            <a:r>
              <a:rPr lang="en-US" dirty="0" err="1"/>
              <a:t>pidana</a:t>
            </a:r>
            <a:endParaRPr lang="en-US" dirty="0"/>
          </a:p>
          <a:p>
            <a:pPr algn="just" eaLnBrk="1" hangingPunct="1"/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penjatuhan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071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/>
              <a:t>Kitab</a:t>
            </a:r>
            <a:r>
              <a:rPr lang="en-US" dirty="0"/>
              <a:t> </a:t>
            </a:r>
            <a:r>
              <a:rPr lang="en-US" dirty="0" err="1"/>
              <a:t>Undang-undang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Acara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(</a:t>
            </a:r>
            <a:r>
              <a:rPr lang="en-US" dirty="0" err="1"/>
              <a:t>disingkat</a:t>
            </a:r>
            <a:r>
              <a:rPr lang="en-US" dirty="0"/>
              <a:t> KUHAP), </a:t>
            </a:r>
            <a:r>
              <a:rPr lang="en-US" dirty="0" err="1"/>
              <a:t>mencakup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acara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penyelidikan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penyidikan</a:t>
            </a:r>
            <a:r>
              <a:rPr lang="en-US" dirty="0"/>
              <a:t>, </a:t>
            </a:r>
            <a:r>
              <a:rPr lang="en-US" dirty="0" err="1"/>
              <a:t>pra</a:t>
            </a:r>
            <a:r>
              <a:rPr lang="en-US" dirty="0"/>
              <a:t> </a:t>
            </a:r>
            <a:r>
              <a:rPr lang="en-US" dirty="0" err="1"/>
              <a:t>penuntutan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penuntutan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pengadilan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putusan</a:t>
            </a:r>
            <a:r>
              <a:rPr lang="en-US" dirty="0"/>
              <a:t> hakim (</a:t>
            </a:r>
            <a:r>
              <a:rPr lang="en-US" dirty="0" err="1"/>
              <a:t>eksekusi</a:t>
            </a:r>
            <a:r>
              <a:rPr lang="en-US" dirty="0"/>
              <a:t>), </a:t>
            </a:r>
            <a:r>
              <a:rPr lang="en-US" dirty="0" err="1"/>
              <a:t>demikian</a:t>
            </a:r>
            <a:r>
              <a:rPr lang="en-US" dirty="0"/>
              <a:t> pula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diatur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biasa</a:t>
            </a:r>
            <a:r>
              <a:rPr lang="en-US" dirty="0"/>
              <a:t> (banding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kasasi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biasa</a:t>
            </a:r>
            <a:r>
              <a:rPr lang="en-US" dirty="0"/>
              <a:t> (</a:t>
            </a:r>
            <a:r>
              <a:rPr lang="en-US" dirty="0" err="1"/>
              <a:t>peninjauan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(</a:t>
            </a:r>
            <a:r>
              <a:rPr lang="en-US" i="1" dirty="0" err="1"/>
              <a:t>herziening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kasasi</a:t>
            </a:r>
            <a:r>
              <a:rPr lang="en-US" dirty="0"/>
              <a:t> </a:t>
            </a:r>
            <a:r>
              <a:rPr lang="en-US" dirty="0" err="1"/>
              <a:t>demi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665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Prof. MULYATNO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5752" y="2057400"/>
            <a:ext cx="8503920" cy="4041648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menyebutkan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HAP (</a:t>
            </a:r>
            <a:r>
              <a:rPr lang="en-US" dirty="0" err="1"/>
              <a:t>HukumAcara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yang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dasar-dasar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aturan-aturan</a:t>
            </a:r>
            <a:r>
              <a:rPr lang="en-US" dirty="0"/>
              <a:t> yang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macam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, </a:t>
            </a:r>
            <a:r>
              <a:rPr lang="en-US" dirty="0" err="1"/>
              <a:t>ancaman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perbuatan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sangkaan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orang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perbuatan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5444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752" y="38100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PROF.WIRYONO PRODJODIKORO,SH</a:t>
            </a:r>
            <a:br>
              <a:rPr lang="en-US" dirty="0"/>
            </a:b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Acara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: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   </a:t>
            </a:r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yang </a:t>
            </a:r>
            <a:r>
              <a:rPr lang="en-US" dirty="0" err="1"/>
              <a:t>memuat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badan-badan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berkuasa</a:t>
            </a:r>
            <a:r>
              <a:rPr lang="en-US" dirty="0"/>
              <a:t>,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kepolisian</a:t>
            </a:r>
            <a:r>
              <a:rPr lang="en-US" dirty="0"/>
              <a:t>, </a:t>
            </a:r>
            <a:r>
              <a:rPr lang="en-US" dirty="0" err="1"/>
              <a:t>kejaksaan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pengadilan</a:t>
            </a:r>
            <a:r>
              <a:rPr lang="en-US" dirty="0"/>
              <a:t>,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bertindak</a:t>
            </a:r>
            <a:r>
              <a:rPr lang="en-US" dirty="0"/>
              <a:t> </a:t>
            </a:r>
            <a:r>
              <a:rPr lang="en-US" dirty="0" err="1"/>
              <a:t>guna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mengadakan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94426847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752" y="381000"/>
            <a:ext cx="8534400" cy="8382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PROF.SIMON</a:t>
            </a:r>
            <a:br>
              <a:rPr lang="en-US" sz="2800" dirty="0"/>
            </a:br>
            <a:endParaRPr lang="en-US" sz="2800" dirty="0">
              <a:latin typeface="Lucida Calligraphy" pitchFamily="66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825752" y="1981200"/>
            <a:ext cx="8503920" cy="4117848"/>
          </a:xfrm>
        </p:spPr>
        <p:txBody>
          <a:bodyPr/>
          <a:lstStyle/>
          <a:p>
            <a:pPr eaLnBrk="1" hangingPunct="1"/>
            <a:r>
              <a:rPr lang="en-US" dirty="0"/>
              <a:t>HUKUM ACARA PIDANA :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dirty="0"/>
              <a:t>    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yang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perlengkapannya</a:t>
            </a:r>
            <a:r>
              <a:rPr lang="en-US" dirty="0"/>
              <a:t>, </a:t>
            </a:r>
            <a:r>
              <a:rPr lang="en-US" dirty="0" err="1"/>
              <a:t>mempergunakan</a:t>
            </a:r>
            <a:r>
              <a:rPr lang="en-US" dirty="0"/>
              <a:t> </a:t>
            </a:r>
            <a:r>
              <a:rPr lang="en-US" dirty="0" err="1"/>
              <a:t>haknya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menghukum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menjatuhkan</a:t>
            </a:r>
            <a:r>
              <a:rPr lang="en-US" dirty="0"/>
              <a:t> </a:t>
            </a:r>
            <a:r>
              <a:rPr lang="en-US" dirty="0" err="1"/>
              <a:t>putusan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5841219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5752" y="2286000"/>
            <a:ext cx="8503920" cy="3813048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Intinya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Acara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yang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penyelenggaraan</a:t>
            </a:r>
            <a:r>
              <a:rPr lang="en-US" dirty="0"/>
              <a:t> </a:t>
            </a:r>
            <a:r>
              <a:rPr lang="en-US" dirty="0" err="1"/>
              <a:t>peradilan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perkara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pelaporan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pengaduan</a:t>
            </a:r>
            <a:r>
              <a:rPr lang="en-US" dirty="0"/>
              <a:t>, </a:t>
            </a:r>
            <a:r>
              <a:rPr lang="en-US" dirty="0" err="1"/>
              <a:t>penyelidikan</a:t>
            </a:r>
            <a:r>
              <a:rPr lang="en-US" dirty="0"/>
              <a:t>, </a:t>
            </a:r>
            <a:r>
              <a:rPr lang="en-US" dirty="0" err="1"/>
              <a:t>penyidikan</a:t>
            </a:r>
            <a:r>
              <a:rPr lang="en-US" dirty="0"/>
              <a:t>, </a:t>
            </a:r>
            <a:r>
              <a:rPr lang="en-US" dirty="0" err="1"/>
              <a:t>penuntutan</a:t>
            </a:r>
            <a:r>
              <a:rPr lang="en-US" dirty="0"/>
              <a:t>, </a:t>
            </a: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sidang</a:t>
            </a:r>
            <a:r>
              <a:rPr lang="en-US" dirty="0"/>
              <a:t> </a:t>
            </a:r>
            <a:r>
              <a:rPr lang="en-US" dirty="0" err="1"/>
              <a:t>pengadilan</a:t>
            </a:r>
            <a:r>
              <a:rPr lang="en-US" dirty="0"/>
              <a:t>, </a:t>
            </a:r>
            <a:r>
              <a:rPr lang="en-US" dirty="0" err="1"/>
              <a:t>putusan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putusan</a:t>
            </a:r>
            <a:r>
              <a:rPr lang="en-US" dirty="0"/>
              <a:t> </a:t>
            </a:r>
            <a:r>
              <a:rPr lang="en-US" dirty="0" err="1"/>
              <a:t>pidana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728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HUKUM PIDANA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sz="1800" dirty="0" err="1"/>
              <a:t>Apa</a:t>
            </a:r>
            <a:r>
              <a:rPr lang="en-US" sz="1800" dirty="0"/>
              <a:t>  ?                            	</a:t>
            </a:r>
            <a:r>
              <a:rPr lang="en-US" sz="1800" dirty="0" err="1"/>
              <a:t>Perbuatan</a:t>
            </a:r>
            <a:r>
              <a:rPr lang="en-US" sz="1800" dirty="0"/>
              <a:t> </a:t>
            </a:r>
            <a:r>
              <a:rPr lang="en-US" sz="1800" dirty="0" err="1"/>
              <a:t>apa</a:t>
            </a:r>
            <a:r>
              <a:rPr lang="en-US" sz="1800" dirty="0"/>
              <a:t> yang</a:t>
            </a:r>
          </a:p>
          <a:p>
            <a:pPr>
              <a:buNone/>
            </a:pPr>
            <a:r>
              <a:rPr lang="en-US" sz="1800" dirty="0"/>
              <a:t>				 </a:t>
            </a:r>
            <a:r>
              <a:rPr lang="en-US" sz="1800" dirty="0" err="1"/>
              <a:t>dikatakan</a:t>
            </a:r>
            <a:r>
              <a:rPr lang="en-US" sz="1800" dirty="0"/>
              <a:t> </a:t>
            </a:r>
            <a:r>
              <a:rPr lang="en-US" sz="1800" dirty="0" err="1"/>
              <a:t>tindak</a:t>
            </a:r>
            <a:r>
              <a:rPr lang="en-US" sz="1800" dirty="0"/>
              <a:t> </a:t>
            </a:r>
            <a:r>
              <a:rPr lang="en-US" sz="1800" dirty="0" err="1"/>
              <a:t>pidana</a:t>
            </a:r>
            <a:r>
              <a:rPr lang="en-US" sz="1800" dirty="0"/>
              <a:t>  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dirty="0" err="1"/>
              <a:t>Siapa</a:t>
            </a:r>
            <a:r>
              <a:rPr lang="en-US" sz="1800" dirty="0"/>
              <a:t> ?	                                 </a:t>
            </a:r>
            <a:r>
              <a:rPr lang="en-US" sz="1800" dirty="0" err="1"/>
              <a:t>Siapa</a:t>
            </a:r>
            <a:r>
              <a:rPr lang="en-US" sz="1800" dirty="0"/>
              <a:t> yang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dikatakan</a:t>
            </a:r>
            <a:endParaRPr lang="en-US" sz="1800" dirty="0"/>
          </a:p>
          <a:p>
            <a:pPr>
              <a:buNone/>
            </a:pPr>
            <a:r>
              <a:rPr lang="en-US" sz="1800" dirty="0"/>
              <a:t>				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pelaku</a:t>
            </a:r>
            <a:endParaRPr lang="en-US" sz="1800" dirty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dirty="0" err="1"/>
              <a:t>Bagaimana</a:t>
            </a:r>
            <a:r>
              <a:rPr lang="en-US" sz="1800" dirty="0"/>
              <a:t> ?                          </a:t>
            </a:r>
            <a:r>
              <a:rPr lang="en-US" sz="1800" dirty="0" err="1"/>
              <a:t>Bagaimana</a:t>
            </a:r>
            <a:r>
              <a:rPr lang="en-US" sz="1800" dirty="0"/>
              <a:t> </a:t>
            </a:r>
            <a:r>
              <a:rPr lang="en-US" sz="1800" dirty="0" err="1"/>
              <a:t>cara</a:t>
            </a:r>
            <a:r>
              <a:rPr lang="en-US" sz="1800" dirty="0"/>
              <a:t> </a:t>
            </a:r>
            <a:r>
              <a:rPr lang="en-US" sz="1800" dirty="0" err="1"/>
              <a:t>memproses</a:t>
            </a:r>
            <a:r>
              <a:rPr lang="en-US" sz="1800" dirty="0"/>
              <a:t> </a:t>
            </a:r>
          </a:p>
          <a:p>
            <a:pPr>
              <a:buNone/>
            </a:pPr>
            <a:r>
              <a:rPr lang="en-US" sz="1800" dirty="0"/>
              <a:t>				</a:t>
            </a:r>
            <a:r>
              <a:rPr lang="en-US" sz="1800" dirty="0" err="1"/>
              <a:t>pelaku</a:t>
            </a:r>
            <a:r>
              <a:rPr lang="en-US" sz="1800" dirty="0"/>
              <a:t> </a:t>
            </a:r>
            <a:r>
              <a:rPr lang="en-US" sz="1800" dirty="0" err="1"/>
              <a:t>jika</a:t>
            </a:r>
            <a:r>
              <a:rPr lang="en-US" sz="1800" dirty="0"/>
              <a:t> </a:t>
            </a:r>
            <a:r>
              <a:rPr lang="en-US" sz="1800" dirty="0" err="1"/>
              <a:t>terjadi</a:t>
            </a:r>
            <a:r>
              <a:rPr lang="en-US" sz="1800" dirty="0"/>
              <a:t> </a:t>
            </a:r>
            <a:r>
              <a:rPr lang="en-US" sz="1800" dirty="0" err="1"/>
              <a:t>tindak</a:t>
            </a:r>
            <a:r>
              <a:rPr lang="en-US" sz="1800" dirty="0"/>
              <a:t> </a:t>
            </a:r>
            <a:r>
              <a:rPr lang="en-US" sz="1800" dirty="0" err="1"/>
              <a:t>pidana</a:t>
            </a:r>
            <a:endParaRPr lang="en-US" sz="1800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371600" y="1751012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371600" y="3046412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714500" y="47244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 3">
            <a:extLst>
              <a:ext uri="{FF2B5EF4-FFF2-40B4-BE49-F238E27FC236}">
                <a16:creationId xmlns:a16="http://schemas.microsoft.com/office/drawing/2014/main" id="{3ADE6871-9C4C-4D45-BE36-59BCBA3A198D}"/>
              </a:ext>
            </a:extLst>
          </p:cNvPr>
          <p:cNvGrpSpPr/>
          <p:nvPr/>
        </p:nvGrpSpPr>
        <p:grpSpPr>
          <a:xfrm>
            <a:off x="6050640" y="1828800"/>
            <a:ext cx="2133600" cy="1447800"/>
            <a:chOff x="8305800" y="1828800"/>
            <a:chExt cx="2133600" cy="1447800"/>
          </a:xfrm>
        </p:grpSpPr>
        <p:sp>
          <p:nvSpPr>
            <p:cNvPr id="10" name="Right Brace 9"/>
            <p:cNvSpPr/>
            <p:nvPr/>
          </p:nvSpPr>
          <p:spPr>
            <a:xfrm>
              <a:off x="8305800" y="1828800"/>
              <a:ext cx="685800" cy="14478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067800" y="2209800"/>
              <a:ext cx="13716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Hukum</a:t>
              </a:r>
              <a:r>
                <a:rPr lang="en-US" dirty="0"/>
                <a:t> </a:t>
              </a:r>
              <a:r>
                <a:rPr lang="en-US" dirty="0" err="1"/>
                <a:t>Pidana</a:t>
              </a:r>
              <a:r>
                <a:rPr lang="en-US" dirty="0"/>
                <a:t> </a:t>
              </a:r>
              <a:r>
                <a:rPr lang="en-US" dirty="0" err="1"/>
                <a:t>Materiil</a:t>
              </a:r>
              <a:endParaRPr lang="en-US" dirty="0"/>
            </a:p>
          </p:txBody>
        </p:sp>
      </p:grpSp>
      <p:grpSp>
        <p:nvGrpSpPr>
          <p:cNvPr id="6" name="Grup 5">
            <a:extLst>
              <a:ext uri="{FF2B5EF4-FFF2-40B4-BE49-F238E27FC236}">
                <a16:creationId xmlns:a16="http://schemas.microsoft.com/office/drawing/2014/main" id="{46DDF60A-BF43-0542-946A-10CC43D79228}"/>
              </a:ext>
            </a:extLst>
          </p:cNvPr>
          <p:cNvGrpSpPr/>
          <p:nvPr/>
        </p:nvGrpSpPr>
        <p:grpSpPr>
          <a:xfrm>
            <a:off x="6156198" y="4495800"/>
            <a:ext cx="2057400" cy="762000"/>
            <a:chOff x="8382000" y="4495800"/>
            <a:chExt cx="2057400" cy="762000"/>
          </a:xfrm>
        </p:grpSpPr>
        <p:sp>
          <p:nvSpPr>
            <p:cNvPr id="11" name="Right Brace 10"/>
            <p:cNvSpPr/>
            <p:nvPr/>
          </p:nvSpPr>
          <p:spPr>
            <a:xfrm>
              <a:off x="8382000" y="4495800"/>
              <a:ext cx="685800" cy="7620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144000" y="4495800"/>
              <a:ext cx="12954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Hukum</a:t>
              </a:r>
              <a:r>
                <a:rPr lang="en-US" dirty="0"/>
                <a:t> </a:t>
              </a:r>
              <a:r>
                <a:rPr lang="en-US" dirty="0" err="1"/>
                <a:t>Pidana</a:t>
              </a:r>
              <a:r>
                <a:rPr lang="en-US" dirty="0"/>
                <a:t> </a:t>
              </a:r>
              <a:r>
                <a:rPr lang="en-US" dirty="0" err="1"/>
                <a:t>Formil</a:t>
              </a:r>
              <a:endParaRPr lang="en-US" dirty="0"/>
            </a:p>
          </p:txBody>
        </p:sp>
      </p:grpSp>
      <p:sp>
        <p:nvSpPr>
          <p:cNvPr id="14" name="Down Arrow 13"/>
          <p:cNvSpPr/>
          <p:nvPr/>
        </p:nvSpPr>
        <p:spPr>
          <a:xfrm>
            <a:off x="1981200" y="10668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195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Acara</a:t>
            </a:r>
            <a:r>
              <a:rPr lang="en-US" dirty="0"/>
              <a:t> </a:t>
            </a:r>
            <a:r>
              <a:rPr lang="en-US" dirty="0" err="1"/>
              <a:t>Pidana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AutoNum type="alphaLcPeriod"/>
            </a:pP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Represif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acara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menegakkan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.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perbuatan</a:t>
            </a:r>
            <a:r>
              <a:rPr lang="en-US" dirty="0"/>
              <a:t> yang </a:t>
            </a:r>
            <a:r>
              <a:rPr lang="en-US" dirty="0" err="1"/>
              <a:t>tergolong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perbuatan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perbuatan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diproses</a:t>
            </a:r>
            <a:r>
              <a:rPr lang="en-US" dirty="0"/>
              <a:t> agar </a:t>
            </a:r>
            <a:r>
              <a:rPr lang="en-US" dirty="0" err="1"/>
              <a:t>ketentuan-ketentuan</a:t>
            </a:r>
            <a:r>
              <a:rPr lang="en-US" dirty="0"/>
              <a:t> yang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dalamhukum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diterapkan</a:t>
            </a:r>
            <a:r>
              <a:rPr lang="en-US" dirty="0"/>
              <a:t>.</a:t>
            </a:r>
          </a:p>
          <a:p>
            <a:pPr marL="514350" indent="-514350" algn="just">
              <a:buAutoNum type="alphaLcPeriod"/>
            </a:pP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Preventif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kejahatan</a:t>
            </a:r>
            <a:r>
              <a:rPr lang="en-US" dirty="0"/>
              <a:t>.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peradilan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kepastian</a:t>
            </a:r>
            <a:r>
              <a:rPr lang="en-US" dirty="0"/>
              <a:t> </a:t>
            </a:r>
            <a:r>
              <a:rPr lang="en-US" dirty="0" err="1"/>
              <a:t>hukumnya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orang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berpikir</a:t>
            </a:r>
            <a:r>
              <a:rPr lang="en-US" dirty="0"/>
              <a:t> </a:t>
            </a:r>
            <a:r>
              <a:rPr lang="en-US" dirty="0" err="1"/>
              <a:t>kalau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tindak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2485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752" y="722784"/>
            <a:ext cx="8534400" cy="762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acara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pedoman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KUHAP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acara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setidak-tidaknya</a:t>
            </a:r>
            <a:r>
              <a:rPr lang="en-US" dirty="0"/>
              <a:t> </a:t>
            </a:r>
            <a:r>
              <a:rPr lang="en-US" dirty="0" err="1"/>
              <a:t>mendekati</a:t>
            </a:r>
            <a:r>
              <a:rPr lang="en-US" dirty="0"/>
              <a:t> </a:t>
            </a:r>
            <a:r>
              <a:rPr lang="en-US" dirty="0" err="1"/>
              <a:t>kebenaran</a:t>
            </a:r>
            <a:r>
              <a:rPr lang="en-US" dirty="0"/>
              <a:t> </a:t>
            </a:r>
            <a:r>
              <a:rPr lang="en-US" dirty="0" err="1"/>
              <a:t>materiil</a:t>
            </a:r>
            <a:r>
              <a:rPr lang="en-US" dirty="0"/>
              <a:t>, </a:t>
            </a:r>
            <a:r>
              <a:rPr lang="en-US" dirty="0" err="1"/>
              <a:t>ialah</a:t>
            </a:r>
            <a:r>
              <a:rPr lang="en-US" dirty="0"/>
              <a:t> </a:t>
            </a:r>
            <a:r>
              <a:rPr lang="en-US" dirty="0" err="1"/>
              <a:t>kebenaran</a:t>
            </a:r>
            <a:r>
              <a:rPr lang="en-US" dirty="0"/>
              <a:t> yang </a:t>
            </a:r>
            <a:r>
              <a:rPr lang="en-US" dirty="0" err="1"/>
              <a:t>selengkap-lengkapnya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perkara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menerapkan</a:t>
            </a:r>
            <a:r>
              <a:rPr lang="en-US" dirty="0"/>
              <a:t> </a:t>
            </a:r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acara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jujur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siapakah</a:t>
            </a:r>
            <a:r>
              <a:rPr lang="en-US" dirty="0"/>
              <a:t> </a:t>
            </a:r>
            <a:r>
              <a:rPr lang="en-US" dirty="0" err="1"/>
              <a:t>pelaku</a:t>
            </a:r>
            <a:r>
              <a:rPr lang="en-US" dirty="0"/>
              <a:t> yang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didakwakan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pelanggaran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meminta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putusan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pengadilan</a:t>
            </a:r>
            <a:r>
              <a:rPr lang="en-US" dirty="0"/>
              <a:t> </a:t>
            </a:r>
            <a:r>
              <a:rPr lang="en-US" dirty="0" err="1"/>
              <a:t>guna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terbukti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tindak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orang</a:t>
            </a:r>
            <a:r>
              <a:rPr lang="en-US" dirty="0"/>
              <a:t> yang </a:t>
            </a:r>
            <a:r>
              <a:rPr lang="en-US" dirty="0" err="1"/>
              <a:t>didakwa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dipersalahkan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83083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7408" y="1828800"/>
            <a:ext cx="10513168" cy="4270248"/>
          </a:xfrm>
        </p:spPr>
        <p:txBody>
          <a:bodyPr>
            <a:normAutofit/>
          </a:bodyPr>
          <a:lstStyle/>
          <a:p>
            <a:pPr algn="just"/>
            <a:r>
              <a:rPr lang="en-US" sz="3600" dirty="0" err="1"/>
              <a:t>maka</a:t>
            </a:r>
            <a:r>
              <a:rPr lang="en-US" sz="3600" dirty="0"/>
              <a:t> </a:t>
            </a:r>
            <a:r>
              <a:rPr lang="en-US" sz="3600" dirty="0" err="1"/>
              <a:t>tujuan</a:t>
            </a:r>
            <a:r>
              <a:rPr lang="en-US" sz="3600" dirty="0"/>
              <a:t> </a:t>
            </a:r>
            <a:r>
              <a:rPr lang="en-US" sz="3600" dirty="0" err="1"/>
              <a:t>hukum</a:t>
            </a:r>
            <a:r>
              <a:rPr lang="en-US" sz="3600" dirty="0"/>
              <a:t> </a:t>
            </a:r>
            <a:r>
              <a:rPr lang="en-US" sz="3600" dirty="0" err="1"/>
              <a:t>pidana</a:t>
            </a:r>
            <a:r>
              <a:rPr lang="en-US" sz="3600" dirty="0"/>
              <a:t> </a:t>
            </a:r>
            <a:r>
              <a:rPr lang="en-US" sz="3600" dirty="0" err="1"/>
              <a:t>dapat</a:t>
            </a:r>
            <a:r>
              <a:rPr lang="en-US" sz="3600" dirty="0"/>
              <a:t> </a:t>
            </a:r>
            <a:r>
              <a:rPr lang="en-US" sz="3600" dirty="0" err="1"/>
              <a:t>dikatakan</a:t>
            </a:r>
            <a:r>
              <a:rPr lang="en-US" sz="3600" dirty="0"/>
              <a:t> </a:t>
            </a:r>
            <a:r>
              <a:rPr lang="en-US" sz="3600" dirty="0" err="1"/>
              <a:t>meliputi</a:t>
            </a:r>
            <a:r>
              <a:rPr lang="en-US" sz="3600" dirty="0"/>
              <a:t> </a:t>
            </a:r>
            <a:r>
              <a:rPr lang="en-US" sz="3600" dirty="0" err="1"/>
              <a:t>yaitu</a:t>
            </a:r>
            <a:r>
              <a:rPr lang="en-US" sz="3600" dirty="0"/>
              <a:t> :</a:t>
            </a:r>
          </a:p>
          <a:p>
            <a:pPr marL="514350" indent="-514350" algn="just">
              <a:buAutoNum type="arabicPeriod"/>
            </a:pPr>
            <a:r>
              <a:rPr lang="en-US" sz="3600" dirty="0" err="1"/>
              <a:t>mencari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mendapatkan</a:t>
            </a:r>
            <a:r>
              <a:rPr lang="en-US" sz="3600" dirty="0"/>
              <a:t> </a:t>
            </a:r>
            <a:r>
              <a:rPr lang="en-US" sz="3600" dirty="0" err="1"/>
              <a:t>kebenaran</a:t>
            </a:r>
            <a:endParaRPr lang="en-US" sz="3600" dirty="0"/>
          </a:p>
          <a:p>
            <a:pPr marL="514350" indent="-514350" algn="just">
              <a:buAutoNum type="arabicPeriod"/>
            </a:pPr>
            <a:r>
              <a:rPr lang="en-US" sz="3600" dirty="0" err="1"/>
              <a:t>melakukan</a:t>
            </a:r>
            <a:r>
              <a:rPr lang="en-US" sz="3600" dirty="0"/>
              <a:t> </a:t>
            </a:r>
            <a:r>
              <a:rPr lang="en-US" sz="3600" dirty="0" err="1"/>
              <a:t>penuntutan</a:t>
            </a:r>
            <a:endParaRPr lang="en-US" sz="3600" dirty="0"/>
          </a:p>
          <a:p>
            <a:pPr marL="514350" indent="-514350" algn="just">
              <a:buAutoNum type="arabicPeriod"/>
            </a:pPr>
            <a:r>
              <a:rPr lang="en-US" sz="3600" dirty="0" err="1"/>
              <a:t>melakukan</a:t>
            </a:r>
            <a:r>
              <a:rPr lang="en-US" sz="3600" dirty="0"/>
              <a:t> </a:t>
            </a:r>
            <a:r>
              <a:rPr lang="en-US" sz="3600" dirty="0" err="1"/>
              <a:t>pemeriksaan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memberikan</a:t>
            </a:r>
            <a:r>
              <a:rPr lang="en-US" sz="3600" dirty="0"/>
              <a:t> </a:t>
            </a:r>
            <a:r>
              <a:rPr lang="en-US" sz="3600" dirty="0" err="1"/>
              <a:t>putusan</a:t>
            </a:r>
            <a:r>
              <a:rPr lang="en-US" sz="3600" dirty="0"/>
              <a:t> </a:t>
            </a:r>
          </a:p>
          <a:p>
            <a:pPr marL="514350" indent="-514350" algn="just">
              <a:buAutoNum type="arabicPeriod"/>
            </a:pPr>
            <a:r>
              <a:rPr lang="en-US" sz="3600" dirty="0"/>
              <a:t> </a:t>
            </a:r>
            <a:r>
              <a:rPr lang="en-US" sz="3600" dirty="0" err="1"/>
              <a:t>melaksanakan</a:t>
            </a:r>
            <a:r>
              <a:rPr lang="en-US" sz="3600" dirty="0"/>
              <a:t> (</a:t>
            </a:r>
            <a:r>
              <a:rPr lang="en-US" sz="3600" dirty="0" err="1"/>
              <a:t>Eksekusi</a:t>
            </a:r>
            <a:r>
              <a:rPr lang="en-US" sz="3600" dirty="0"/>
              <a:t>) </a:t>
            </a:r>
            <a:r>
              <a:rPr lang="en-US" sz="3600" dirty="0" err="1"/>
              <a:t>putusan</a:t>
            </a:r>
            <a:r>
              <a:rPr lang="en-US" sz="3600" dirty="0"/>
              <a:t> hakim</a:t>
            </a:r>
          </a:p>
        </p:txBody>
      </p:sp>
    </p:spTree>
    <p:extLst>
      <p:ext uri="{BB962C8B-B14F-4D97-AF65-F5344CB8AC3E}">
        <p14:creationId xmlns:p14="http://schemas.microsoft.com/office/powerpoint/2010/main" val="2831592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>
            <a:extLst>
              <a:ext uri="{FF2B5EF4-FFF2-40B4-BE49-F238E27FC236}">
                <a16:creationId xmlns:a16="http://schemas.microsoft.com/office/drawing/2014/main" id="{FA345EC3-C3AB-3442-9AD3-B6AA4187E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01193"/>
      </p:ext>
    </p:extLst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 descr="SISTEM PERADILAN PIDANA                                 SUB SISTEM                                 SPPIn Put         Kasu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65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15581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TUJUAN  HUKUM ACARA PIDANA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kebenaran</a:t>
            </a:r>
            <a:r>
              <a:rPr lang="en-US" dirty="0"/>
              <a:t> materiel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setidak-tidaknya</a:t>
            </a:r>
            <a:r>
              <a:rPr lang="en-US" dirty="0"/>
              <a:t> </a:t>
            </a:r>
            <a:r>
              <a:rPr lang="en-US" dirty="0" err="1"/>
              <a:t>mendekati</a:t>
            </a:r>
            <a:r>
              <a:rPr lang="en-US" dirty="0"/>
              <a:t> </a:t>
            </a:r>
            <a:r>
              <a:rPr lang="en-US" dirty="0" err="1"/>
              <a:t>kebenaran</a:t>
            </a:r>
            <a:r>
              <a:rPr lang="en-US" dirty="0"/>
              <a:t> materiel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kebenaran</a:t>
            </a:r>
            <a:r>
              <a:rPr lang="en-US" dirty="0"/>
              <a:t> yang </a:t>
            </a:r>
            <a:r>
              <a:rPr lang="en-US" dirty="0" err="1"/>
              <a:t>selengkap-lengkapnya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perkara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                        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bantu</a:t>
            </a: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 rot="5400000">
            <a:off x="1343472" y="2996952"/>
            <a:ext cx="1219200" cy="1219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9219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15682" y="692696"/>
            <a:ext cx="8534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ILMU BANTU DALAM HUKUM ACARA PIDANA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23392" y="1527048"/>
            <a:ext cx="11089232" cy="4873752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80000"/>
              </a:lnSpc>
              <a:buAutoNum type="arabicPeriod"/>
            </a:pPr>
            <a:r>
              <a:rPr lang="en-US" sz="2000" dirty="0"/>
              <a:t>LOGIKA </a:t>
            </a:r>
          </a:p>
          <a:p>
            <a:pPr marL="457200" indent="-457200" algn="just">
              <a:lnSpc>
                <a:spcPct val="80000"/>
              </a:lnSpc>
              <a:buNone/>
            </a:pPr>
            <a:r>
              <a:rPr lang="en-US" sz="2000" dirty="0"/>
              <a:t>	</a:t>
            </a:r>
            <a:r>
              <a:rPr lang="en-US" sz="2000" dirty="0" err="1"/>
              <a:t>Ilmu</a:t>
            </a:r>
            <a:r>
              <a:rPr lang="en-US" sz="2000" dirty="0"/>
              <a:t> bantu </a:t>
            </a:r>
            <a:r>
              <a:rPr lang="en-US" sz="2000" dirty="0" err="1"/>
              <a:t>logika</a:t>
            </a:r>
            <a:r>
              <a:rPr lang="en-US" sz="2000" dirty="0"/>
              <a:t> </a:t>
            </a: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/>
              <a:t>dibutuhkan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proses</a:t>
            </a:r>
            <a:r>
              <a:rPr lang="en-US" sz="2000" dirty="0"/>
              <a:t> </a:t>
            </a:r>
            <a:r>
              <a:rPr lang="en-US" sz="2000" dirty="0" err="1"/>
              <a:t>penyidikan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proses</a:t>
            </a:r>
            <a:r>
              <a:rPr lang="en-US" sz="2000" dirty="0"/>
              <a:t> </a:t>
            </a:r>
            <a:r>
              <a:rPr lang="en-US" sz="2000" dirty="0" err="1"/>
              <a:t>pembuktian</a:t>
            </a:r>
            <a:r>
              <a:rPr lang="en-US" sz="2000" dirty="0"/>
              <a:t> </a:t>
            </a:r>
            <a:r>
              <a:rPr lang="en-US" sz="2000" dirty="0" err="1"/>
              <a:t>disidang</a:t>
            </a:r>
            <a:r>
              <a:rPr lang="en-US" sz="2000" dirty="0"/>
              <a:t> </a:t>
            </a:r>
            <a:r>
              <a:rPr lang="en-US" sz="2000" dirty="0" err="1"/>
              <a:t>pengadilan</a:t>
            </a:r>
            <a:r>
              <a:rPr lang="en-US" sz="2000" dirty="0"/>
              <a:t>. </a:t>
            </a:r>
            <a:r>
              <a:rPr lang="en-US" sz="2000" dirty="0" err="1"/>
              <a:t>kedua</a:t>
            </a:r>
            <a:r>
              <a:rPr lang="en-US" sz="2000" dirty="0"/>
              <a:t> </a:t>
            </a:r>
            <a:r>
              <a:rPr lang="en-US" sz="2000" dirty="0" err="1"/>
              <a:t>proses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memerlukan</a:t>
            </a:r>
            <a:r>
              <a:rPr lang="en-US" sz="2000" dirty="0"/>
              <a:t> </a:t>
            </a:r>
            <a:r>
              <a:rPr lang="en-US" sz="2000" dirty="0" err="1"/>
              <a:t>cara-cara</a:t>
            </a:r>
            <a:r>
              <a:rPr lang="en-US" sz="2000" dirty="0"/>
              <a:t> </a:t>
            </a:r>
            <a:r>
              <a:rPr lang="en-US" sz="2000" dirty="0" err="1"/>
              <a:t>berpikir</a:t>
            </a:r>
            <a:r>
              <a:rPr lang="en-US" sz="2000" dirty="0"/>
              <a:t> yang </a:t>
            </a:r>
            <a:r>
              <a:rPr lang="en-US" sz="2000" dirty="0" err="1"/>
              <a:t>logis</a:t>
            </a:r>
            <a:r>
              <a:rPr lang="en-US" sz="2000" dirty="0"/>
              <a:t>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kesimpulan</a:t>
            </a:r>
            <a:r>
              <a:rPr lang="en-US" sz="2000" dirty="0"/>
              <a:t> yang </a:t>
            </a:r>
            <a:r>
              <a:rPr lang="en-US" sz="2000" dirty="0" err="1"/>
              <a:t>dihasilkan</a:t>
            </a:r>
            <a:r>
              <a:rPr lang="en-US" sz="2000" dirty="0"/>
              <a:t> pun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dikatakan</a:t>
            </a:r>
            <a:r>
              <a:rPr lang="en-US" sz="2000" dirty="0"/>
              <a:t> </a:t>
            </a:r>
            <a:r>
              <a:rPr lang="en-US" sz="2000" dirty="0" err="1"/>
              <a:t>logis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rasional</a:t>
            </a:r>
            <a:r>
              <a:rPr lang="en-US" sz="2000" dirty="0"/>
              <a:t>. </a:t>
            </a:r>
          </a:p>
          <a:p>
            <a:pPr marL="457200" indent="-457200" algn="just">
              <a:lnSpc>
                <a:spcPct val="80000"/>
              </a:lnSpc>
              <a:buNone/>
            </a:pPr>
            <a:endParaRPr lang="en-US" sz="2000" dirty="0"/>
          </a:p>
          <a:p>
            <a:pPr marL="457200" indent="-457200" algn="just">
              <a:lnSpc>
                <a:spcPct val="80000"/>
              </a:lnSpc>
              <a:buAutoNum type="arabicPeriod" startAt="2"/>
            </a:pPr>
            <a:r>
              <a:rPr lang="en-US" sz="2000" dirty="0"/>
              <a:t>PSIKOLOGI</a:t>
            </a:r>
          </a:p>
          <a:p>
            <a:pPr marL="457200" indent="-457200" algn="just">
              <a:lnSpc>
                <a:spcPct val="80000"/>
              </a:lnSpc>
              <a:buNone/>
            </a:pPr>
            <a:r>
              <a:rPr lang="en-US" sz="2000" dirty="0"/>
              <a:t>	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dengn</a:t>
            </a:r>
            <a:r>
              <a:rPr lang="en-US" sz="2000" dirty="0"/>
              <a:t> </a:t>
            </a:r>
            <a:r>
              <a:rPr lang="en-US" sz="2000" dirty="0" err="1"/>
              <a:t>materi</a:t>
            </a:r>
            <a:r>
              <a:rPr lang="en-US" sz="2000" dirty="0"/>
              <a:t> </a:t>
            </a:r>
            <a:r>
              <a:rPr lang="en-US" sz="2000" dirty="0" err="1"/>
              <a:t>pokok</a:t>
            </a:r>
            <a:r>
              <a:rPr lang="en-US" sz="2000" dirty="0"/>
              <a:t> </a:t>
            </a:r>
            <a:r>
              <a:rPr lang="en-US" sz="2000" dirty="0" err="1"/>
              <a:t>ilmu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,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ilmu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berguna</a:t>
            </a:r>
            <a:r>
              <a:rPr lang="en-US" sz="2000" dirty="0"/>
              <a:t> </a:t>
            </a:r>
            <a:r>
              <a:rPr lang="en-US" sz="2000" dirty="0" err="1"/>
              <a:t>didalam</a:t>
            </a:r>
            <a:r>
              <a:rPr lang="en-US" sz="2000" dirty="0"/>
              <a:t> </a:t>
            </a:r>
            <a:r>
              <a:rPr lang="en-US" sz="2000" dirty="0" err="1"/>
              <a:t>menyentuh</a:t>
            </a:r>
            <a:r>
              <a:rPr lang="en-US" sz="2000" dirty="0"/>
              <a:t> </a:t>
            </a:r>
            <a:r>
              <a:rPr lang="en-US" sz="2000" dirty="0" err="1"/>
              <a:t>persoalan-pesoalan</a:t>
            </a:r>
            <a:r>
              <a:rPr lang="en-US" sz="2000" dirty="0"/>
              <a:t> </a:t>
            </a:r>
            <a:r>
              <a:rPr lang="en-US" sz="2000" dirty="0" err="1"/>
              <a:t>kejiwaan</a:t>
            </a:r>
            <a:r>
              <a:rPr lang="en-US" sz="2000" dirty="0"/>
              <a:t> </a:t>
            </a:r>
            <a:r>
              <a:rPr lang="en-US" sz="2000" dirty="0" err="1"/>
              <a:t>tersangka</a:t>
            </a:r>
            <a:r>
              <a:rPr lang="en-US" sz="2000" dirty="0"/>
              <a:t>. </a:t>
            </a:r>
            <a:r>
              <a:rPr lang="en-US" sz="2000" dirty="0" err="1"/>
              <a:t>hal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/>
              <a:t>membantu</a:t>
            </a:r>
            <a:r>
              <a:rPr lang="en-US" sz="2000" dirty="0"/>
              <a:t> </a:t>
            </a:r>
            <a:r>
              <a:rPr lang="en-US" sz="2000" dirty="0" err="1"/>
              <a:t>penyidik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proses</a:t>
            </a:r>
            <a:r>
              <a:rPr lang="en-US" sz="2000" dirty="0"/>
              <a:t> </a:t>
            </a:r>
            <a:r>
              <a:rPr lang="en-US" sz="2000" dirty="0" err="1"/>
              <a:t>interograsi</a:t>
            </a:r>
            <a:r>
              <a:rPr lang="en-US" sz="2000" dirty="0"/>
              <a:t>. </a:t>
            </a:r>
            <a:r>
              <a:rPr lang="en-US" sz="2000" dirty="0" err="1"/>
              <a:t>dan</a:t>
            </a:r>
            <a:r>
              <a:rPr lang="en-US" sz="2000" dirty="0"/>
              <a:t> hakim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memilih</a:t>
            </a:r>
            <a:r>
              <a:rPr lang="en-US" sz="2000" dirty="0"/>
              <a:t> </a:t>
            </a:r>
            <a:r>
              <a:rPr lang="en-US" sz="2000" dirty="0" err="1"/>
              <a:t>bagaimana</a:t>
            </a:r>
            <a:r>
              <a:rPr lang="en-US" sz="2000" dirty="0"/>
              <a:t> </a:t>
            </a:r>
            <a:r>
              <a:rPr lang="en-US" sz="2000" dirty="0" err="1"/>
              <a:t>dia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mengajukan</a:t>
            </a:r>
            <a:r>
              <a:rPr lang="en-US" sz="2000" dirty="0"/>
              <a:t> </a:t>
            </a:r>
            <a:r>
              <a:rPr lang="en-US" sz="2000" dirty="0" err="1"/>
              <a:t>pertanyaan</a:t>
            </a:r>
            <a:r>
              <a:rPr lang="en-US" sz="2000" dirty="0"/>
              <a:t>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kondisi</a:t>
            </a:r>
            <a:r>
              <a:rPr lang="en-US" sz="2000" dirty="0"/>
              <a:t> </a:t>
            </a:r>
            <a:r>
              <a:rPr lang="en-US" sz="2000" dirty="0" err="1"/>
              <a:t>kejiwaan</a:t>
            </a:r>
            <a:r>
              <a:rPr lang="en-US" sz="2000" dirty="0"/>
              <a:t> </a:t>
            </a:r>
            <a:r>
              <a:rPr lang="en-US" sz="2000" dirty="0" err="1"/>
              <a:t>terdakwa</a:t>
            </a:r>
            <a:r>
              <a:rPr lang="en-US" sz="2000" dirty="0"/>
              <a:t>.</a:t>
            </a:r>
          </a:p>
          <a:p>
            <a:pPr marL="457200" indent="-457200" algn="just">
              <a:lnSpc>
                <a:spcPct val="80000"/>
              </a:lnSpc>
              <a:buNone/>
            </a:pPr>
            <a:endParaRPr lang="en-US" sz="2000" dirty="0"/>
          </a:p>
          <a:p>
            <a:pPr marL="457200" indent="-457200" algn="just">
              <a:lnSpc>
                <a:spcPct val="80000"/>
              </a:lnSpc>
              <a:buAutoNum type="arabicPeriod" startAt="3"/>
            </a:pPr>
            <a:r>
              <a:rPr lang="en-US" sz="2000" dirty="0"/>
              <a:t>KRIMINALISTIK:</a:t>
            </a:r>
          </a:p>
          <a:p>
            <a:pPr marL="457200" indent="-457200" algn="just">
              <a:lnSpc>
                <a:spcPct val="80000"/>
              </a:lnSpc>
              <a:buNone/>
            </a:pPr>
            <a:r>
              <a:rPr lang="en-US" sz="2000" dirty="0"/>
              <a:t>	</a:t>
            </a:r>
            <a:r>
              <a:rPr lang="en-US" sz="2000" dirty="0" err="1"/>
              <a:t>Peranan</a:t>
            </a:r>
            <a:r>
              <a:rPr lang="en-US" sz="2000" dirty="0"/>
              <a:t> </a:t>
            </a:r>
            <a:r>
              <a:rPr lang="en-US" sz="2000" dirty="0" err="1"/>
              <a:t>ilmu</a:t>
            </a:r>
            <a:r>
              <a:rPr lang="en-US" sz="2000" dirty="0"/>
              <a:t> bantu </a:t>
            </a:r>
            <a:r>
              <a:rPr lang="en-US" sz="2000" dirty="0" err="1"/>
              <a:t>kriminalistik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/>
              <a:t>berguna</a:t>
            </a:r>
            <a:r>
              <a:rPr lang="en-US" sz="2000" dirty="0"/>
              <a:t> </a:t>
            </a:r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/>
              <a:t>proses</a:t>
            </a:r>
            <a:r>
              <a:rPr lang="en-US" sz="2000" dirty="0"/>
              <a:t> </a:t>
            </a:r>
            <a:r>
              <a:rPr lang="en-US" sz="2000" dirty="0" err="1"/>
              <a:t>pembuktian</a:t>
            </a:r>
            <a:r>
              <a:rPr lang="en-US" sz="2000" dirty="0"/>
              <a:t> </a:t>
            </a:r>
            <a:r>
              <a:rPr lang="en-US" sz="2000" dirty="0" err="1"/>
              <a:t>terutama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penilaian</a:t>
            </a:r>
            <a:r>
              <a:rPr lang="en-US" sz="2000" dirty="0"/>
              <a:t> </a:t>
            </a:r>
            <a:r>
              <a:rPr lang="en-US" sz="2000" dirty="0" err="1"/>
              <a:t>fakta-fakta</a:t>
            </a:r>
            <a:r>
              <a:rPr lang="en-US" sz="2000" dirty="0"/>
              <a:t> yang </a:t>
            </a:r>
            <a:r>
              <a:rPr lang="en-US" sz="2000" dirty="0" err="1"/>
              <a:t>terungkap</a:t>
            </a:r>
            <a:r>
              <a:rPr lang="en-US" sz="2000" dirty="0"/>
              <a:t> </a:t>
            </a:r>
            <a:r>
              <a:rPr lang="en-US" sz="2000" dirty="0" err="1"/>
              <a:t>didalam</a:t>
            </a:r>
            <a:r>
              <a:rPr lang="en-US" sz="2000" dirty="0"/>
              <a:t> </a:t>
            </a:r>
            <a:r>
              <a:rPr lang="en-US" sz="2000" dirty="0" err="1"/>
              <a:t>sidang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ilmu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dikonstruksikan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sistematika</a:t>
            </a:r>
            <a:r>
              <a:rPr lang="en-US" sz="2000" dirty="0"/>
              <a:t> yang </a:t>
            </a:r>
            <a:r>
              <a:rPr lang="en-US" sz="2000" dirty="0" err="1"/>
              <a:t>baik</a:t>
            </a:r>
            <a:r>
              <a:rPr lang="en-US" sz="2000" dirty="0"/>
              <a:t>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proses</a:t>
            </a:r>
            <a:r>
              <a:rPr lang="en-US" sz="2000" dirty="0"/>
              <a:t> </a:t>
            </a:r>
            <a:r>
              <a:rPr lang="en-US" sz="2000" dirty="0" err="1"/>
              <a:t>pembuktian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dipertanggungjawabkan</a:t>
            </a:r>
            <a:r>
              <a:rPr lang="en-US" sz="2000" dirty="0"/>
              <a:t>. </a:t>
            </a:r>
            <a:r>
              <a:rPr lang="en-US" sz="2000" dirty="0" err="1"/>
              <a:t>ilmu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yang </a:t>
            </a:r>
            <a:r>
              <a:rPr lang="en-US" sz="2000" dirty="0" err="1"/>
              <a:t>banyak</a:t>
            </a:r>
            <a:r>
              <a:rPr lang="en-US" sz="2000" dirty="0"/>
              <a:t> </a:t>
            </a:r>
            <a:r>
              <a:rPr lang="en-US" sz="2000" dirty="0" err="1"/>
              <a:t>dipakai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ilmu</a:t>
            </a:r>
            <a:r>
              <a:rPr lang="en-US" sz="2000" dirty="0"/>
              <a:t>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dirty="0" err="1"/>
              <a:t>sidik</a:t>
            </a:r>
            <a:r>
              <a:rPr lang="en-US" sz="2000" dirty="0"/>
              <a:t> </a:t>
            </a:r>
            <a:r>
              <a:rPr lang="en-US" sz="2000" dirty="0" err="1"/>
              <a:t>jari</a:t>
            </a:r>
            <a:r>
              <a:rPr lang="en-US" sz="2000" dirty="0"/>
              <a:t>, </a:t>
            </a:r>
            <a:r>
              <a:rPr lang="en-US" sz="2000" dirty="0" err="1"/>
              <a:t>jejak</a:t>
            </a:r>
            <a:r>
              <a:rPr lang="en-US" sz="2000" dirty="0"/>
              <a:t> kaki, </a:t>
            </a:r>
            <a:r>
              <a:rPr lang="en-US" sz="2000" dirty="0" err="1"/>
              <a:t>toxikologi</a:t>
            </a:r>
            <a:r>
              <a:rPr lang="en-US" sz="2000" dirty="0"/>
              <a:t> (</a:t>
            </a:r>
            <a:r>
              <a:rPr lang="en-US" sz="2000" dirty="0" err="1"/>
              <a:t>ilmu</a:t>
            </a:r>
            <a:r>
              <a:rPr lang="en-US" sz="2000" dirty="0"/>
              <a:t> </a:t>
            </a:r>
            <a:r>
              <a:rPr lang="en-US" sz="2000" dirty="0" err="1"/>
              <a:t>racun</a:t>
            </a:r>
            <a:r>
              <a:rPr lang="en-US" sz="2000" dirty="0"/>
              <a:t>)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sebagainya</a:t>
            </a:r>
            <a:r>
              <a:rPr lang="en-US" sz="2000" dirty="0"/>
              <a:t>.</a:t>
            </a:r>
          </a:p>
          <a:p>
            <a:pPr marL="457200" indent="-457200" algn="just">
              <a:lnSpc>
                <a:spcPct val="8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07568684"/>
      </p:ext>
    </p:extLst>
  </p:cSld>
  <p:clrMapOvr>
    <a:masterClrMapping/>
  </p:clrMapOvr>
  <p:transition spd="slow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  <p:bldP spid="100354" grpId="1"/>
      <p:bldP spid="100354" grpId="2"/>
      <p:bldP spid="100355" grpId="0" build="p"/>
      <p:bldP spid="100355" grpId="1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9416" y="908720"/>
            <a:ext cx="10801200" cy="556828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2000" dirty="0" err="1"/>
              <a:t>Kedokteran</a:t>
            </a:r>
            <a:r>
              <a:rPr lang="en-US" sz="2000" dirty="0"/>
              <a:t> </a:t>
            </a:r>
            <a:r>
              <a:rPr lang="en-US" sz="2000" dirty="0" err="1"/>
              <a:t>Kehakiman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Psikiatri</a:t>
            </a:r>
            <a:endParaRPr lang="en-US" sz="2000" dirty="0"/>
          </a:p>
          <a:p>
            <a:pPr marL="514350" indent="-514350" algn="just">
              <a:buNone/>
            </a:pPr>
            <a:r>
              <a:rPr lang="en-US" sz="2000" dirty="0"/>
              <a:t>	</a:t>
            </a:r>
            <a:r>
              <a:rPr lang="en-US" sz="2000" dirty="0" err="1"/>
              <a:t>kedokteran</a:t>
            </a:r>
            <a:r>
              <a:rPr lang="en-US" sz="2000" dirty="0"/>
              <a:t> </a:t>
            </a:r>
            <a:r>
              <a:rPr lang="en-US" sz="2000" dirty="0" err="1"/>
              <a:t>kehakiman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psikiatri</a:t>
            </a:r>
            <a:r>
              <a:rPr lang="en-US" sz="2000" dirty="0"/>
              <a:t> </a:t>
            </a: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/>
              <a:t>membantu</a:t>
            </a:r>
            <a:r>
              <a:rPr lang="en-US" sz="2000" dirty="0"/>
              <a:t> </a:t>
            </a:r>
            <a:r>
              <a:rPr lang="en-US" sz="2000" dirty="0" err="1"/>
              <a:t>penyidik</a:t>
            </a:r>
            <a:r>
              <a:rPr lang="en-US" sz="2000" dirty="0"/>
              <a:t>, JPU </a:t>
            </a:r>
            <a:r>
              <a:rPr lang="en-US" sz="2000" dirty="0" err="1"/>
              <a:t>dan</a:t>
            </a:r>
            <a:r>
              <a:rPr lang="en-US" sz="2000" dirty="0"/>
              <a:t> hakim </a:t>
            </a:r>
            <a:r>
              <a:rPr lang="en-US" sz="2000" dirty="0" err="1"/>
              <a:t>didalam</a:t>
            </a:r>
            <a:r>
              <a:rPr lang="en-US" sz="2000" dirty="0"/>
              <a:t> </a:t>
            </a:r>
            <a:r>
              <a:rPr lang="en-US" sz="2000" dirty="0" err="1"/>
              <a:t>menangani</a:t>
            </a:r>
            <a:r>
              <a:rPr lang="en-US" sz="2000" dirty="0"/>
              <a:t> </a:t>
            </a:r>
            <a:r>
              <a:rPr lang="en-US" sz="2000" dirty="0" err="1"/>
              <a:t>kejahatan</a:t>
            </a:r>
            <a:r>
              <a:rPr lang="en-US" sz="2000" dirty="0"/>
              <a:t> yang </a:t>
            </a:r>
            <a:r>
              <a:rPr lang="en-US" sz="2000" dirty="0" err="1"/>
              <a:t>berkaitan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nyawa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badan</a:t>
            </a:r>
            <a:r>
              <a:rPr lang="en-US" sz="2000" dirty="0"/>
              <a:t> </a:t>
            </a:r>
            <a:r>
              <a:rPr lang="en-US" sz="2000" dirty="0" err="1"/>
              <a:t>seseorang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keselamatan</a:t>
            </a:r>
            <a:r>
              <a:rPr lang="en-US" sz="2000" dirty="0"/>
              <a:t> </a:t>
            </a:r>
            <a:r>
              <a:rPr lang="en-US" sz="2000" dirty="0" err="1"/>
              <a:t>jiwa</a:t>
            </a:r>
            <a:r>
              <a:rPr lang="en-US" sz="2000" dirty="0"/>
              <a:t> </a:t>
            </a:r>
            <a:r>
              <a:rPr lang="en-US" sz="2000" dirty="0" err="1"/>
              <a:t>orang</a:t>
            </a:r>
            <a:r>
              <a:rPr lang="en-US" sz="2000" dirty="0"/>
              <a:t>.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hal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hakim </a:t>
            </a:r>
            <a:r>
              <a:rPr lang="en-US" sz="2000" dirty="0" err="1"/>
              <a:t>memerlukan</a:t>
            </a:r>
            <a:r>
              <a:rPr lang="en-US" sz="2000" dirty="0"/>
              <a:t> </a:t>
            </a:r>
            <a:r>
              <a:rPr lang="en-US" sz="2000" dirty="0" err="1"/>
              <a:t>keterangan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kedokteran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psikitri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ketika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yang </a:t>
            </a:r>
            <a:r>
              <a:rPr lang="en-US" sz="2000" dirty="0" err="1"/>
              <a:t>menjelaskan</a:t>
            </a:r>
            <a:r>
              <a:rPr lang="en-US" sz="2000" dirty="0"/>
              <a:t>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dirty="0" err="1"/>
              <a:t>istilah</a:t>
            </a:r>
            <a:r>
              <a:rPr lang="en-US" sz="2000" dirty="0"/>
              <a:t> </a:t>
            </a:r>
            <a:r>
              <a:rPr lang="en-US" sz="2000" dirty="0" err="1"/>
              <a:t>istilah</a:t>
            </a:r>
            <a:r>
              <a:rPr lang="en-US" sz="2000" dirty="0"/>
              <a:t> </a:t>
            </a:r>
            <a:r>
              <a:rPr lang="en-US" sz="2000" dirty="0" err="1"/>
              <a:t>medis</a:t>
            </a:r>
            <a:r>
              <a:rPr lang="en-US" sz="2000" dirty="0"/>
              <a:t> hakim, </a:t>
            </a:r>
            <a:r>
              <a:rPr lang="en-US" sz="2000" dirty="0" err="1"/>
              <a:t>jaksa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pengacara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terlalu</a:t>
            </a:r>
            <a:r>
              <a:rPr lang="en-US" sz="2000" dirty="0"/>
              <a:t> </a:t>
            </a:r>
            <a:r>
              <a:rPr lang="en-US" sz="2000" dirty="0" err="1"/>
              <a:t>buta</a:t>
            </a:r>
            <a:r>
              <a:rPr lang="en-US" sz="2000" dirty="0"/>
              <a:t>. </a:t>
            </a:r>
          </a:p>
          <a:p>
            <a:pPr marL="514350" indent="-514350" algn="just">
              <a:buAutoNum type="arabicPeriod" startAt="5"/>
            </a:pPr>
            <a:r>
              <a:rPr lang="en-US" sz="2000" dirty="0" err="1"/>
              <a:t>Kriminologi</a:t>
            </a:r>
            <a:endParaRPr lang="en-US" sz="2000" dirty="0"/>
          </a:p>
          <a:p>
            <a:pPr marL="514350" indent="-514350" algn="just">
              <a:buNone/>
            </a:pPr>
            <a:r>
              <a:rPr lang="en-US" sz="2000" dirty="0"/>
              <a:t>	</a:t>
            </a:r>
            <a:r>
              <a:rPr lang="en-US" sz="2000" dirty="0" err="1"/>
              <a:t>Ilmu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mempelajari</a:t>
            </a:r>
            <a:r>
              <a:rPr lang="en-US" sz="2000" dirty="0"/>
              <a:t> </a:t>
            </a:r>
            <a:r>
              <a:rPr lang="en-US" sz="2000" dirty="0" err="1"/>
              <a:t>seluk</a:t>
            </a:r>
            <a:r>
              <a:rPr lang="en-US" sz="2000" dirty="0"/>
              <a:t> </a:t>
            </a:r>
            <a:r>
              <a:rPr lang="en-US" sz="2000" dirty="0" err="1"/>
              <a:t>beluk</a:t>
            </a:r>
            <a:r>
              <a:rPr lang="en-US" sz="2000" dirty="0"/>
              <a:t>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dirty="0" err="1"/>
              <a:t>kejahatan</a:t>
            </a:r>
            <a:r>
              <a:rPr lang="en-US" sz="2000" dirty="0"/>
              <a:t> </a:t>
            </a:r>
            <a:r>
              <a:rPr lang="en-US" sz="2000" dirty="0" err="1"/>
              <a:t>baik</a:t>
            </a:r>
            <a:r>
              <a:rPr lang="en-US" sz="2000" dirty="0"/>
              <a:t> </a:t>
            </a:r>
            <a:r>
              <a:rPr lang="en-US" sz="2000" dirty="0" err="1"/>
              <a:t>sebab</a:t>
            </a:r>
            <a:r>
              <a:rPr lang="en-US" sz="2000" dirty="0"/>
              <a:t> </a:t>
            </a:r>
            <a:r>
              <a:rPr lang="en-US" sz="2000" dirty="0" err="1"/>
              <a:t>sebab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latar</a:t>
            </a:r>
            <a:r>
              <a:rPr lang="en-US" sz="2000" dirty="0"/>
              <a:t> </a:t>
            </a:r>
            <a:r>
              <a:rPr lang="en-US" sz="2000" dirty="0" err="1"/>
              <a:t>belakang</a:t>
            </a:r>
            <a:r>
              <a:rPr lang="en-US" sz="2000" dirty="0"/>
              <a:t> </a:t>
            </a:r>
            <a:r>
              <a:rPr lang="en-US" sz="2000" dirty="0" err="1"/>
              <a:t>kejahatanya</a:t>
            </a:r>
            <a:r>
              <a:rPr lang="en-US" sz="2000" dirty="0"/>
              <a:t> </a:t>
            </a:r>
            <a:r>
              <a:rPr lang="en-US" sz="2000" dirty="0" err="1"/>
              <a:t>maupun</a:t>
            </a:r>
            <a:r>
              <a:rPr lang="en-US" sz="2000" dirty="0"/>
              <a:t> </a:t>
            </a:r>
            <a:r>
              <a:rPr lang="en-US" sz="2000" dirty="0" err="1"/>
              <a:t>mengenai</a:t>
            </a:r>
            <a:r>
              <a:rPr lang="en-US" sz="2000" dirty="0"/>
              <a:t> </a:t>
            </a:r>
            <a:r>
              <a:rPr lang="en-US" sz="2000" dirty="0" err="1"/>
              <a:t>bentuk-bentuk</a:t>
            </a:r>
            <a:r>
              <a:rPr lang="en-US" sz="2000" dirty="0"/>
              <a:t> </a:t>
            </a:r>
            <a:r>
              <a:rPr lang="en-US" sz="2000" dirty="0" err="1"/>
              <a:t>kejahatan</a:t>
            </a:r>
            <a:r>
              <a:rPr lang="en-US" sz="2000" dirty="0"/>
              <a:t>. </a:t>
            </a:r>
            <a:r>
              <a:rPr lang="en-US" sz="2000" dirty="0" err="1"/>
              <a:t>ilmu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membantu</a:t>
            </a:r>
            <a:r>
              <a:rPr lang="en-US" sz="2000" dirty="0"/>
              <a:t> </a:t>
            </a:r>
            <a:r>
              <a:rPr lang="en-US" sz="2000" dirty="0" err="1"/>
              <a:t>terutama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hakim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menjatuhkan</a:t>
            </a:r>
            <a:r>
              <a:rPr lang="en-US" sz="2000" dirty="0"/>
              <a:t> </a:t>
            </a:r>
            <a:r>
              <a:rPr lang="en-US" sz="2000" dirty="0" err="1"/>
              <a:t>putusan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membabi</a:t>
            </a:r>
            <a:r>
              <a:rPr lang="en-US" sz="2000" dirty="0"/>
              <a:t> </a:t>
            </a:r>
            <a:r>
              <a:rPr lang="en-US" sz="2000" dirty="0" err="1"/>
              <a:t>buta</a:t>
            </a:r>
            <a:r>
              <a:rPr lang="en-US" sz="2000" dirty="0"/>
              <a:t>,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melihat</a:t>
            </a:r>
            <a:r>
              <a:rPr lang="en-US" sz="2000" dirty="0"/>
              <a:t> </a:t>
            </a:r>
            <a:r>
              <a:rPr lang="en-US" sz="2000" dirty="0" err="1"/>
              <a:t>latar</a:t>
            </a:r>
            <a:r>
              <a:rPr lang="en-US" sz="2000" dirty="0"/>
              <a:t> </a:t>
            </a:r>
            <a:r>
              <a:rPr lang="en-US" sz="2000" dirty="0" err="1"/>
              <a:t>belakang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sebab</a:t>
            </a:r>
            <a:r>
              <a:rPr lang="en-US" sz="2000" dirty="0"/>
              <a:t> </a:t>
            </a:r>
            <a:r>
              <a:rPr lang="en-US" sz="2000" dirty="0" err="1"/>
              <a:t>sebab</a:t>
            </a:r>
            <a:r>
              <a:rPr lang="en-US" sz="2000" dirty="0"/>
              <a:t> yang </a:t>
            </a:r>
            <a:r>
              <a:rPr lang="en-US" sz="2000" dirty="0" err="1"/>
              <a:t>menjadikan</a:t>
            </a:r>
            <a:r>
              <a:rPr lang="en-US" sz="2000" dirty="0"/>
              <a:t> </a:t>
            </a:r>
            <a:r>
              <a:rPr lang="en-US" sz="2000" dirty="0" err="1"/>
              <a:t>pelaku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tindak</a:t>
            </a:r>
            <a:r>
              <a:rPr lang="en-US" sz="2000" dirty="0"/>
              <a:t> </a:t>
            </a:r>
            <a:r>
              <a:rPr lang="en-US" sz="2000" dirty="0" err="1"/>
              <a:t>pidana</a:t>
            </a:r>
            <a:r>
              <a:rPr lang="en-US" sz="2000" dirty="0"/>
              <a:t>.</a:t>
            </a:r>
          </a:p>
          <a:p>
            <a:pPr marL="514350" indent="-514350" algn="just">
              <a:buAutoNum type="arabicPeriod" startAt="6"/>
            </a:pPr>
            <a:r>
              <a:rPr lang="en-US" sz="2000" dirty="0" err="1"/>
              <a:t>Penologi</a:t>
            </a:r>
            <a:endParaRPr lang="en-US" sz="2000" dirty="0"/>
          </a:p>
          <a:p>
            <a:pPr marL="514350" indent="-514350" algn="just">
              <a:buNone/>
            </a:pPr>
            <a:r>
              <a:rPr lang="en-US" sz="2000" dirty="0"/>
              <a:t>	</a:t>
            </a:r>
            <a:r>
              <a:rPr lang="en-US" sz="2000" dirty="0" err="1"/>
              <a:t>Ilmu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/>
              <a:t>membantu</a:t>
            </a:r>
            <a:r>
              <a:rPr lang="en-US" sz="2000" dirty="0"/>
              <a:t> hakim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menentukan</a:t>
            </a:r>
            <a:r>
              <a:rPr lang="en-US" sz="2000" dirty="0"/>
              <a:t> </a:t>
            </a:r>
            <a:r>
              <a:rPr lang="en-US" sz="2000" dirty="0" err="1"/>
              <a:t>alternatif</a:t>
            </a:r>
            <a:r>
              <a:rPr lang="en-US" sz="2000" dirty="0"/>
              <a:t> </a:t>
            </a:r>
            <a:r>
              <a:rPr lang="en-US" sz="2000" dirty="0" err="1"/>
              <a:t>penjatuhan</a:t>
            </a:r>
            <a:r>
              <a:rPr lang="en-US" sz="2000" dirty="0"/>
              <a:t> </a:t>
            </a:r>
            <a:r>
              <a:rPr lang="en-US" sz="2000" dirty="0" err="1"/>
              <a:t>hukuman</a:t>
            </a:r>
            <a:r>
              <a:rPr lang="en-US" sz="2000" dirty="0"/>
              <a:t> </a:t>
            </a:r>
            <a:r>
              <a:rPr lang="en-US" sz="2000" dirty="0" err="1"/>
              <a:t>termasuk</a:t>
            </a:r>
            <a:r>
              <a:rPr lang="en-US" sz="2000" dirty="0"/>
              <a:t> </a:t>
            </a:r>
            <a:r>
              <a:rPr lang="en-US" sz="2000" dirty="0" err="1"/>
              <a:t>juga</a:t>
            </a:r>
            <a:r>
              <a:rPr lang="en-US" sz="2000" dirty="0"/>
              <a:t> </a:t>
            </a:r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/>
              <a:t>petugas</a:t>
            </a:r>
            <a:r>
              <a:rPr lang="en-US" sz="2000" dirty="0"/>
              <a:t> </a:t>
            </a:r>
            <a:r>
              <a:rPr lang="en-US" sz="2000" dirty="0" err="1"/>
              <a:t>pemasyarakatan</a:t>
            </a:r>
            <a:r>
              <a:rPr lang="en-US" sz="2000" dirty="0"/>
              <a:t> </a:t>
            </a:r>
            <a:r>
              <a:rPr lang="en-US" sz="2000" dirty="0" err="1"/>
              <a:t>jenis</a:t>
            </a:r>
            <a:r>
              <a:rPr lang="en-US" sz="2000" dirty="0"/>
              <a:t> </a:t>
            </a:r>
            <a:r>
              <a:rPr lang="en-US" sz="2000" dirty="0" err="1"/>
              <a:t>pembinaan</a:t>
            </a:r>
            <a:r>
              <a:rPr lang="en-US" sz="2000" dirty="0"/>
              <a:t> </a:t>
            </a:r>
            <a:r>
              <a:rPr lang="en-US" sz="2000" dirty="0" err="1"/>
              <a:t>apa</a:t>
            </a:r>
            <a:r>
              <a:rPr lang="en-US" sz="2000" dirty="0"/>
              <a:t> yang </a:t>
            </a:r>
            <a:r>
              <a:rPr lang="en-US" sz="2000" dirty="0" err="1"/>
              <a:t>tepat</a:t>
            </a:r>
            <a:r>
              <a:rPr lang="en-US" sz="2000" dirty="0"/>
              <a:t> </a:t>
            </a:r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/>
              <a:t>nara</a:t>
            </a:r>
            <a:r>
              <a:rPr lang="en-US" sz="2000" dirty="0"/>
              <a:t> </a:t>
            </a:r>
            <a:r>
              <a:rPr lang="en-US" sz="2000" dirty="0" err="1"/>
              <a:t>pidana</a:t>
            </a:r>
            <a:r>
              <a:rPr lang="en-US" sz="2000" dirty="0"/>
              <a:t>. </a:t>
            </a:r>
          </a:p>
          <a:p>
            <a:pPr marL="514350" indent="-514350" algn="just">
              <a:buAutoNum type="arabicPeriod" startAt="7"/>
            </a:pPr>
            <a:r>
              <a:rPr lang="en-US" sz="2000" dirty="0" err="1"/>
              <a:t>Victimologi</a:t>
            </a:r>
            <a:r>
              <a:rPr lang="en-US" sz="2000" dirty="0"/>
              <a:t> </a:t>
            </a:r>
          </a:p>
          <a:p>
            <a:pPr marL="514350" indent="-514350" algn="just">
              <a:buNone/>
            </a:pPr>
            <a:r>
              <a:rPr lang="en-US" sz="2000" dirty="0"/>
              <a:t>	</a:t>
            </a:r>
            <a:r>
              <a:rPr lang="en-US" sz="2000" dirty="0" err="1"/>
              <a:t>Ilmu</a:t>
            </a:r>
            <a:r>
              <a:rPr lang="en-US" sz="2000" dirty="0"/>
              <a:t> Yang </a:t>
            </a:r>
            <a:r>
              <a:rPr lang="en-US" sz="2000" dirty="0" err="1"/>
              <a:t>mempelajari</a:t>
            </a:r>
            <a:r>
              <a:rPr lang="en-US" sz="2000" dirty="0"/>
              <a:t> </a:t>
            </a:r>
            <a:r>
              <a:rPr lang="en-US" sz="2000" dirty="0" err="1"/>
              <a:t>seluk</a:t>
            </a:r>
            <a:r>
              <a:rPr lang="en-US" sz="2000" dirty="0"/>
              <a:t> </a:t>
            </a:r>
            <a:r>
              <a:rPr lang="en-US" sz="2000" dirty="0" err="1"/>
              <a:t>beluk</a:t>
            </a:r>
            <a:r>
              <a:rPr lang="en-US" sz="2000" dirty="0"/>
              <a:t> </a:t>
            </a:r>
            <a:r>
              <a:rPr lang="en-US" sz="2000" dirty="0" err="1"/>
              <a:t>korban</a:t>
            </a:r>
            <a:r>
              <a:rPr lang="en-US" sz="2000" dirty="0"/>
              <a:t> </a:t>
            </a:r>
            <a:r>
              <a:rPr lang="en-US" sz="2000" dirty="0" err="1"/>
              <a:t>Kejahatan</a:t>
            </a:r>
            <a:r>
              <a:rPr lang="en-US" sz="2000" dirty="0"/>
              <a:t>. </a:t>
            </a:r>
            <a:r>
              <a:rPr lang="en-US" sz="2000" dirty="0" err="1"/>
              <a:t>Ilmu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/>
              <a:t>membantu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menentukan</a:t>
            </a:r>
            <a:r>
              <a:rPr lang="en-US" sz="2000" dirty="0"/>
              <a:t> </a:t>
            </a:r>
            <a:r>
              <a:rPr lang="en-US" sz="2000" dirty="0" err="1"/>
              <a:t>tindakan</a:t>
            </a:r>
            <a:r>
              <a:rPr lang="en-US" sz="2000" dirty="0"/>
              <a:t> </a:t>
            </a:r>
            <a:r>
              <a:rPr lang="en-US" sz="2000" dirty="0" err="1"/>
              <a:t>apa</a:t>
            </a:r>
            <a:r>
              <a:rPr lang="en-US" sz="2000" dirty="0"/>
              <a:t> yang </a:t>
            </a:r>
            <a:r>
              <a:rPr lang="en-US" sz="2000" dirty="0" err="1"/>
              <a:t>tepat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memberikan</a:t>
            </a:r>
            <a:r>
              <a:rPr lang="en-US" sz="2000" dirty="0"/>
              <a:t> </a:t>
            </a:r>
            <a:r>
              <a:rPr lang="en-US" sz="2000" dirty="0" err="1"/>
              <a:t>santunan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dirty="0" err="1"/>
              <a:t>korban</a:t>
            </a:r>
            <a:r>
              <a:rPr lang="en-US" sz="2000" dirty="0"/>
              <a:t>. </a:t>
            </a:r>
          </a:p>
          <a:p>
            <a:pPr marL="514350" indent="-514350" algn="just">
              <a:buNone/>
            </a:pPr>
            <a:endParaRPr lang="en-US" sz="2000" dirty="0"/>
          </a:p>
          <a:p>
            <a:pPr algn="just">
              <a:buNone/>
            </a:pP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48827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	</a:t>
            </a:r>
          </a:p>
          <a:p>
            <a:endParaRPr lang="en-US" sz="4000" b="1"/>
          </a:p>
          <a:p>
            <a:endParaRPr lang="id-ID" sz="2400" b="1">
              <a:sym typeface="Wingdings" panose="05000000000000000000" pitchFamily="2" charset="2"/>
            </a:endParaRPr>
          </a:p>
          <a:p>
            <a:r>
              <a:rPr lang="id-ID" sz="4000" b="1">
                <a:sym typeface="Wingdings" panose="05000000000000000000" pitchFamily="2" charset="2"/>
              </a:rPr>
              <a:t> </a:t>
            </a:r>
            <a:r>
              <a:rPr lang="en-US" sz="4000" b="1"/>
              <a:t>END</a:t>
            </a:r>
            <a:r>
              <a:rPr lang="id-ID" sz="4000" b="1"/>
              <a:t> </a:t>
            </a:r>
            <a:r>
              <a:rPr lang="id-ID" sz="4000" b="1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ambar 3">
            <a:extLst>
              <a:ext uri="{FF2B5EF4-FFF2-40B4-BE49-F238E27FC236}">
                <a16:creationId xmlns:a16="http://schemas.microsoft.com/office/drawing/2014/main" id="{F6BA77B4-035B-2D48-87B9-B3FB95336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79544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71464" y="620688"/>
            <a:ext cx="9505056" cy="5328592"/>
          </a:xfrm>
        </p:spPr>
        <p:txBody>
          <a:bodyPr>
            <a:normAutofit fontScale="47500" lnSpcReduction="20000"/>
          </a:bodyPr>
          <a:lstStyle/>
          <a:p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TATA TERTIB MAHASISWA</a:t>
            </a:r>
          </a:p>
          <a:p>
            <a:pPr algn="r"/>
            <a:endParaRPr lang="en-US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endParaRPr lang="en-US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l"/>
            <a:r>
              <a:rPr lang="en-US" sz="4500" dirty="0" err="1">
                <a:solidFill>
                  <a:schemeClr val="tx1"/>
                </a:solidFill>
                <a:latin typeface="Arial Black" panose="020B0A04020102020204" pitchFamily="34" charset="0"/>
              </a:rPr>
              <a:t>Selama</a:t>
            </a:r>
            <a:r>
              <a:rPr lang="en-US" sz="4500" dirty="0">
                <a:solidFill>
                  <a:schemeClr val="tx1"/>
                </a:solidFill>
                <a:latin typeface="Arial Black" panose="020B0A04020102020204" pitchFamily="34" charset="0"/>
              </a:rPr>
              <a:t> proses </a:t>
            </a:r>
            <a:r>
              <a:rPr lang="en-US" sz="4500" dirty="0" err="1">
                <a:solidFill>
                  <a:schemeClr val="tx1"/>
                </a:solidFill>
                <a:latin typeface="Arial Black" panose="020B0A04020102020204" pitchFamily="34" charset="0"/>
              </a:rPr>
              <a:t>perkuliahan</a:t>
            </a:r>
            <a:r>
              <a:rPr lang="en-US" sz="45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Arial Black" panose="020B0A04020102020204" pitchFamily="34" charset="0"/>
              </a:rPr>
              <a:t>berlangsung</a:t>
            </a:r>
            <a:r>
              <a:rPr lang="en-US" sz="4500" dirty="0">
                <a:solidFill>
                  <a:schemeClr val="tx1"/>
                </a:solidFill>
                <a:latin typeface="Arial Black" panose="020B0A04020102020204" pitchFamily="34" charset="0"/>
              </a:rPr>
              <a:t>, </a:t>
            </a:r>
            <a:r>
              <a:rPr lang="en-US" sz="4500" dirty="0" err="1">
                <a:solidFill>
                  <a:schemeClr val="tx1"/>
                </a:solidFill>
                <a:latin typeface="Arial Black" panose="020B0A04020102020204" pitchFamily="34" charset="0"/>
              </a:rPr>
              <a:t>mahasiswa</a:t>
            </a:r>
            <a:r>
              <a:rPr lang="en-US" sz="45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Arial Black" panose="020B0A04020102020204" pitchFamily="34" charset="0"/>
              </a:rPr>
              <a:t>dan</a:t>
            </a:r>
            <a:r>
              <a:rPr lang="en-US" sz="45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Arial Black" panose="020B0A04020102020204" pitchFamily="34" charset="0"/>
              </a:rPr>
              <a:t>dosen</a:t>
            </a:r>
            <a:r>
              <a:rPr lang="en-US" sz="45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Arial Black" panose="020B0A04020102020204" pitchFamily="34" charset="0"/>
              </a:rPr>
              <a:t>harus</a:t>
            </a:r>
            <a:r>
              <a:rPr lang="en-US" sz="45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Arial Black" panose="020B0A04020102020204" pitchFamily="34" charset="0"/>
              </a:rPr>
              <a:t>mematuhi</a:t>
            </a:r>
            <a:r>
              <a:rPr lang="en-US" sz="45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Arial Black" panose="020B0A04020102020204" pitchFamily="34" charset="0"/>
              </a:rPr>
              <a:t>hal-hal</a:t>
            </a:r>
            <a:r>
              <a:rPr lang="en-US" sz="45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Arial Black" panose="020B0A04020102020204" pitchFamily="34" charset="0"/>
              </a:rPr>
              <a:t>sebagai</a:t>
            </a:r>
            <a:r>
              <a:rPr lang="en-US" sz="45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Arial Black" panose="020B0A04020102020204" pitchFamily="34" charset="0"/>
              </a:rPr>
              <a:t>berikut</a:t>
            </a:r>
            <a:r>
              <a:rPr lang="en-US" sz="4500" dirty="0">
                <a:solidFill>
                  <a:schemeClr val="tx1"/>
                </a:solidFill>
                <a:latin typeface="Arial Black" panose="020B0A04020102020204" pitchFamily="34" charset="0"/>
              </a:rPr>
              <a:t>:</a:t>
            </a:r>
          </a:p>
          <a:p>
            <a:pPr algn="l"/>
            <a:endParaRPr lang="en-US" sz="45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342900" algn="l">
              <a:buAutoNum type="arabicPeriod"/>
            </a:pPr>
            <a:r>
              <a:rPr lang="en-ID" sz="4500" dirty="0" err="1">
                <a:solidFill>
                  <a:schemeClr val="tx1"/>
                </a:solidFill>
                <a:latin typeface="Arial Black" panose="020B0A04020102020204" pitchFamily="34" charset="0"/>
              </a:rPr>
              <a:t>Keterlambatan</a:t>
            </a:r>
            <a:r>
              <a:rPr lang="en-ID" sz="45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sz="4500" dirty="0" err="1">
                <a:solidFill>
                  <a:schemeClr val="tx1"/>
                </a:solidFill>
                <a:latin typeface="Arial Black" panose="020B0A04020102020204" pitchFamily="34" charset="0"/>
              </a:rPr>
              <a:t>kehadiran</a:t>
            </a:r>
            <a:r>
              <a:rPr lang="en-ID" sz="45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sz="4500" dirty="0" err="1">
                <a:solidFill>
                  <a:schemeClr val="tx1"/>
                </a:solidFill>
                <a:latin typeface="Arial Black" panose="020B0A04020102020204" pitchFamily="34" charset="0"/>
              </a:rPr>
              <a:t>maksimal</a:t>
            </a:r>
            <a:r>
              <a:rPr lang="en-ID" sz="4500" dirty="0">
                <a:solidFill>
                  <a:schemeClr val="tx1"/>
                </a:solidFill>
                <a:latin typeface="Arial Black" panose="020B0A04020102020204" pitchFamily="34" charset="0"/>
              </a:rPr>
              <a:t> 15 </a:t>
            </a:r>
            <a:r>
              <a:rPr lang="en-ID" sz="4500" dirty="0" err="1">
                <a:solidFill>
                  <a:schemeClr val="tx1"/>
                </a:solidFill>
                <a:latin typeface="Arial Black" panose="020B0A04020102020204" pitchFamily="34" charset="0"/>
              </a:rPr>
              <a:t>menit</a:t>
            </a:r>
            <a:endParaRPr lang="en-US" sz="45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342900" algn="l">
              <a:buAutoNum type="arabicPeriod"/>
            </a:pPr>
            <a:r>
              <a:rPr lang="en-US" sz="4500" dirty="0" err="1">
                <a:solidFill>
                  <a:schemeClr val="tx1"/>
                </a:solidFill>
                <a:latin typeface="Arial Black" panose="020B0A04020102020204" pitchFamily="34" charset="0"/>
              </a:rPr>
              <a:t>Menjaga</a:t>
            </a:r>
            <a:r>
              <a:rPr lang="en-US" sz="45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Arial Black" panose="020B0A04020102020204" pitchFamily="34" charset="0"/>
              </a:rPr>
              <a:t>kebersihan</a:t>
            </a:r>
            <a:r>
              <a:rPr lang="en-US" sz="45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Arial Black" panose="020B0A04020102020204" pitchFamily="34" charset="0"/>
              </a:rPr>
              <a:t>ruangan</a:t>
            </a:r>
            <a:endParaRPr lang="en-US" sz="45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342900" algn="l">
              <a:buAutoNum type="arabicPeriod"/>
            </a:pPr>
            <a:r>
              <a:rPr lang="en-ID" sz="4500" dirty="0" err="1">
                <a:solidFill>
                  <a:schemeClr val="tx1"/>
                </a:solidFill>
                <a:latin typeface="Arial Black" panose="020B0A04020102020204" pitchFamily="34" charset="0"/>
              </a:rPr>
              <a:t>Berpakaian</a:t>
            </a:r>
            <a:r>
              <a:rPr lang="en-ID" sz="45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sz="4500" dirty="0" err="1">
                <a:solidFill>
                  <a:schemeClr val="tx1"/>
                </a:solidFill>
                <a:latin typeface="Arial Black" panose="020B0A04020102020204" pitchFamily="34" charset="0"/>
              </a:rPr>
              <a:t>rapi</a:t>
            </a:r>
            <a:r>
              <a:rPr lang="en-ID" sz="4500" dirty="0">
                <a:solidFill>
                  <a:schemeClr val="tx1"/>
                </a:solidFill>
                <a:latin typeface="Arial Black" panose="020B0A04020102020204" pitchFamily="34" charset="0"/>
              </a:rPr>
              <a:t>, </a:t>
            </a:r>
            <a:r>
              <a:rPr lang="en-ID" sz="4500" dirty="0" err="1">
                <a:solidFill>
                  <a:schemeClr val="tx1"/>
                </a:solidFill>
                <a:latin typeface="Arial Black" panose="020B0A04020102020204" pitchFamily="34" charset="0"/>
              </a:rPr>
              <a:t>tidak</a:t>
            </a:r>
            <a:r>
              <a:rPr lang="en-ID" sz="45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sz="4500" dirty="0" err="1">
                <a:solidFill>
                  <a:schemeClr val="tx1"/>
                </a:solidFill>
                <a:latin typeface="Arial Black" panose="020B0A04020102020204" pitchFamily="34" charset="0"/>
              </a:rPr>
              <a:t>memakai</a:t>
            </a:r>
            <a:r>
              <a:rPr lang="en-ID" sz="4500" dirty="0">
                <a:solidFill>
                  <a:schemeClr val="tx1"/>
                </a:solidFill>
                <a:latin typeface="Arial Black" panose="020B0A04020102020204" pitchFamily="34" charset="0"/>
              </a:rPr>
              <a:t> sandal; </a:t>
            </a:r>
            <a:r>
              <a:rPr lang="en-ID" sz="4500" dirty="0" err="1">
                <a:solidFill>
                  <a:schemeClr val="tx1"/>
                </a:solidFill>
                <a:latin typeface="Arial Black" panose="020B0A04020102020204" pitchFamily="34" charset="0"/>
              </a:rPr>
              <a:t>topi</a:t>
            </a:r>
            <a:r>
              <a:rPr lang="en-ID" sz="4500" dirty="0">
                <a:solidFill>
                  <a:schemeClr val="tx1"/>
                </a:solidFill>
                <a:latin typeface="Arial Black" panose="020B0A04020102020204" pitchFamily="34" charset="0"/>
              </a:rPr>
              <a:t>; </a:t>
            </a:r>
            <a:r>
              <a:rPr lang="en-ID" sz="4500" dirty="0" err="1">
                <a:solidFill>
                  <a:schemeClr val="tx1"/>
                </a:solidFill>
                <a:latin typeface="Arial Black" panose="020B0A04020102020204" pitchFamily="34" charset="0"/>
              </a:rPr>
              <a:t>kaos</a:t>
            </a:r>
            <a:r>
              <a:rPr lang="en-ID" sz="4500" dirty="0">
                <a:solidFill>
                  <a:schemeClr val="tx1"/>
                </a:solidFill>
                <a:latin typeface="Arial Black" panose="020B0A04020102020204" pitchFamily="34" charset="0"/>
              </a:rPr>
              <a:t> oblong; </a:t>
            </a:r>
            <a:r>
              <a:rPr lang="en-ID" sz="4500" dirty="0" err="1">
                <a:solidFill>
                  <a:schemeClr val="tx1"/>
                </a:solidFill>
                <a:latin typeface="Arial Black" panose="020B0A04020102020204" pitchFamily="34" charset="0"/>
              </a:rPr>
              <a:t>celana</a:t>
            </a:r>
            <a:r>
              <a:rPr lang="en-ID" sz="45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sz="4500" dirty="0" err="1">
                <a:solidFill>
                  <a:schemeClr val="tx1"/>
                </a:solidFill>
                <a:latin typeface="Arial Black" panose="020B0A04020102020204" pitchFamily="34" charset="0"/>
              </a:rPr>
              <a:t>pendek</a:t>
            </a:r>
            <a:r>
              <a:rPr lang="en-ID" sz="45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sz="4500" dirty="0" err="1">
                <a:solidFill>
                  <a:schemeClr val="tx1"/>
                </a:solidFill>
                <a:latin typeface="Arial Black" panose="020B0A04020102020204" pitchFamily="34" charset="0"/>
              </a:rPr>
              <a:t>atau</a:t>
            </a:r>
            <a:r>
              <a:rPr lang="en-ID" sz="45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sz="4500" dirty="0" err="1">
                <a:solidFill>
                  <a:schemeClr val="tx1"/>
                </a:solidFill>
                <a:latin typeface="Arial Black" panose="020B0A04020102020204" pitchFamily="34" charset="0"/>
              </a:rPr>
              <a:t>celana</a:t>
            </a:r>
            <a:r>
              <a:rPr lang="en-ID" sz="45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sz="4500" dirty="0" err="1">
                <a:solidFill>
                  <a:schemeClr val="tx1"/>
                </a:solidFill>
                <a:latin typeface="Arial Black" panose="020B0A04020102020204" pitchFamily="34" charset="0"/>
              </a:rPr>
              <a:t>robek</a:t>
            </a:r>
            <a:endParaRPr lang="en-ID" sz="45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342900" algn="l">
              <a:buAutoNum type="arabicPeriod"/>
            </a:pPr>
            <a:r>
              <a:rPr lang="en-ID" sz="4500" dirty="0">
                <a:solidFill>
                  <a:schemeClr val="tx1"/>
                </a:solidFill>
                <a:latin typeface="Arial Black" panose="020B0A04020102020204" pitchFamily="34" charset="0"/>
              </a:rPr>
              <a:t>Gadget (smartphone, </a:t>
            </a:r>
            <a:r>
              <a:rPr lang="en-ID" sz="4500" dirty="0" err="1">
                <a:solidFill>
                  <a:schemeClr val="tx1"/>
                </a:solidFill>
                <a:latin typeface="Arial Black" panose="020B0A04020102020204" pitchFamily="34" charset="0"/>
              </a:rPr>
              <a:t>handphone</a:t>
            </a:r>
            <a:r>
              <a:rPr lang="en-ID" sz="4500" dirty="0">
                <a:solidFill>
                  <a:schemeClr val="tx1"/>
                </a:solidFill>
                <a:latin typeface="Arial Black" panose="020B0A04020102020204" pitchFamily="34" charset="0"/>
              </a:rPr>
              <a:t>, tablet, </a:t>
            </a:r>
            <a:r>
              <a:rPr lang="en-ID" sz="4500" dirty="0" err="1">
                <a:solidFill>
                  <a:schemeClr val="tx1"/>
                </a:solidFill>
                <a:latin typeface="Arial Black" panose="020B0A04020102020204" pitchFamily="34" charset="0"/>
              </a:rPr>
              <a:t>dsb</a:t>
            </a:r>
            <a:r>
              <a:rPr lang="en-ID" sz="4500" dirty="0">
                <a:solidFill>
                  <a:schemeClr val="tx1"/>
                </a:solidFill>
                <a:latin typeface="Arial Black" panose="020B0A04020102020204" pitchFamily="34" charset="0"/>
              </a:rPr>
              <a:t>) </a:t>
            </a:r>
            <a:r>
              <a:rPr lang="en-ID" sz="4500" dirty="0" err="1">
                <a:solidFill>
                  <a:schemeClr val="tx1"/>
                </a:solidFill>
                <a:latin typeface="Arial Black" panose="020B0A04020102020204" pitchFamily="34" charset="0"/>
              </a:rPr>
              <a:t>harap</a:t>
            </a:r>
            <a:r>
              <a:rPr lang="en-ID" sz="45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sz="4500" dirty="0" err="1">
                <a:solidFill>
                  <a:schemeClr val="tx1"/>
                </a:solidFill>
                <a:latin typeface="Arial Black" panose="020B0A04020102020204" pitchFamily="34" charset="0"/>
              </a:rPr>
              <a:t>dimatikan</a:t>
            </a:r>
            <a:r>
              <a:rPr lang="en-ID" sz="45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sz="4500" dirty="0" err="1">
                <a:solidFill>
                  <a:schemeClr val="tx1"/>
                </a:solidFill>
                <a:latin typeface="Arial Black" panose="020B0A04020102020204" pitchFamily="34" charset="0"/>
              </a:rPr>
              <a:t>atau</a:t>
            </a:r>
            <a:r>
              <a:rPr lang="en-ID" sz="4500" dirty="0">
                <a:solidFill>
                  <a:schemeClr val="tx1"/>
                </a:solidFill>
                <a:latin typeface="Arial Black" panose="020B0A04020102020204" pitchFamily="34" charset="0"/>
              </a:rPr>
              <a:t> di silent </a:t>
            </a:r>
            <a:r>
              <a:rPr lang="en-ID" sz="4500" dirty="0" err="1">
                <a:solidFill>
                  <a:schemeClr val="tx1"/>
                </a:solidFill>
                <a:latin typeface="Arial Black" panose="020B0A04020102020204" pitchFamily="34" charset="0"/>
              </a:rPr>
              <a:t>selama</a:t>
            </a:r>
            <a:r>
              <a:rPr lang="en-ID" sz="45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sz="4500" dirty="0" err="1">
                <a:solidFill>
                  <a:schemeClr val="tx1"/>
                </a:solidFill>
                <a:latin typeface="Arial Black" panose="020B0A04020102020204" pitchFamily="34" charset="0"/>
              </a:rPr>
              <a:t>perkuliahan</a:t>
            </a:r>
            <a:r>
              <a:rPr lang="en-ID" sz="4500" dirty="0">
                <a:solidFill>
                  <a:schemeClr val="tx1"/>
                </a:solidFill>
                <a:latin typeface="Arial Black" panose="020B0A04020102020204" pitchFamily="34" charset="0"/>
              </a:rPr>
              <a:t>. </a:t>
            </a:r>
            <a:r>
              <a:rPr lang="en-ID" sz="4500" dirty="0" err="1">
                <a:solidFill>
                  <a:schemeClr val="tx1"/>
                </a:solidFill>
                <a:latin typeface="Arial Black" panose="020B0A04020102020204" pitchFamily="34" charset="0"/>
              </a:rPr>
              <a:t>Tidak</a:t>
            </a:r>
            <a:r>
              <a:rPr lang="en-ID" sz="45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sz="4500" dirty="0" err="1">
                <a:solidFill>
                  <a:schemeClr val="tx1"/>
                </a:solidFill>
                <a:latin typeface="Arial Black" panose="020B0A04020102020204" pitchFamily="34" charset="0"/>
              </a:rPr>
              <a:t>diperkenankan</a:t>
            </a:r>
            <a:r>
              <a:rPr lang="en-ID" sz="45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sz="4500" dirty="0" err="1">
                <a:solidFill>
                  <a:schemeClr val="tx1"/>
                </a:solidFill>
                <a:latin typeface="Arial Black" panose="020B0A04020102020204" pitchFamily="34" charset="0"/>
              </a:rPr>
              <a:t>menggunakan</a:t>
            </a:r>
            <a:r>
              <a:rPr lang="en-ID" sz="4500" dirty="0">
                <a:solidFill>
                  <a:schemeClr val="tx1"/>
                </a:solidFill>
                <a:latin typeface="Arial Black" panose="020B0A04020102020204" pitchFamily="34" charset="0"/>
              </a:rPr>
              <a:t> gadget </a:t>
            </a:r>
            <a:r>
              <a:rPr lang="en-ID" sz="4500" dirty="0" err="1">
                <a:solidFill>
                  <a:schemeClr val="tx1"/>
                </a:solidFill>
                <a:latin typeface="Arial Black" panose="020B0A04020102020204" pitchFamily="34" charset="0"/>
              </a:rPr>
              <a:t>selama</a:t>
            </a:r>
            <a:r>
              <a:rPr lang="en-ID" sz="45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sz="4500" dirty="0" err="1">
                <a:solidFill>
                  <a:schemeClr val="tx1"/>
                </a:solidFill>
                <a:latin typeface="Arial Black" panose="020B0A04020102020204" pitchFamily="34" charset="0"/>
              </a:rPr>
              <a:t>perkuliahan</a:t>
            </a:r>
            <a:r>
              <a:rPr lang="en-ID" sz="4500" dirty="0">
                <a:solidFill>
                  <a:schemeClr val="tx1"/>
                </a:solidFill>
                <a:latin typeface="Arial Black" panose="020B0A04020102020204" pitchFamily="34" charset="0"/>
              </a:rPr>
              <a:t>.</a:t>
            </a:r>
          </a:p>
          <a:p>
            <a:pPr marL="342900" indent="-342900" algn="l">
              <a:buAutoNum type="arabicPeriod"/>
            </a:pPr>
            <a:r>
              <a:rPr lang="en-ID" sz="4500" dirty="0" err="1">
                <a:solidFill>
                  <a:schemeClr val="tx1"/>
                </a:solidFill>
                <a:latin typeface="Arial Black" panose="020B0A04020102020204" pitchFamily="34" charset="0"/>
              </a:rPr>
              <a:t>Dilarang</a:t>
            </a:r>
            <a:r>
              <a:rPr lang="en-ID" sz="45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sz="4500" dirty="0" err="1">
                <a:solidFill>
                  <a:schemeClr val="tx1"/>
                </a:solidFill>
                <a:latin typeface="Arial Black" panose="020B0A04020102020204" pitchFamily="34" charset="0"/>
              </a:rPr>
              <a:t>makan</a:t>
            </a:r>
            <a:r>
              <a:rPr lang="en-ID" sz="45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sz="4500" dirty="0" err="1">
                <a:solidFill>
                  <a:schemeClr val="tx1"/>
                </a:solidFill>
                <a:latin typeface="Arial Black" panose="020B0A04020102020204" pitchFamily="34" charset="0"/>
              </a:rPr>
              <a:t>ataupun</a:t>
            </a:r>
            <a:r>
              <a:rPr lang="en-ID" sz="45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sz="4500" dirty="0" err="1">
                <a:solidFill>
                  <a:schemeClr val="tx1"/>
                </a:solidFill>
                <a:latin typeface="Arial Black" panose="020B0A04020102020204" pitchFamily="34" charset="0"/>
              </a:rPr>
              <a:t>merokok</a:t>
            </a:r>
            <a:r>
              <a:rPr lang="en-ID" sz="4500" dirty="0">
                <a:solidFill>
                  <a:schemeClr val="tx1"/>
                </a:solidFill>
                <a:latin typeface="Arial Black" panose="020B0A04020102020204" pitchFamily="34" charset="0"/>
              </a:rPr>
              <a:t>. </a:t>
            </a:r>
            <a:r>
              <a:rPr lang="en-ID" sz="4500" dirty="0" err="1">
                <a:solidFill>
                  <a:schemeClr val="tx1"/>
                </a:solidFill>
                <a:latin typeface="Arial Black" panose="020B0A04020102020204" pitchFamily="34" charset="0"/>
              </a:rPr>
              <a:t>Minum</a:t>
            </a:r>
            <a:r>
              <a:rPr lang="en-ID" sz="45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sz="4500" dirty="0" err="1">
                <a:solidFill>
                  <a:schemeClr val="tx1"/>
                </a:solidFill>
                <a:latin typeface="Arial Black" panose="020B0A04020102020204" pitchFamily="34" charset="0"/>
              </a:rPr>
              <a:t>diperbolehkan</a:t>
            </a:r>
            <a:endParaRPr lang="en-ID" sz="45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342900" algn="l">
              <a:buAutoNum type="arabicPeriod"/>
            </a:pPr>
            <a:r>
              <a:rPr lang="en-ID" sz="4500" dirty="0" err="1">
                <a:solidFill>
                  <a:schemeClr val="tx1"/>
                </a:solidFill>
                <a:latin typeface="Arial Black" panose="020B0A04020102020204" pitchFamily="34" charset="0"/>
              </a:rPr>
              <a:t>Tugas</a:t>
            </a:r>
            <a:r>
              <a:rPr lang="en-ID" sz="45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sz="4500" dirty="0" err="1">
                <a:solidFill>
                  <a:schemeClr val="tx1"/>
                </a:solidFill>
                <a:latin typeface="Arial Black" panose="020B0A04020102020204" pitchFamily="34" charset="0"/>
              </a:rPr>
              <a:t>dikumpulkan</a:t>
            </a:r>
            <a:r>
              <a:rPr lang="en-ID" sz="45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sz="4500" dirty="0" err="1">
                <a:solidFill>
                  <a:schemeClr val="tx1"/>
                </a:solidFill>
                <a:latin typeface="Arial Black" panose="020B0A04020102020204" pitchFamily="34" charset="0"/>
              </a:rPr>
              <a:t>sesuai</a:t>
            </a:r>
            <a:r>
              <a:rPr lang="en-ID" sz="45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sz="4500" dirty="0" err="1">
                <a:solidFill>
                  <a:schemeClr val="tx1"/>
                </a:solidFill>
                <a:latin typeface="Arial Black" panose="020B0A04020102020204" pitchFamily="34" charset="0"/>
              </a:rPr>
              <a:t>dengan</a:t>
            </a:r>
            <a:r>
              <a:rPr lang="en-ID" sz="45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sz="4500" dirty="0" err="1">
                <a:solidFill>
                  <a:schemeClr val="tx1"/>
                </a:solidFill>
                <a:latin typeface="Arial Black" panose="020B0A04020102020204" pitchFamily="34" charset="0"/>
              </a:rPr>
              <a:t>kesepakatan</a:t>
            </a:r>
            <a:r>
              <a:rPr lang="en-ID" sz="45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sz="4500" dirty="0" err="1">
                <a:solidFill>
                  <a:schemeClr val="tx1"/>
                </a:solidFill>
                <a:latin typeface="Arial Black" panose="020B0A04020102020204" pitchFamily="34" charset="0"/>
              </a:rPr>
              <a:t>dengan</a:t>
            </a:r>
            <a:r>
              <a:rPr lang="en-ID" sz="45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sz="4500" dirty="0" err="1">
                <a:solidFill>
                  <a:schemeClr val="tx1"/>
                </a:solidFill>
                <a:latin typeface="Arial Black" panose="020B0A04020102020204" pitchFamily="34" charset="0"/>
              </a:rPr>
              <a:t>dosen</a:t>
            </a:r>
            <a:r>
              <a:rPr lang="en-ID" sz="45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sz="4500" dirty="0" err="1">
                <a:solidFill>
                  <a:schemeClr val="tx1"/>
                </a:solidFill>
                <a:latin typeface="Arial Black" panose="020B0A04020102020204" pitchFamily="34" charset="0"/>
              </a:rPr>
              <a:t>dan</a:t>
            </a:r>
            <a:r>
              <a:rPr lang="en-ID" sz="45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sz="4500" dirty="0" err="1">
                <a:solidFill>
                  <a:schemeClr val="tx1"/>
                </a:solidFill>
                <a:latin typeface="Arial Black" panose="020B0A04020102020204" pitchFamily="34" charset="0"/>
              </a:rPr>
              <a:t>merupakan</a:t>
            </a:r>
            <a:r>
              <a:rPr lang="en-ID" sz="45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sz="4500" dirty="0" err="1">
                <a:solidFill>
                  <a:schemeClr val="tx1"/>
                </a:solidFill>
                <a:latin typeface="Arial Black" panose="020B0A04020102020204" pitchFamily="34" charset="0"/>
              </a:rPr>
              <a:t>hasil</a:t>
            </a:r>
            <a:r>
              <a:rPr lang="en-ID" sz="45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sz="4500" dirty="0" err="1">
                <a:solidFill>
                  <a:schemeClr val="tx1"/>
                </a:solidFill>
                <a:latin typeface="Arial Black" panose="020B0A04020102020204" pitchFamily="34" charset="0"/>
              </a:rPr>
              <a:t>mandiri</a:t>
            </a:r>
            <a:r>
              <a:rPr lang="en-ID" sz="4500" dirty="0">
                <a:solidFill>
                  <a:schemeClr val="tx1"/>
                </a:solidFill>
                <a:latin typeface="Arial Black" panose="020B0A04020102020204" pitchFamily="34" charset="0"/>
              </a:rPr>
              <a:t>, </a:t>
            </a:r>
            <a:r>
              <a:rPr lang="en-ID" sz="4500" dirty="0" err="1">
                <a:solidFill>
                  <a:schemeClr val="tx1"/>
                </a:solidFill>
                <a:latin typeface="Arial Black" panose="020B0A04020102020204" pitchFamily="34" charset="0"/>
              </a:rPr>
              <a:t>bukan</a:t>
            </a:r>
            <a:r>
              <a:rPr lang="en-ID" sz="45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sz="4500" dirty="0" err="1">
                <a:solidFill>
                  <a:schemeClr val="tx1"/>
                </a:solidFill>
                <a:latin typeface="Arial Black" panose="020B0A04020102020204" pitchFamily="34" charset="0"/>
              </a:rPr>
              <a:t>hasil</a:t>
            </a:r>
            <a:r>
              <a:rPr lang="en-ID" sz="45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sz="4500" dirty="0" err="1">
                <a:solidFill>
                  <a:schemeClr val="tx1"/>
                </a:solidFill>
                <a:latin typeface="Arial Black" panose="020B0A04020102020204" pitchFamily="34" charset="0"/>
              </a:rPr>
              <a:t>plagiat</a:t>
            </a:r>
            <a:endParaRPr lang="en-ID" sz="45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l"/>
            <a:endParaRPr lang="en-US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600990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271464" y="836613"/>
            <a:ext cx="9721080" cy="416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+mj-lt"/>
              <a:buAutoNum type="arabicPeriod" startAt="7"/>
            </a:pP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diperkenankan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membuat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kegaduhan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selama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perkuliahan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</a:rPr>
              <a:t>. Pay attention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selama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</a:rPr>
              <a:t> di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kelas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</a:rPr>
              <a:t>.</a:t>
            </a:r>
          </a:p>
          <a:p>
            <a:pPr marL="457200" indent="-457200" algn="l">
              <a:buFont typeface="+mj-lt"/>
              <a:buAutoNum type="arabicPeriod" startAt="7"/>
            </a:pPr>
            <a:r>
              <a:rPr lang="en-ID" sz="2000" dirty="0">
                <a:solidFill>
                  <a:schemeClr val="tx1"/>
                </a:solidFill>
                <a:latin typeface="Arial Black" panose="020B0A04020102020204" pitchFamily="34" charset="0"/>
              </a:rPr>
              <a:t>Pada </a:t>
            </a:r>
            <a:r>
              <a:rPr lang="en-ID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saat</a:t>
            </a:r>
            <a:r>
              <a:rPr lang="en-ID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kuis</a:t>
            </a:r>
            <a:r>
              <a:rPr lang="en-ID" sz="2000" dirty="0">
                <a:solidFill>
                  <a:schemeClr val="tx1"/>
                </a:solidFill>
                <a:latin typeface="Arial Black" panose="020B0A04020102020204" pitchFamily="34" charset="0"/>
              </a:rPr>
              <a:t>/UTS/UAS, </a:t>
            </a:r>
            <a:r>
              <a:rPr lang="en-ID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mahasiswa</a:t>
            </a:r>
            <a:r>
              <a:rPr lang="en-ID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tidak</a:t>
            </a:r>
            <a:r>
              <a:rPr lang="en-ID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diperkenankan</a:t>
            </a:r>
            <a:r>
              <a:rPr lang="en-ID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mencontek</a:t>
            </a:r>
            <a:r>
              <a:rPr lang="en-ID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atau</a:t>
            </a:r>
            <a:r>
              <a:rPr lang="en-ID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bekerja</a:t>
            </a:r>
            <a:r>
              <a:rPr lang="en-ID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sama</a:t>
            </a:r>
            <a:r>
              <a:rPr lang="en-ID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dengan</a:t>
            </a:r>
            <a:r>
              <a:rPr lang="en-ID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mahasiswa</a:t>
            </a:r>
            <a:r>
              <a:rPr lang="en-ID" sz="2000" dirty="0">
                <a:solidFill>
                  <a:schemeClr val="tx1"/>
                </a:solidFill>
                <a:latin typeface="Arial Black" panose="020B0A04020102020204" pitchFamily="34" charset="0"/>
              </a:rPr>
              <a:t> lain. </a:t>
            </a:r>
          </a:p>
          <a:p>
            <a:pPr marL="457200" indent="-457200" algn="l">
              <a:buFont typeface="+mj-lt"/>
              <a:buAutoNum type="arabicPeriod" startAt="7"/>
            </a:pPr>
            <a:r>
              <a:rPr lang="en-ID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Komplain</a:t>
            </a:r>
            <a:r>
              <a:rPr lang="en-ID" sz="2000" dirty="0">
                <a:solidFill>
                  <a:schemeClr val="tx1"/>
                </a:solidFill>
                <a:latin typeface="Arial Black" panose="020B0A04020102020204" pitchFamily="34" charset="0"/>
              </a:rPr>
              <a:t>/</a:t>
            </a:r>
            <a:r>
              <a:rPr lang="en-ID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keberatan</a:t>
            </a:r>
            <a:r>
              <a:rPr lang="en-ID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terhadap</a:t>
            </a:r>
            <a:r>
              <a:rPr lang="en-ID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nilai</a:t>
            </a:r>
            <a:r>
              <a:rPr lang="en-ID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akhir</a:t>
            </a:r>
            <a:r>
              <a:rPr lang="en-ID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dilakukan</a:t>
            </a:r>
            <a:r>
              <a:rPr lang="en-ID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terhadap</a:t>
            </a:r>
            <a:r>
              <a:rPr lang="en-ID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kesalahan</a:t>
            </a:r>
            <a:r>
              <a:rPr lang="en-ID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hitung</a:t>
            </a:r>
            <a:r>
              <a:rPr lang="en-ID" sz="2000" dirty="0">
                <a:solidFill>
                  <a:schemeClr val="tx1"/>
                </a:solidFill>
                <a:latin typeface="Arial Black" panose="020B0A04020102020204" pitchFamily="34" charset="0"/>
              </a:rPr>
              <a:t> dan </a:t>
            </a:r>
            <a:r>
              <a:rPr lang="en-ID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bukan</a:t>
            </a:r>
            <a:r>
              <a:rPr lang="en-ID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untuk</a:t>
            </a:r>
            <a:r>
              <a:rPr lang="en-ID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menaikkan</a:t>
            </a:r>
            <a:r>
              <a:rPr lang="en-ID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ke</a:t>
            </a:r>
            <a:r>
              <a:rPr lang="en-ID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nilai</a:t>
            </a:r>
            <a:r>
              <a:rPr lang="en-ID" sz="2000" dirty="0">
                <a:solidFill>
                  <a:schemeClr val="tx1"/>
                </a:solidFill>
                <a:latin typeface="Arial Black" panose="020B0A04020102020204" pitchFamily="34" charset="0"/>
              </a:rPr>
              <a:t> yang </a:t>
            </a:r>
            <a:r>
              <a:rPr lang="en-ID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lebih</a:t>
            </a:r>
            <a:r>
              <a:rPr lang="en-ID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tinggi</a:t>
            </a:r>
            <a:endParaRPr lang="en-ID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457200" indent="-457200" algn="l">
              <a:buFont typeface="+mj-lt"/>
              <a:buAutoNum type="arabicPeriod" startAt="7"/>
            </a:pPr>
            <a:r>
              <a:rPr lang="en-ID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Komplain</a:t>
            </a:r>
            <a:r>
              <a:rPr lang="en-ID" sz="2000" dirty="0">
                <a:solidFill>
                  <a:schemeClr val="tx1"/>
                </a:solidFill>
                <a:latin typeface="Arial Black" panose="020B0A04020102020204" pitchFamily="34" charset="0"/>
              </a:rPr>
              <a:t>/</a:t>
            </a:r>
            <a:r>
              <a:rPr lang="en-ID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keberatan</a:t>
            </a:r>
            <a:r>
              <a:rPr lang="en-ID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dilakukan</a:t>
            </a:r>
            <a:r>
              <a:rPr lang="en-ID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langsung</a:t>
            </a:r>
            <a:r>
              <a:rPr lang="en-ID" sz="2000" dirty="0">
                <a:solidFill>
                  <a:schemeClr val="tx1"/>
                </a:solidFill>
                <a:latin typeface="Arial Black" panose="020B0A04020102020204" pitchFamily="34" charset="0"/>
              </a:rPr>
              <a:t> oleh </a:t>
            </a:r>
            <a:r>
              <a:rPr lang="en-ID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mahasiswa</a:t>
            </a:r>
            <a:r>
              <a:rPr lang="en-ID" sz="2000" dirty="0">
                <a:solidFill>
                  <a:schemeClr val="tx1"/>
                </a:solidFill>
                <a:latin typeface="Arial Black" panose="020B0A04020102020204" pitchFamily="34" charset="0"/>
              </a:rPr>
              <a:t>, </a:t>
            </a:r>
            <a:r>
              <a:rPr lang="en-ID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tidak</a:t>
            </a:r>
            <a:r>
              <a:rPr lang="en-ID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melalui</a:t>
            </a:r>
            <a:r>
              <a:rPr lang="en-ID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pihak</a:t>
            </a:r>
            <a:r>
              <a:rPr lang="en-ID" sz="2000" dirty="0">
                <a:solidFill>
                  <a:schemeClr val="tx1"/>
                </a:solidFill>
                <a:latin typeface="Arial Black" panose="020B0A04020102020204" pitchFamily="34" charset="0"/>
              </a:rPr>
              <a:t> lain</a:t>
            </a:r>
          </a:p>
          <a:p>
            <a:pPr marL="457200" indent="-457200" algn="l">
              <a:buFont typeface="+mj-lt"/>
              <a:buAutoNum type="arabicPeriod" startAt="7"/>
            </a:pP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Dilarang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berbuat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asusila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perbuatan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lain yang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mencemarkan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nama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baik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institusi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  <a:endParaRPr lang="id-ID" sz="20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 startAt="7"/>
            </a:pPr>
            <a:endParaRPr lang="en-US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327958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87488" y="764704"/>
            <a:ext cx="9937104" cy="5544616"/>
          </a:xfrm>
        </p:spPr>
        <p:txBody>
          <a:bodyPr>
            <a:normAutofit fontScale="77500" lnSpcReduction="20000"/>
          </a:bodyPr>
          <a:lstStyle/>
          <a:p>
            <a:r>
              <a:rPr lang="en-US" sz="31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KEWAJIBAN MAHASISWA DAN DOSEN</a:t>
            </a:r>
          </a:p>
          <a:p>
            <a:pPr lvl="0" algn="l"/>
            <a:endParaRPr lang="en-US" dirty="0"/>
          </a:p>
          <a:p>
            <a:pPr lvl="0" algn="l"/>
            <a:endParaRPr lang="en-US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lvl="0" algn="just"/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342900" algn="l">
              <a:buAutoNum type="arabicPeriod"/>
            </a:pP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Kehadiran</a:t>
            </a:r>
            <a:endParaRPr lang="en-US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l"/>
            <a:r>
              <a:rPr lang="en-ID" dirty="0" err="1">
                <a:solidFill>
                  <a:schemeClr val="tx1"/>
                </a:solidFill>
                <a:latin typeface="Arial Black" panose="020B0A04020102020204" pitchFamily="34" charset="0"/>
              </a:rPr>
              <a:t>Dosen</a:t>
            </a:r>
            <a:r>
              <a:rPr lang="en-ID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Arial Black" panose="020B0A04020102020204" pitchFamily="34" charset="0"/>
              </a:rPr>
              <a:t>wajib</a:t>
            </a:r>
            <a:r>
              <a:rPr lang="en-ID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Arial Black" panose="020B0A04020102020204" pitchFamily="34" charset="0"/>
              </a:rPr>
              <a:t>melaksanakan</a:t>
            </a:r>
            <a:r>
              <a:rPr lang="en-ID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Arial Black" panose="020B0A04020102020204" pitchFamily="34" charset="0"/>
              </a:rPr>
              <a:t>perkuliahan</a:t>
            </a:r>
            <a:r>
              <a:rPr lang="en-ID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Arial Black" panose="020B0A04020102020204" pitchFamily="34" charset="0"/>
              </a:rPr>
              <a:t>tatap</a:t>
            </a:r>
            <a:r>
              <a:rPr lang="en-ID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Arial Black" panose="020B0A04020102020204" pitchFamily="34" charset="0"/>
              </a:rPr>
              <a:t>muka</a:t>
            </a:r>
            <a:r>
              <a:rPr lang="en-ID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Arial Black" panose="020B0A04020102020204" pitchFamily="34" charset="0"/>
              </a:rPr>
              <a:t>dan</a:t>
            </a:r>
            <a:r>
              <a:rPr lang="en-ID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Arial Black" panose="020B0A04020102020204" pitchFamily="34" charset="0"/>
              </a:rPr>
              <a:t>mahasiswa</a:t>
            </a:r>
            <a:r>
              <a:rPr lang="en-ID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Arial Black" panose="020B0A04020102020204" pitchFamily="34" charset="0"/>
              </a:rPr>
              <a:t>wajib</a:t>
            </a:r>
            <a:r>
              <a:rPr lang="en-ID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Arial Black" panose="020B0A04020102020204" pitchFamily="34" charset="0"/>
              </a:rPr>
              <a:t>hadir</a:t>
            </a:r>
            <a:r>
              <a:rPr lang="en-ID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Arial Black" panose="020B0A04020102020204" pitchFamily="34" charset="0"/>
              </a:rPr>
              <a:t>dalam</a:t>
            </a:r>
            <a:r>
              <a:rPr lang="en-ID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Arial Black" panose="020B0A04020102020204" pitchFamily="34" charset="0"/>
              </a:rPr>
              <a:t>perkuliahan</a:t>
            </a:r>
            <a:r>
              <a:rPr lang="en-ID" dirty="0">
                <a:solidFill>
                  <a:schemeClr val="tx1"/>
                </a:solidFill>
                <a:latin typeface="Arial Black" panose="020B0A04020102020204" pitchFamily="34" charset="0"/>
              </a:rPr>
              <a:t>. </a:t>
            </a:r>
            <a:r>
              <a:rPr lang="en-ID" dirty="0" err="1">
                <a:solidFill>
                  <a:schemeClr val="tx1"/>
                </a:solidFill>
                <a:latin typeface="Arial Black" panose="020B0A04020102020204" pitchFamily="34" charset="0"/>
              </a:rPr>
              <a:t>Jumlah</a:t>
            </a:r>
            <a:r>
              <a:rPr lang="en-ID" dirty="0">
                <a:solidFill>
                  <a:schemeClr val="tx1"/>
                </a:solidFill>
                <a:latin typeface="Arial Black" panose="020B0A04020102020204" pitchFamily="34" charset="0"/>
              </a:rPr>
              <a:t> total </a:t>
            </a:r>
            <a:r>
              <a:rPr lang="en-ID" dirty="0" err="1">
                <a:solidFill>
                  <a:schemeClr val="tx1"/>
                </a:solidFill>
                <a:latin typeface="Arial Black" panose="020B0A04020102020204" pitchFamily="34" charset="0"/>
              </a:rPr>
              <a:t>pertemuan</a:t>
            </a:r>
            <a:r>
              <a:rPr lang="en-ID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Arial Black" panose="020B0A04020102020204" pitchFamily="34" charset="0"/>
              </a:rPr>
              <a:t>adalah</a:t>
            </a:r>
            <a:r>
              <a:rPr lang="en-ID" dirty="0">
                <a:solidFill>
                  <a:schemeClr val="tx1"/>
                </a:solidFill>
                <a:latin typeface="Arial Black" panose="020B0A04020102020204" pitchFamily="34" charset="0"/>
              </a:rPr>
              <a:t> 14 kali </a:t>
            </a:r>
            <a:r>
              <a:rPr lang="en-ID" dirty="0" err="1">
                <a:solidFill>
                  <a:schemeClr val="tx1"/>
                </a:solidFill>
                <a:latin typeface="Arial Black" panose="020B0A04020102020204" pitchFamily="34" charset="0"/>
              </a:rPr>
              <a:t>pertemuan</a:t>
            </a:r>
            <a:r>
              <a:rPr lang="en-ID" dirty="0">
                <a:solidFill>
                  <a:schemeClr val="tx1"/>
                </a:solidFill>
                <a:latin typeface="Arial Black" panose="020B0A04020102020204" pitchFamily="34" charset="0"/>
              </a:rPr>
              <a:t> (exc. UTS </a:t>
            </a:r>
            <a:r>
              <a:rPr lang="en-ID" dirty="0" err="1">
                <a:solidFill>
                  <a:schemeClr val="tx1"/>
                </a:solidFill>
                <a:latin typeface="Arial Black" panose="020B0A04020102020204" pitchFamily="34" charset="0"/>
              </a:rPr>
              <a:t>dan</a:t>
            </a:r>
            <a:r>
              <a:rPr lang="en-ID" dirty="0">
                <a:solidFill>
                  <a:schemeClr val="tx1"/>
                </a:solidFill>
                <a:latin typeface="Arial Black" panose="020B0A04020102020204" pitchFamily="34" charset="0"/>
              </a:rPr>
              <a:t> UAS) </a:t>
            </a:r>
            <a:r>
              <a:rPr lang="en-ID" dirty="0" err="1">
                <a:solidFill>
                  <a:schemeClr val="tx1"/>
                </a:solidFill>
                <a:latin typeface="Arial Black" panose="020B0A04020102020204" pitchFamily="34" charset="0"/>
              </a:rPr>
              <a:t>dan</a:t>
            </a:r>
            <a:r>
              <a:rPr lang="en-ID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Arial Black" panose="020B0A04020102020204" pitchFamily="34" charset="0"/>
              </a:rPr>
              <a:t>harus</a:t>
            </a:r>
            <a:r>
              <a:rPr lang="en-ID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Arial Black" panose="020B0A04020102020204" pitchFamily="34" charset="0"/>
              </a:rPr>
              <a:t>dipenuhi</a:t>
            </a:r>
            <a:r>
              <a:rPr lang="en-ID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Arial Black" panose="020B0A04020102020204" pitchFamily="34" charset="0"/>
              </a:rPr>
              <a:t>sekurang-kurangnya</a:t>
            </a:r>
            <a:r>
              <a:rPr lang="en-ID" dirty="0">
                <a:solidFill>
                  <a:schemeClr val="tx1"/>
                </a:solidFill>
                <a:latin typeface="Arial Black" panose="020B0A04020102020204" pitchFamily="34" charset="0"/>
              </a:rPr>
              <a:t> 12 kali </a:t>
            </a:r>
            <a:r>
              <a:rPr lang="en-ID" dirty="0" err="1">
                <a:solidFill>
                  <a:schemeClr val="tx1"/>
                </a:solidFill>
                <a:latin typeface="Arial Black" panose="020B0A04020102020204" pitchFamily="34" charset="0"/>
              </a:rPr>
              <a:t>pertemuan</a:t>
            </a:r>
            <a:r>
              <a:rPr lang="en-ID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Arial Black" panose="020B0A04020102020204" pitchFamily="34" charset="0"/>
              </a:rPr>
              <a:t>oleh</a:t>
            </a:r>
            <a:r>
              <a:rPr lang="en-ID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Arial Black" panose="020B0A04020102020204" pitchFamily="34" charset="0"/>
              </a:rPr>
              <a:t>mahasiswa</a:t>
            </a:r>
            <a:r>
              <a:rPr lang="en-ID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Arial Black" panose="020B0A04020102020204" pitchFamily="34" charset="0"/>
              </a:rPr>
              <a:t>untuk</a:t>
            </a:r>
            <a:r>
              <a:rPr lang="en-ID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Arial Black" panose="020B0A04020102020204" pitchFamily="34" charset="0"/>
              </a:rPr>
              <a:t>dapat</a:t>
            </a:r>
            <a:r>
              <a:rPr lang="en-ID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Arial Black" panose="020B0A04020102020204" pitchFamily="34" charset="0"/>
              </a:rPr>
              <a:t>dianggap</a:t>
            </a:r>
            <a:r>
              <a:rPr lang="en-ID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Arial Black" panose="020B0A04020102020204" pitchFamily="34" charset="0"/>
              </a:rPr>
              <a:t>layak</a:t>
            </a:r>
            <a:r>
              <a:rPr lang="en-ID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Arial Black" panose="020B0A04020102020204" pitchFamily="34" charset="0"/>
              </a:rPr>
              <a:t>mengikuti</a:t>
            </a:r>
            <a:r>
              <a:rPr lang="en-ID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Arial Black" panose="020B0A04020102020204" pitchFamily="34" charset="0"/>
              </a:rPr>
              <a:t>Ujian</a:t>
            </a:r>
            <a:r>
              <a:rPr lang="en-ID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Arial Black" panose="020B0A04020102020204" pitchFamily="34" charset="0"/>
              </a:rPr>
              <a:t>Akhir</a:t>
            </a:r>
            <a:r>
              <a:rPr lang="en-ID" dirty="0">
                <a:solidFill>
                  <a:schemeClr val="tx1"/>
                </a:solidFill>
                <a:latin typeface="Arial Black" panose="020B0A04020102020204" pitchFamily="34" charset="0"/>
              </a:rPr>
              <a:t> Semester (UAS). </a:t>
            </a:r>
          </a:p>
          <a:p>
            <a:pPr algn="l"/>
            <a:endParaRPr lang="en-ID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457200" indent="-457200" algn="l">
              <a:buFont typeface="+mj-lt"/>
              <a:buAutoNum type="arabicPeriod" startAt="2"/>
            </a:pPr>
            <a:r>
              <a:rPr lang="en-ID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Tugas</a:t>
            </a:r>
            <a:endParaRPr lang="en-ID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l"/>
            <a:r>
              <a:rPr lang="pt-BR" dirty="0">
                <a:solidFill>
                  <a:schemeClr val="tx1"/>
                </a:solidFill>
                <a:latin typeface="Arial Black" panose="020B0A04020102020204" pitchFamily="34" charset="0"/>
              </a:rPr>
              <a:t>Mahasiswa wajib melaksanakan penugasan yang diberikan oleh dosen sesuai dengan peraturan akademik yang berlaku sbg salah satu komponen penilaian</a:t>
            </a:r>
            <a:r>
              <a:rPr lang="pt-BR" dirty="0">
                <a:solidFill>
                  <a:schemeClr val="tx1"/>
                </a:solidFill>
                <a:latin typeface="Cambria" panose="02040503050406030204" pitchFamily="18" charset="0"/>
              </a:rPr>
              <a:t>. 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lvl="0" algn="just"/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l"/>
            <a:endParaRPr lang="en-US" dirty="0">
              <a:solidFill>
                <a:schemeClr val="tx1"/>
              </a:solidFill>
              <a:latin typeface="Instrument Sans Medium" pitchFamily="34" charset="0"/>
              <a:ea typeface="Instrument Sans Medium" pitchFamily="34" charset="-122"/>
              <a:cs typeface="Instrument Sans Medium" pitchFamily="34" charset="-120"/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F:\LAMPUNG\GALERY\KARIKATUR\peringata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62975" y="980728"/>
            <a:ext cx="2333625" cy="1728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9547886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43472" y="836712"/>
            <a:ext cx="9649072" cy="4896544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+mj-lt"/>
              <a:buAutoNum type="arabicPeriod" startAt="3"/>
            </a:pP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Keaktifan</a:t>
            </a:r>
            <a:endParaRPr lang="en-US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l"/>
            <a:r>
              <a:rPr lang="en-ID" dirty="0" err="1">
                <a:solidFill>
                  <a:schemeClr val="tx1"/>
                </a:solidFill>
                <a:latin typeface="Arial Black" panose="020B0A04020102020204" pitchFamily="34" charset="0"/>
              </a:rPr>
              <a:t>Dosen</a:t>
            </a:r>
            <a:r>
              <a:rPr lang="en-ID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Arial Black" panose="020B0A04020102020204" pitchFamily="34" charset="0"/>
              </a:rPr>
              <a:t>bertugas</a:t>
            </a:r>
            <a:r>
              <a:rPr lang="en-ID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Arial Black" panose="020B0A04020102020204" pitchFamily="34" charset="0"/>
              </a:rPr>
              <a:t>sbg</a:t>
            </a:r>
            <a:r>
              <a:rPr lang="en-ID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Arial Black" panose="020B0A04020102020204" pitchFamily="34" charset="0"/>
              </a:rPr>
              <a:t>fasilitator</a:t>
            </a:r>
            <a:r>
              <a:rPr lang="en-ID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Arial Black" panose="020B0A04020102020204" pitchFamily="34" charset="0"/>
              </a:rPr>
              <a:t>dalam</a:t>
            </a:r>
            <a:r>
              <a:rPr lang="en-ID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Arial Black" panose="020B0A04020102020204" pitchFamily="34" charset="0"/>
              </a:rPr>
              <a:t>menyampaikan</a:t>
            </a:r>
            <a:r>
              <a:rPr lang="en-ID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Arial Black" panose="020B0A04020102020204" pitchFamily="34" charset="0"/>
              </a:rPr>
              <a:t>ilmu</a:t>
            </a:r>
            <a:r>
              <a:rPr lang="en-ID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Arial Black" panose="020B0A04020102020204" pitchFamily="34" charset="0"/>
              </a:rPr>
              <a:t>dan</a:t>
            </a:r>
            <a:r>
              <a:rPr lang="en-ID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Arial Black" panose="020B0A04020102020204" pitchFamily="34" charset="0"/>
              </a:rPr>
              <a:t>pengetahuan</a:t>
            </a:r>
            <a:r>
              <a:rPr lang="en-ID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Arial Black" panose="020B0A04020102020204" pitchFamily="34" charset="0"/>
              </a:rPr>
              <a:t>kpd</a:t>
            </a:r>
            <a:r>
              <a:rPr lang="en-ID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Arial Black" panose="020B0A04020102020204" pitchFamily="34" charset="0"/>
              </a:rPr>
              <a:t>mahasiswa</a:t>
            </a:r>
            <a:r>
              <a:rPr lang="en-ID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Arial Black" panose="020B0A04020102020204" pitchFamily="34" charset="0"/>
              </a:rPr>
              <a:t>dan</a:t>
            </a:r>
            <a:r>
              <a:rPr lang="en-ID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Arial Black" panose="020B0A04020102020204" pitchFamily="34" charset="0"/>
              </a:rPr>
              <a:t>mahasiswa</a:t>
            </a:r>
            <a:r>
              <a:rPr lang="en-ID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Arial Black" panose="020B0A04020102020204" pitchFamily="34" charset="0"/>
              </a:rPr>
              <a:t>diharapkan</a:t>
            </a:r>
            <a:r>
              <a:rPr lang="en-ID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Arial Black" panose="020B0A04020102020204" pitchFamily="34" charset="0"/>
              </a:rPr>
              <a:t>untuk</a:t>
            </a:r>
            <a:r>
              <a:rPr lang="en-ID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Arial Black" panose="020B0A04020102020204" pitchFamily="34" charset="0"/>
              </a:rPr>
              <a:t>aktif</a:t>
            </a:r>
            <a:r>
              <a:rPr lang="en-ID" dirty="0">
                <a:solidFill>
                  <a:schemeClr val="tx1"/>
                </a:solidFill>
                <a:latin typeface="Arial Black" panose="020B0A04020102020204" pitchFamily="34" charset="0"/>
              </a:rPr>
              <a:t> di </a:t>
            </a:r>
            <a:r>
              <a:rPr lang="en-ID" dirty="0" err="1">
                <a:solidFill>
                  <a:schemeClr val="tx1"/>
                </a:solidFill>
                <a:latin typeface="Arial Black" panose="020B0A04020102020204" pitchFamily="34" charset="0"/>
              </a:rPr>
              <a:t>dalam</a:t>
            </a:r>
            <a:r>
              <a:rPr lang="en-ID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Arial Black" panose="020B0A04020102020204" pitchFamily="34" charset="0"/>
              </a:rPr>
              <a:t>kelas</a:t>
            </a:r>
            <a:r>
              <a:rPr lang="en-ID" dirty="0">
                <a:solidFill>
                  <a:schemeClr val="tx1"/>
                </a:solidFill>
                <a:latin typeface="Arial Black" panose="020B0A04020102020204" pitchFamily="34" charset="0"/>
              </a:rPr>
              <a:t>. </a:t>
            </a:r>
            <a:r>
              <a:rPr lang="en-ID" dirty="0" err="1">
                <a:solidFill>
                  <a:schemeClr val="tx1"/>
                </a:solidFill>
                <a:latin typeface="Arial Black" panose="020B0A04020102020204" pitchFamily="34" charset="0"/>
              </a:rPr>
              <a:t>Nilai</a:t>
            </a:r>
            <a:r>
              <a:rPr lang="en-ID" dirty="0">
                <a:solidFill>
                  <a:schemeClr val="tx1"/>
                </a:solidFill>
                <a:latin typeface="Arial Black" panose="020B0A04020102020204" pitchFamily="34" charset="0"/>
              </a:rPr>
              <a:t> plus </a:t>
            </a:r>
            <a:r>
              <a:rPr lang="en-ID" dirty="0" err="1">
                <a:solidFill>
                  <a:schemeClr val="tx1"/>
                </a:solidFill>
                <a:latin typeface="Arial Black" panose="020B0A04020102020204" pitchFamily="34" charset="0"/>
              </a:rPr>
              <a:t>berlaku</a:t>
            </a:r>
            <a:r>
              <a:rPr lang="en-ID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Arial Black" panose="020B0A04020102020204" pitchFamily="34" charset="0"/>
              </a:rPr>
              <a:t>untuk</a:t>
            </a:r>
            <a:r>
              <a:rPr lang="en-ID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Arial Black" panose="020B0A04020102020204" pitchFamily="34" charset="0"/>
              </a:rPr>
              <a:t>setiap</a:t>
            </a:r>
            <a:r>
              <a:rPr lang="en-ID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Arial Black" panose="020B0A04020102020204" pitchFamily="34" charset="0"/>
              </a:rPr>
              <a:t>mahasiswa</a:t>
            </a:r>
            <a:r>
              <a:rPr lang="en-ID" dirty="0">
                <a:solidFill>
                  <a:schemeClr val="tx1"/>
                </a:solidFill>
                <a:latin typeface="Arial Black" panose="020B0A04020102020204" pitchFamily="34" charset="0"/>
              </a:rPr>
              <a:t> yang </a:t>
            </a:r>
            <a:r>
              <a:rPr lang="en-ID" dirty="0" err="1">
                <a:solidFill>
                  <a:schemeClr val="tx1"/>
                </a:solidFill>
                <a:latin typeface="Arial Black" panose="020B0A04020102020204" pitchFamily="34" charset="0"/>
              </a:rPr>
              <a:t>aktif</a:t>
            </a:r>
            <a:r>
              <a:rPr lang="en-ID" dirty="0">
                <a:solidFill>
                  <a:schemeClr val="tx1"/>
                </a:solidFill>
                <a:latin typeface="Arial Black" panose="020B0A04020102020204" pitchFamily="34" charset="0"/>
              </a:rPr>
              <a:t> di </a:t>
            </a:r>
            <a:r>
              <a:rPr lang="en-ID" dirty="0" err="1">
                <a:solidFill>
                  <a:schemeClr val="tx1"/>
                </a:solidFill>
                <a:latin typeface="Arial Black" panose="020B0A04020102020204" pitchFamily="34" charset="0"/>
              </a:rPr>
              <a:t>kelas</a:t>
            </a:r>
            <a:r>
              <a:rPr lang="en-ID" dirty="0">
                <a:solidFill>
                  <a:schemeClr val="tx1"/>
                </a:solidFill>
                <a:latin typeface="Arial Black" panose="020B0A04020102020204" pitchFamily="34" charset="0"/>
              </a:rPr>
              <a:t>.</a:t>
            </a:r>
          </a:p>
          <a:p>
            <a:pPr marL="457200" indent="-457200" algn="l">
              <a:buFont typeface="+mj-lt"/>
              <a:buAutoNum type="arabicPeriod" startAt="3"/>
            </a:pPr>
            <a:endParaRPr lang="en-ID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457200" indent="-457200" algn="l">
              <a:buFont typeface="+mj-lt"/>
              <a:buAutoNum type="arabicPeriod" startAt="4"/>
            </a:pPr>
            <a:r>
              <a:rPr lang="en-ID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Kejujuran</a:t>
            </a:r>
            <a:endParaRPr lang="en-ID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l"/>
            <a:r>
              <a:rPr lang="pt-BR" dirty="0">
                <a:solidFill>
                  <a:schemeClr val="tx1"/>
                </a:solidFill>
                <a:latin typeface="Arial Black" panose="020B0A04020102020204" pitchFamily="34" charset="0"/>
              </a:rPr>
              <a:t>Dosen dan mahasiswa wajib menjunjung tinggi nilai kejujuran dalam proses perkuliahan sesuai dengan peraturan perundang-undangan dan peraturan akademik yang berlaku</a:t>
            </a: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680752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423592" y="908720"/>
            <a:ext cx="7128792" cy="4730080"/>
          </a:xfrm>
        </p:spPr>
        <p:txBody>
          <a:bodyPr/>
          <a:lstStyle/>
          <a:p>
            <a:pPr algn="just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MODEL PERKULIAHAN</a:t>
            </a:r>
          </a:p>
          <a:p>
            <a:pPr algn="just"/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l"/>
            <a:r>
              <a:rPr lang="en-US" dirty="0" err="1">
                <a:solidFill>
                  <a:schemeClr val="tx1"/>
                </a:solidFill>
                <a:latin typeface="Arial Black" panose="020B0A04020102020204" pitchFamily="34" charset="0"/>
              </a:rPr>
              <a:t>Pembelajaran</a:t>
            </a: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Black" panose="020B0A04020102020204" pitchFamily="34" charset="0"/>
              </a:rPr>
              <a:t>akan</a:t>
            </a: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Black" panose="020B0A04020102020204" pitchFamily="34" charset="0"/>
              </a:rPr>
              <a:t>dilakukan</a:t>
            </a: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Black" panose="020B0A04020102020204" pitchFamily="34" charset="0"/>
              </a:rPr>
              <a:t>melalui</a:t>
            </a: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:</a:t>
            </a:r>
          </a:p>
          <a:p>
            <a:pPr marL="514350" indent="-514350" algn="l">
              <a:buAutoNum type="arabicPeriod"/>
            </a:pPr>
            <a:r>
              <a:rPr lang="en-US" dirty="0" err="1">
                <a:solidFill>
                  <a:schemeClr val="tx1"/>
                </a:solidFill>
                <a:latin typeface="Arial Black" panose="020B0A04020102020204" pitchFamily="34" charset="0"/>
              </a:rPr>
              <a:t>Kuliah</a:t>
            </a: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Black" panose="020B0A04020102020204" pitchFamily="34" charset="0"/>
              </a:rPr>
              <a:t>tatap</a:t>
            </a: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Black" panose="020B0A04020102020204" pitchFamily="34" charset="0"/>
              </a:rPr>
              <a:t>muka</a:t>
            </a: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 (Offline)</a:t>
            </a: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en-US" dirty="0" err="1">
                <a:solidFill>
                  <a:schemeClr val="tx1"/>
                </a:solidFill>
                <a:latin typeface="Arial Black" panose="020B0A04020102020204" pitchFamily="34" charset="0"/>
              </a:rPr>
              <a:t>Diskusi</a:t>
            </a: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Black" panose="020B0A04020102020204" pitchFamily="34" charset="0"/>
              </a:rPr>
              <a:t>kelas</a:t>
            </a: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en-US" dirty="0" err="1">
                <a:solidFill>
                  <a:schemeClr val="tx1"/>
                </a:solidFill>
                <a:latin typeface="Arial Black" panose="020B0A04020102020204" pitchFamily="34" charset="0"/>
              </a:rPr>
              <a:t>Tugas</a:t>
            </a: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Black" panose="020B0A04020102020204" pitchFamily="34" charset="0"/>
              </a:rPr>
              <a:t>individu</a:t>
            </a: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Black" panose="020B0A04020102020204" pitchFamily="34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Black" panose="020B0A04020102020204" pitchFamily="34" charset="0"/>
              </a:rPr>
              <a:t>kelompok</a:t>
            </a: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en-US" dirty="0" err="1">
                <a:solidFill>
                  <a:schemeClr val="tx1"/>
                </a:solidFill>
                <a:latin typeface="Arial Black" panose="020B0A04020102020204" pitchFamily="34" charset="0"/>
              </a:rPr>
              <a:t>Presentasi</a:t>
            </a: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Black" panose="020B0A04020102020204" pitchFamily="34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Black" panose="020B0A04020102020204" pitchFamily="34" charset="0"/>
              </a:rPr>
              <a:t>ujian</a:t>
            </a: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73545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2967</TotalTime>
  <Words>1360</Words>
  <Application>Microsoft Macintosh PowerPoint</Application>
  <PresentationFormat>Layar Lebar</PresentationFormat>
  <Paragraphs>210</Paragraphs>
  <Slides>34</Slides>
  <Notes>5</Notes>
  <HiddenSlides>0</HiddenSlides>
  <MMClips>0</MMClips>
  <ScaleCrop>false</ScaleCrop>
  <HeadingPairs>
    <vt:vector size="6" baseType="variant">
      <vt:variant>
        <vt:lpstr>Font Dipakai</vt:lpstr>
      </vt:variant>
      <vt:variant>
        <vt:i4>8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34</vt:i4>
      </vt:variant>
    </vt:vector>
  </HeadingPairs>
  <TitlesOfParts>
    <vt:vector size="43" baseType="lpstr">
      <vt:lpstr>Arial</vt:lpstr>
      <vt:lpstr>Arial Black</vt:lpstr>
      <vt:lpstr>Calibri</vt:lpstr>
      <vt:lpstr>Cambria</vt:lpstr>
      <vt:lpstr>Instrument Sans Medium</vt:lpstr>
      <vt:lpstr>Lucida Calligraphy</vt:lpstr>
      <vt:lpstr>Times New Roman</vt:lpstr>
      <vt:lpstr>Wingdings</vt:lpstr>
      <vt:lpstr>Office Theme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PENGERTIAN HUKUM ACARA PIDANA</vt:lpstr>
      <vt:lpstr>  DASAR  DAN ATURAN :</vt:lpstr>
      <vt:lpstr>Presentasi PowerPoint</vt:lpstr>
      <vt:lpstr>Prof. MULYATNO</vt:lpstr>
      <vt:lpstr>PROF.WIRYONO PRODJODIKORO,SH </vt:lpstr>
      <vt:lpstr>PROF.SIMON </vt:lpstr>
      <vt:lpstr>Presentasi PowerPoint</vt:lpstr>
      <vt:lpstr>HUKUM PIDANA</vt:lpstr>
      <vt:lpstr>Fungsi dan Tujuan Hukum Acara Pidana</vt:lpstr>
      <vt:lpstr>Tujuan hukum acara pidana dalam pedoman pelaksanaan KUHAP</vt:lpstr>
      <vt:lpstr>Presentasi PowerPoint</vt:lpstr>
      <vt:lpstr>Presentasi PowerPoint</vt:lpstr>
      <vt:lpstr>TUJUAN  HUKUM ACARA PIDANA</vt:lpstr>
      <vt:lpstr>ILMU BANTU DALAM HUKUM ACARA PIDANA</vt:lpstr>
      <vt:lpstr>Presentasi PowerPoint</vt:lpstr>
      <vt:lpstr>Presentasi PowerPoint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Microsoft Office User</cp:lastModifiedBy>
  <cp:revision>456</cp:revision>
  <cp:lastPrinted>2017-08-29T02:54:51Z</cp:lastPrinted>
  <dcterms:created xsi:type="dcterms:W3CDTF">2010-04-18T12:06:30Z</dcterms:created>
  <dcterms:modified xsi:type="dcterms:W3CDTF">2025-09-24T00:44:14Z</dcterms:modified>
</cp:coreProperties>
</file>