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5" r:id="rId19"/>
    <p:sldId id="266" r:id="rId20"/>
    <p:sldId id="267" r:id="rId21"/>
    <p:sldId id="268" r:id="rId22"/>
    <p:sldId id="269" r:id="rId23"/>
    <p:sldId id="270" r:id="rId24"/>
    <p:sldId id="279" r:id="rId25"/>
    <p:sldId id="280" r:id="rId26"/>
    <p:sldId id="301" r:id="rId27"/>
    <p:sldId id="302" r:id="rId28"/>
    <p:sldId id="281" r:id="rId29"/>
    <p:sldId id="282" r:id="rId30"/>
    <p:sldId id="300" r:id="rId31"/>
  </p:sldIdLst>
  <p:sldSz cx="12192000" cy="6858000"/>
  <p:notesSz cx="7045325" cy="9345613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94241" autoAdjust="0"/>
  </p:normalViewPr>
  <p:slideViewPr>
    <p:cSldViewPr>
      <p:cViewPr varScale="1">
        <p:scale>
          <a:sx n="121" d="100"/>
          <a:sy n="121" d="100"/>
        </p:scale>
        <p:origin x="36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1675"/>
            <a:ext cx="622617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5738200-0B7E-3A46-8DC4-AF0DCFEDB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BA44E11-03E0-A443-8503-F5A6AA1DF4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3604D12-400F-304A-834B-A349C6E5D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2A4C91-C9A9-E643-8023-6D79787D5929}" type="slidenum">
              <a:rPr lang="en-US" altLang="id-ID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12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38BFE460-DB27-2A42-81EF-171B8319D1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F45304E4-52BF-2A48-81ED-5DE65254C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CA8E07F4-6D73-2146-8ED7-4F984225F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EDF81F-14DC-B94E-A30B-90F7736846DB}" type="slidenum">
              <a:rPr lang="en-US" altLang="id-ID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34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6DE4E83F-761A-9D43-A8AD-19477AD498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830D9B0-41D6-E94A-BF77-A251D82FF1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F4679173-053D-C44D-A2ED-9703DF366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332395-F516-7948-B6A3-DB16A6F976C2}" type="slidenum">
              <a:rPr lang="en-US" altLang="id-ID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69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24ABA4D-51D0-AD4C-9490-E1E952CF4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726CDE3-F3C9-FA43-94FF-F4CB0E29C6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98B8FEF-2AB8-9C40-B1B0-DB45561EB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390D1C-67F4-2C45-81B3-41790A4CE484}" type="slidenum">
              <a:rPr lang="en-US" altLang="id-ID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70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A1FF4CA8-6C1C-CD40-A1C5-C2CEAFE2D4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18B65194-7C63-584D-A200-706329FFB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5FF48848-DD1D-8541-A37A-511B81AF1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42DB24-2745-9147-B213-2BB455C8C9D8}" type="slidenum">
              <a:rPr lang="en-US" altLang="id-ID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62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3CF40D85-8937-A746-9B75-50BEE47F99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FB8E776C-7142-F64E-BCC8-755B0A7DB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D01F519-27F2-884D-9AB2-86A19B26E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BB94AF-4F1F-A54C-AE9D-72501A990091}" type="slidenum">
              <a:rPr lang="en-US" altLang="id-ID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69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CCF4C26-F78B-DD4A-92DC-8FEDE83989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7B9AF00-8CBE-D445-A776-63152DFA75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9B0DBF44-9B54-254F-8432-59E93A562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2AA969-4FBA-C242-98DA-F881182831CA}" type="slidenum">
              <a:rPr lang="en-US" altLang="id-ID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8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D9552051-55BA-9749-9908-78C8150E66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D4EDE2AF-E6FE-BE47-93C9-59A32A096F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0C41CA1-5267-0147-A1E4-6B515687D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775706-09AB-8642-8A2C-A38B1848534C}" type="slidenum">
              <a:rPr lang="en-US" altLang="id-ID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8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15E734C4-6E74-5F44-B277-F33DE0C717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8B7A3B4-A799-6E4B-B702-85983B76A6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1DFF16D-B3CC-CA42-A610-A2DA5D437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62C29B-9DDC-6142-B21B-3A18922CB7E3}" type="slidenum">
              <a:rPr lang="en-US" altLang="id-ID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20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F25FF5C-C9F2-DF4E-9B3E-32738DAF0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3F0A6793-B459-7F43-8EB8-1E09419147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A37365E-D591-1D47-9A72-716120340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614CDE-E569-2341-A935-0DF28FFA2C73}" type="slidenum">
              <a:rPr lang="en-US" altLang="id-ID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3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A62DB80-0DDF-D647-AC33-42347DF104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0BBE70F-5813-EA4D-883C-1C711A3A5D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7202691-EC23-FF43-8F13-8D58F7FD0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535C3B-EA2E-1F48-83BA-AF96E54E8972}" type="slidenum">
              <a:rPr lang="en-US" altLang="id-ID">
                <a:latin typeface="Calibri" panose="020F0502020204030204" pitchFamily="34" charset="0"/>
              </a:rPr>
              <a:pPr eaLnBrk="1" hangingPunct="1"/>
              <a:t>2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01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CC094AB-082C-4144-A7F4-0438C654DC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3328FB9-24E8-E844-B87E-F542EDB6F9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F079AE1-FDC7-124A-BD08-16EDC2CC1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CBAB6F-7190-DF42-A6C2-7A6735329FB7}" type="slidenum">
              <a:rPr lang="en-US" altLang="id-ID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37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05DA4624-FD8B-5141-A434-FCF1F506DC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81AB89E1-43EE-B747-AB18-E422B7F8AD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B65EC81-EBFD-934E-8324-A309B4E21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37B1B5-E015-0D46-8C5C-F44BCE2E7574}" type="slidenum">
              <a:rPr lang="en-US" altLang="id-ID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5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3701AD9-9B56-B746-8D07-7710C84A65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7B25789-6AE0-B647-BE2D-2CF4F1F83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24E218AA-9AB0-0C46-B456-8EDDA02BB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53288A-EC48-494B-AA37-4327CF85FE2F}" type="slidenum">
              <a:rPr lang="en-US" altLang="id-ID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8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867A625-A77F-7E41-83FC-0DDB79A41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B0196FF-FDA6-7541-AEA4-7301843051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3F9947-6C33-3541-9370-B24106A74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3941C6-06A4-F84A-907B-01053E5E9996}" type="slidenum">
              <a:rPr lang="en-US" altLang="id-ID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36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3EE52-6E83-4149-89D2-D808DA2B9E6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12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B41B8-6BFB-4CF4-A5CF-E96CE7D7099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5C6BDD1-E21E-DC4C-A88F-356B6FBF3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3A391C4-38CA-C643-9B75-E2E74D1E13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791E349-F18C-C944-8AA1-2099C2CA8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D02201-E996-C44B-A1DD-3BDEE1497738}" type="slidenum">
              <a:rPr lang="en-US" altLang="id-ID">
                <a:latin typeface="Calibri" panose="020F0502020204030204" pitchFamily="34" charset="0"/>
              </a:rPr>
              <a:pPr eaLnBrk="1" hangingPunct="1"/>
              <a:t>3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8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52286961-88F5-0742-8A89-2F518EE8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73096F2-CE49-1B43-BB27-475E99C0E5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30673D8-241B-5346-817A-D7DB6E696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AF4C83-4B69-694A-8618-0E3CA6D0727A}" type="slidenum">
              <a:rPr lang="en-US" altLang="id-ID">
                <a:latin typeface="Calibri" panose="020F0502020204030204" pitchFamily="34" charset="0"/>
              </a:rPr>
              <a:pPr eaLnBrk="1" hangingPunct="1"/>
              <a:t>4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6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5D6621F-02F5-724A-A599-D7067BF1C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4291EBF-DEEE-E945-B556-5D0DC2BB53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859BE3F-54F8-9C49-99FC-BA686FA8E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FE46D0-922C-2349-A53A-0C848946BE13}" type="slidenum">
              <a:rPr lang="en-US" altLang="id-ID">
                <a:latin typeface="Calibri" panose="020F0502020204030204" pitchFamily="34" charset="0"/>
              </a:rPr>
              <a:pPr eaLnBrk="1" hangingPunct="1"/>
              <a:t>5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5BCF169-9AA4-E844-B2CD-DFF01368BF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158810AA-30E9-984A-B7C4-1D3B7199D9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8B033A0-03A0-E442-8554-D2C0D73EC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53D885-8B91-F346-A9DE-BCB745373E58}" type="slidenum">
              <a:rPr lang="en-US" altLang="id-ID">
                <a:latin typeface="Calibri" panose="020F0502020204030204" pitchFamily="34" charset="0"/>
              </a:rPr>
              <a:pPr eaLnBrk="1" hangingPunct="1"/>
              <a:t>6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9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2DD725F-75C6-2540-88F4-76791A2E23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6398C6E5-D408-FE4B-A0AF-294CB46FC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6924D28-42A0-4048-A901-2355C2523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099E4E-3B3F-5346-856C-16FBC00EB297}" type="slidenum">
              <a:rPr lang="en-US" altLang="id-ID">
                <a:latin typeface="Calibri" panose="020F0502020204030204" pitchFamily="34" charset="0"/>
              </a:rPr>
              <a:pPr eaLnBrk="1" hangingPunct="1"/>
              <a:t>7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4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7B17318-46BB-0D4E-8185-FD4016776A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ABA7D93D-35F9-644B-AB24-62595BD158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08EB4DA-77F1-9948-B1BA-70A11DE68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2E2055-9FB7-8B4A-A06B-78BDC0D3142F}" type="slidenum">
              <a:rPr lang="en-US" altLang="id-ID">
                <a:latin typeface="Calibri" panose="020F0502020204030204" pitchFamily="34" charset="0"/>
              </a:rPr>
              <a:pPr eaLnBrk="1" hangingPunct="1"/>
              <a:t>8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6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72F2B6-7020-8449-9BC4-18092690EA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7FA50B4-3717-0C4F-BCE0-69EA3F4BB4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03E6B37-C2D1-734D-89AF-020BBD8D6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981A0A-D1B3-2246-8902-EF61D05F323E}" type="slidenum">
              <a:rPr lang="en-US" altLang="id-ID">
                <a:latin typeface="Calibri" panose="020F0502020204030204" pitchFamily="34" charset="0"/>
              </a:rPr>
              <a:pPr eaLnBrk="1" hangingPunct="1"/>
              <a:t>9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9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2BE681-8AD4-0B49-AE29-B019BD88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CF8D-7104-E14D-BF94-5C703B595185}" type="datetimeFigureOut">
              <a:rPr lang="en-US"/>
              <a:pPr>
                <a:defRPr/>
              </a:pPr>
              <a:t>10/3/25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E06782-4F5B-B347-96B5-9E43F02E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F3E4CE-4F11-514D-B486-AF5A1D40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63E9-ABBA-0143-815D-A458960B23C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0164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E308A9-C286-0248-96CA-2CE289E4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67F5-30CD-CC49-A5A8-91AA3E7B60A7}" type="datetimeFigureOut">
              <a:rPr lang="en-US"/>
              <a:pPr>
                <a:defRPr/>
              </a:pPr>
              <a:t>10/3/25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403EB7-1932-394E-A284-D6139895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5BB9F2-EA58-FF48-9D7F-76ED6560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EEABE-E0B9-CF47-879D-6ADAF51F3A1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1092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D11CAB-54FE-A64B-B833-3F28B4AE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D986-02ED-E044-8D88-949116870B80}" type="datetimeFigureOut">
              <a:rPr lang="en-US"/>
              <a:pPr>
                <a:defRPr/>
              </a:pPr>
              <a:t>10/3/25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32F06E-272C-B141-BB5C-B58FCD60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3CBEA6-167F-114E-A2D4-C0F916FD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7C7C3-155F-4540-8D39-78FE27B6809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9100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9729-A22C-7940-997D-C2CBB13D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9C04-D940-974E-A6E2-561756FE62E8}" type="datetimeFigureOut">
              <a:rPr lang="en-US"/>
              <a:pPr>
                <a:defRPr/>
              </a:pPr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10C75-1D18-5940-BA87-89A1BE4B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0526D-861C-2641-B7DD-DB1050F0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A285-2630-D44A-8B60-A58DCF621C3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9865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DC207-88FE-4947-BAD8-83065237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AF9B-0E06-B944-9925-776B2E0BAB16}" type="datetimeFigureOut">
              <a:rPr lang="en-US"/>
              <a:pPr>
                <a:defRPr/>
              </a:pPr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5336-A314-9A42-8331-582FB7D8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3AB60-5989-ED46-A322-9C47427A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DFEA9-72D8-924D-9B4D-B802195B034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6892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EF6D69-FEAF-4548-ABEE-00CACD62F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395833-DC01-DC4B-B4A6-DB79E239E8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A04EA4-7694-7340-A285-C08AE164E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2419A-CC85-254A-8ACE-7896FAD5D2E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13378922"/>
      </p:ext>
    </p:extLst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7A2829-29BA-F248-887A-E5BBC29543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0F339E0-4F5C-F246-9CED-8F8A713934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CC27F5-59AD-F140-B11E-1D74BECEF2DE}" type="slidenum">
              <a:rPr lang="en-US" altLang="id-ID"/>
              <a:pPr/>
              <a:t>‹#›</a:t>
            </a:fld>
            <a:endParaRPr lang="en-US" altLang="id-ID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73B0EF9-8C88-A44D-B87C-B29CEA8F870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70177"/>
      </p:ext>
    </p:extLst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623392" y="2492896"/>
            <a:ext cx="1004460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SEJARAH &amp; ASAS HUKUM ACARA PIDANA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9336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8815B1E-F61F-5646-BBB9-F6E3B2D0D7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60512" y="44371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r Bean">
            <a:extLst>
              <a:ext uri="{FF2B5EF4-FFF2-40B4-BE49-F238E27FC236}">
                <a16:creationId xmlns:a16="http://schemas.microsoft.com/office/drawing/2014/main" id="{28F82A33-0F26-8A4B-B615-422C3D78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814"/>
            <a:ext cx="71628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>
            <a:extLst>
              <a:ext uri="{FF2B5EF4-FFF2-40B4-BE49-F238E27FC236}">
                <a16:creationId xmlns:a16="http://schemas.microsoft.com/office/drawing/2014/main" id="{5E77B0F9-5D72-724F-835A-3ED9B0ED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654176"/>
            <a:ext cx="2971800" cy="1470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6600" b="1">
                <a:solidFill>
                  <a:srgbClr val="FF3300"/>
                </a:solidFill>
              </a:rPr>
              <a:t>Next ?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14232DC5-E476-9C4B-AEEC-D0CF04DF6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24400"/>
            <a:ext cx="7924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id-ID" sz="4000" b="1">
                <a:latin typeface="Broadway BT" pitchFamily="82" charset="0"/>
              </a:rPr>
              <a:t>Jejak Langkah Sejarah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id-ID" sz="4000" b="1">
                <a:latin typeface="Broadway BT" pitchFamily="82" charset="0"/>
              </a:rPr>
              <a:t>KUHAP</a:t>
            </a:r>
          </a:p>
        </p:txBody>
      </p:sp>
      <p:sp>
        <p:nvSpPr>
          <p:cNvPr id="19461" name="AutoShape 7">
            <a:extLst>
              <a:ext uri="{FF2B5EF4-FFF2-40B4-BE49-F238E27FC236}">
                <a16:creationId xmlns:a16="http://schemas.microsoft.com/office/drawing/2014/main" id="{7E9EF7EE-B4C7-5C49-8D2D-1C264D60B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582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9462" name="Line 8">
            <a:extLst>
              <a:ext uri="{FF2B5EF4-FFF2-40B4-BE49-F238E27FC236}">
                <a16:creationId xmlns:a16="http://schemas.microsoft.com/office/drawing/2014/main" id="{CDD6E41B-AC49-1F41-8BBE-939376DD24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45000"/>
            <a:ext cx="518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63" name="AutoShape 9">
            <a:extLst>
              <a:ext uri="{FF2B5EF4-FFF2-40B4-BE49-F238E27FC236}">
                <a16:creationId xmlns:a16="http://schemas.microsoft.com/office/drawing/2014/main" id="{BB2AC30C-ABBC-2149-8C66-C9B99AE0CF9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9464" name="AutoShape 10">
            <a:extLst>
              <a:ext uri="{FF2B5EF4-FFF2-40B4-BE49-F238E27FC236}">
                <a16:creationId xmlns:a16="http://schemas.microsoft.com/office/drawing/2014/main" id="{BD5E3C0A-DF9E-C045-BD9B-8CFFE8D2262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914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298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0BDF0FE-9F7D-3B4D-B687-8AAB16FAB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485800"/>
            <a:ext cx="109728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>
                <a:latin typeface="FranklinGotTDemCon" pitchFamily="34" charset="0"/>
              </a:rPr>
              <a:t>Sejarah</a:t>
            </a:r>
            <a:r>
              <a:rPr lang="en-US" dirty="0">
                <a:latin typeface="FranklinGotTDemCon" pitchFamily="34" charset="0"/>
              </a:rPr>
              <a:t> </a:t>
            </a:r>
            <a:r>
              <a:rPr lang="en-US" dirty="0" err="1">
                <a:latin typeface="FranklinGotTDemCon" pitchFamily="34" charset="0"/>
              </a:rPr>
              <a:t>Hukum</a:t>
            </a:r>
            <a:r>
              <a:rPr lang="en-US" dirty="0">
                <a:latin typeface="FranklinGotTDemCon" pitchFamily="34" charset="0"/>
              </a:rPr>
              <a:t> </a:t>
            </a:r>
            <a:r>
              <a:rPr lang="en-US" dirty="0" err="1">
                <a:latin typeface="FranklinGotTDemCon" pitchFamily="34" charset="0"/>
              </a:rPr>
              <a:t>Acara</a:t>
            </a:r>
            <a:r>
              <a:rPr lang="en-US" dirty="0">
                <a:latin typeface="FranklinGotTDemCon" pitchFamily="34" charset="0"/>
              </a:rPr>
              <a:t> </a:t>
            </a:r>
            <a:r>
              <a:rPr lang="en-US" dirty="0" err="1">
                <a:latin typeface="FranklinGotTDemCon" pitchFamily="34" charset="0"/>
              </a:rPr>
              <a:t>Pidana</a:t>
            </a:r>
            <a:r>
              <a:rPr lang="en-US" dirty="0">
                <a:latin typeface="FranklinGotTDemCon" pitchFamily="34" charset="0"/>
              </a:rPr>
              <a:t> </a:t>
            </a:r>
            <a:br>
              <a:rPr lang="en-US" dirty="0">
                <a:latin typeface="FranklinGotTDemCon" pitchFamily="34" charset="0"/>
              </a:rPr>
            </a:br>
            <a:r>
              <a:rPr lang="en-US" dirty="0" err="1">
                <a:latin typeface="FranklinGotTDemCon" pitchFamily="34" charset="0"/>
              </a:rPr>
              <a:t>di</a:t>
            </a:r>
            <a:r>
              <a:rPr lang="en-US" dirty="0">
                <a:latin typeface="FranklinGotTDemCon" pitchFamily="34" charset="0"/>
              </a:rPr>
              <a:t> Indonesia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C606FAC-89F9-DB4E-8984-2B9DB7B47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382944" cy="5105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terlepas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perkembangan</a:t>
            </a:r>
            <a:r>
              <a:rPr lang="en-US" altLang="id-ID" dirty="0"/>
              <a:t> </a:t>
            </a:r>
            <a:r>
              <a:rPr lang="en-US" altLang="id-ID" dirty="0" err="1"/>
              <a:t>sejarah</a:t>
            </a:r>
            <a:r>
              <a:rPr lang="en-US" altLang="id-ID" dirty="0"/>
              <a:t> </a:t>
            </a:r>
            <a:r>
              <a:rPr lang="en-US" altLang="id-ID" dirty="0" err="1"/>
              <a:t>hukum</a:t>
            </a:r>
            <a:r>
              <a:rPr lang="en-US" altLang="id-ID" dirty="0"/>
              <a:t> Indonesia </a:t>
            </a:r>
            <a:r>
              <a:rPr lang="en-US" altLang="id-ID" dirty="0">
                <a:sym typeface="Wingdings" pitchFamily="2" charset="2"/>
              </a:rPr>
              <a:t> </a:t>
            </a:r>
            <a:r>
              <a:rPr lang="en-US" altLang="id-ID" dirty="0" err="1">
                <a:sym typeface="Wingdings" pitchFamily="2" charset="2"/>
              </a:rPr>
              <a:t>semula</a:t>
            </a:r>
            <a:r>
              <a:rPr lang="en-US" altLang="id-ID" dirty="0">
                <a:sym typeface="Wingdings" pitchFamily="2" charset="2"/>
              </a:rPr>
              <a:t> yang </a:t>
            </a:r>
            <a:r>
              <a:rPr lang="en-US" altLang="id-ID" dirty="0" err="1">
                <a:sym typeface="Wingdings" pitchFamily="2" charset="2"/>
              </a:rPr>
              <a:t>berlaku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adalah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hukum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adat</a:t>
            </a:r>
            <a:r>
              <a:rPr lang="en-US" altLang="id-ID" dirty="0">
                <a:sym typeface="Wingdings" pitchFamily="2" charset="2"/>
              </a:rPr>
              <a:t> (</a:t>
            </a:r>
            <a:r>
              <a:rPr lang="en-US" altLang="id-ID" dirty="0" err="1">
                <a:sym typeface="Wingdings" pitchFamily="2" charset="2"/>
              </a:rPr>
              <a:t>tidak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tertulis</a:t>
            </a:r>
            <a:r>
              <a:rPr lang="en-US" altLang="id-ID" dirty="0">
                <a:sym typeface="Wingdings" pitchFamily="2" charset="2"/>
              </a:rPr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id-ID" dirty="0" err="1">
                <a:sym typeface="Wingdings" pitchFamily="2" charset="2"/>
              </a:rPr>
              <a:t>Hukum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tertulis</a:t>
            </a:r>
            <a:r>
              <a:rPr lang="en-US" altLang="id-ID" dirty="0">
                <a:sym typeface="Wingdings" pitchFamily="2" charset="2"/>
              </a:rPr>
              <a:t> yang </a:t>
            </a:r>
            <a:r>
              <a:rPr lang="en-US" altLang="id-ID" dirty="0" err="1">
                <a:sym typeface="Wingdings" pitchFamily="2" charset="2"/>
              </a:rPr>
              <a:t>berlaku</a:t>
            </a:r>
            <a:r>
              <a:rPr lang="en-US" altLang="id-ID" dirty="0">
                <a:sym typeface="Wingdings" pitchFamily="2" charset="2"/>
              </a:rPr>
              <a:t> di Indonesia   </a:t>
            </a:r>
            <a:r>
              <a:rPr lang="en-US" altLang="id-ID" dirty="0" err="1">
                <a:sym typeface="Wingdings" pitchFamily="2" charset="2"/>
              </a:rPr>
              <a:t>dipengaruhi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oleh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hukum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Belanda</a:t>
            </a:r>
            <a:r>
              <a:rPr lang="en-US" altLang="id-ID" dirty="0">
                <a:sym typeface="Wingdings" pitchFamily="2" charset="2"/>
              </a:rPr>
              <a:t>  </a:t>
            </a:r>
            <a:r>
              <a:rPr lang="en-US" altLang="id-ID" dirty="0" err="1">
                <a:sym typeface="Wingdings" pitchFamily="2" charset="2"/>
              </a:rPr>
              <a:t>dipengaruhi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hukum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Perancis</a:t>
            </a:r>
            <a:r>
              <a:rPr lang="en-US" altLang="id-ID" dirty="0">
                <a:sym typeface="Wingdings" pitchFamily="2" charset="2"/>
              </a:rPr>
              <a:t> (Code Penal Napoleon)  </a:t>
            </a:r>
            <a:r>
              <a:rPr lang="en-US" altLang="id-ID" dirty="0" err="1">
                <a:sym typeface="Wingdings" pitchFamily="2" charset="2"/>
              </a:rPr>
              <a:t>dipengaruhi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hukum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Romawi</a:t>
            </a:r>
            <a:r>
              <a:rPr lang="en-US" altLang="id-ID" dirty="0">
                <a:sym typeface="Wingdings" pitchFamily="2" charset="2"/>
              </a:rPr>
              <a:t> (Codex/Code Civilis </a:t>
            </a:r>
            <a:r>
              <a:rPr lang="en-US" altLang="id-ID" dirty="0" err="1">
                <a:sym typeface="Wingdings" pitchFamily="2" charset="2"/>
              </a:rPr>
              <a:t>Justiniani</a:t>
            </a:r>
            <a:r>
              <a:rPr lang="en-US" altLang="id-ID" dirty="0">
                <a:sym typeface="Wingdings" pitchFamily="2" charset="2"/>
              </a:rPr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id-ID" dirty="0" err="1">
                <a:sym typeface="Wingdings" pitchFamily="2" charset="2"/>
              </a:rPr>
              <a:t>Tanggal</a:t>
            </a:r>
            <a:r>
              <a:rPr lang="en-US" altLang="id-ID" dirty="0">
                <a:sym typeface="Wingdings" pitchFamily="2" charset="2"/>
              </a:rPr>
              <a:t> 1 Mei 1848 </a:t>
            </a:r>
            <a:r>
              <a:rPr lang="en-US" altLang="id-ID" dirty="0" err="1">
                <a:sym typeface="Wingdings" pitchFamily="2" charset="2"/>
              </a:rPr>
              <a:t>memberlakukan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asas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concordantie</a:t>
            </a:r>
            <a:endParaRPr lang="en-US" altLang="id-ID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id-ID" dirty="0" err="1">
                <a:sym typeface="Wingdings" pitchFamily="2" charset="2"/>
              </a:rPr>
              <a:t>Firman</a:t>
            </a:r>
            <a:r>
              <a:rPr lang="en-US" altLang="id-ID" dirty="0">
                <a:sym typeface="Wingdings" pitchFamily="2" charset="2"/>
              </a:rPr>
              <a:t> Raja </a:t>
            </a:r>
            <a:r>
              <a:rPr lang="en-US" altLang="id-ID" dirty="0" err="1">
                <a:sym typeface="Wingdings" pitchFamily="2" charset="2"/>
              </a:rPr>
              <a:t>Belanda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Tanggal</a:t>
            </a:r>
            <a:r>
              <a:rPr lang="en-US" altLang="id-ID" dirty="0">
                <a:sym typeface="Wingdings" pitchFamily="2" charset="2"/>
              </a:rPr>
              <a:t> 16 Mei 1846 No. 1 </a:t>
            </a:r>
            <a:r>
              <a:rPr lang="en-US" altLang="id-ID" dirty="0" err="1">
                <a:sym typeface="Wingdings" pitchFamily="2" charset="2"/>
              </a:rPr>
              <a:t>dikeluarkan</a:t>
            </a:r>
            <a:r>
              <a:rPr lang="en-US" altLang="id-ID" dirty="0">
                <a:sym typeface="Wingdings" pitchFamily="2" charset="2"/>
              </a:rPr>
              <a:t>  </a:t>
            </a:r>
            <a:r>
              <a:rPr lang="en-US" altLang="id-ID" dirty="0" err="1">
                <a:sym typeface="Wingdings" pitchFamily="2" charset="2"/>
              </a:rPr>
              <a:t>awal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babak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baru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dalam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sejarah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hukum</a:t>
            </a:r>
            <a:r>
              <a:rPr lang="en-US" altLang="id-ID" dirty="0">
                <a:sym typeface="Wingdings" pitchFamily="2" charset="2"/>
              </a:rPr>
              <a:t> acara </a:t>
            </a:r>
            <a:r>
              <a:rPr lang="en-US" altLang="id-ID" dirty="0" err="1">
                <a:sym typeface="Wingdings" pitchFamily="2" charset="2"/>
              </a:rPr>
              <a:t>pidana</a:t>
            </a:r>
            <a:r>
              <a:rPr lang="en-US" altLang="id-ID" dirty="0">
                <a:sym typeface="Wingdings" pitchFamily="2" charset="2"/>
              </a:rPr>
              <a:t>  </a:t>
            </a:r>
            <a:r>
              <a:rPr lang="en-US" altLang="id-ID" dirty="0" err="1">
                <a:sym typeface="Wingdings" pitchFamily="2" charset="2"/>
              </a:rPr>
              <a:t>karena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membawa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ketertiban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hukum</a:t>
            </a:r>
            <a:r>
              <a:rPr lang="en-US" altLang="id-ID" dirty="0">
                <a:sym typeface="Wingdings" pitchFamily="2" charset="2"/>
              </a:rPr>
              <a:t> di Indonesia (</a:t>
            </a:r>
            <a:r>
              <a:rPr lang="en-US" altLang="id-ID" dirty="0" err="1">
                <a:sym typeface="Wingdings" pitchFamily="2" charset="2"/>
              </a:rPr>
              <a:t>Pasal</a:t>
            </a:r>
            <a:r>
              <a:rPr lang="en-US" altLang="id-ID" dirty="0">
                <a:sym typeface="Wingdings" pitchFamily="2" charset="2"/>
              </a:rPr>
              <a:t> 4 </a:t>
            </a:r>
            <a:r>
              <a:rPr lang="en-US" altLang="id-ID" dirty="0" err="1">
                <a:sym typeface="Wingdings" pitchFamily="2" charset="2"/>
              </a:rPr>
              <a:t>Firman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tersebut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menetapkan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adanya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hukum</a:t>
            </a:r>
            <a:r>
              <a:rPr lang="en-US" altLang="id-ID" dirty="0">
                <a:sym typeface="Wingdings" pitchFamily="2" charset="2"/>
              </a:rPr>
              <a:t> acara </a:t>
            </a:r>
            <a:r>
              <a:rPr lang="en-US" altLang="id-ID" dirty="0" err="1">
                <a:sym typeface="Wingdings" pitchFamily="2" charset="2"/>
              </a:rPr>
              <a:t>pidana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untuk</a:t>
            </a:r>
            <a:r>
              <a:rPr lang="en-US" altLang="id-ID" dirty="0">
                <a:sym typeface="Wingdings" pitchFamily="2" charset="2"/>
              </a:rPr>
              <a:t> Indonesia)  </a:t>
            </a:r>
            <a:r>
              <a:rPr lang="en-US" altLang="id-ID" dirty="0" err="1">
                <a:sym typeface="Wingdings" pitchFamily="2" charset="2"/>
              </a:rPr>
              <a:t>Indlandsch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Reglement</a:t>
            </a:r>
            <a:r>
              <a:rPr lang="en-US" altLang="id-ID" dirty="0">
                <a:sym typeface="Wingdings" pitchFamily="2" charset="2"/>
              </a:rPr>
              <a:t> (</a:t>
            </a:r>
            <a:r>
              <a:rPr lang="en-US" altLang="id-ID" dirty="0" err="1">
                <a:sym typeface="Wingdings" pitchFamily="2" charset="2"/>
              </a:rPr>
              <a:t>disingkat</a:t>
            </a:r>
            <a:r>
              <a:rPr lang="en-US" altLang="id-ID" dirty="0">
                <a:sym typeface="Wingdings" pitchFamily="2" charset="2"/>
              </a:rPr>
              <a:t> I.R. </a:t>
            </a:r>
            <a:r>
              <a:rPr lang="en-US" altLang="id-ID" dirty="0" err="1">
                <a:sym typeface="Wingdings" pitchFamily="2" charset="2"/>
              </a:rPr>
              <a:t>Indisch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Reglement</a:t>
            </a:r>
            <a:r>
              <a:rPr lang="en-US" altLang="id-ID" dirty="0">
                <a:sym typeface="Wingdings" pitchFamily="2" charset="2"/>
              </a:rPr>
              <a:t>)  </a:t>
            </a:r>
            <a:r>
              <a:rPr lang="en-US" altLang="id-ID" dirty="0" err="1">
                <a:sym typeface="Wingdings" pitchFamily="2" charset="2"/>
              </a:rPr>
              <a:t>tahun</a:t>
            </a:r>
            <a:r>
              <a:rPr lang="en-US" altLang="id-ID" dirty="0">
                <a:sym typeface="Wingdings" pitchFamily="2" charset="2"/>
              </a:rPr>
              <a:t> 1941 (</a:t>
            </a:r>
            <a:r>
              <a:rPr lang="en-US" altLang="id-ID" dirty="0" err="1">
                <a:sym typeface="Wingdings" pitchFamily="2" charset="2"/>
              </a:rPr>
              <a:t>Stbl</a:t>
            </a:r>
            <a:r>
              <a:rPr lang="en-US" altLang="id-ID" dirty="0">
                <a:sym typeface="Wingdings" pitchFamily="2" charset="2"/>
              </a:rPr>
              <a:t> 1941 No. 44)  </a:t>
            </a:r>
            <a:r>
              <a:rPr lang="en-US" altLang="id-ID" dirty="0" err="1">
                <a:sym typeface="Wingdings" pitchFamily="2" charset="2"/>
              </a:rPr>
              <a:t>mengalami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perubahan</a:t>
            </a:r>
            <a:r>
              <a:rPr lang="en-US" altLang="id-ID" dirty="0">
                <a:sym typeface="Wingdings" pitchFamily="2" charset="2"/>
              </a:rPr>
              <a:t>   HIR (</a:t>
            </a:r>
            <a:r>
              <a:rPr lang="en-US" altLang="id-ID" dirty="0" err="1">
                <a:sym typeface="Wingdings" pitchFamily="2" charset="2"/>
              </a:rPr>
              <a:t>Herziene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Inlandsch</a:t>
            </a:r>
            <a:r>
              <a:rPr lang="en-US" altLang="id-ID" dirty="0">
                <a:sym typeface="Wingdings" pitchFamily="2" charset="2"/>
              </a:rPr>
              <a:t> </a:t>
            </a:r>
            <a:r>
              <a:rPr lang="en-US" altLang="id-ID" dirty="0" err="1">
                <a:sym typeface="Wingdings" pitchFamily="2" charset="2"/>
              </a:rPr>
              <a:t>Reglement</a:t>
            </a:r>
            <a:r>
              <a:rPr lang="en-US" altLang="id-ID" dirty="0">
                <a:sym typeface="Wingdings" pitchFamily="2" charset="2"/>
              </a:rPr>
              <a:t>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3090398365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CC270A4-B47A-BD4B-A0F2-CC9A40F14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9555"/>
            <a:ext cx="8229600" cy="811213"/>
          </a:xfrm>
        </p:spPr>
        <p:txBody>
          <a:bodyPr/>
          <a:lstStyle/>
          <a:p>
            <a:pPr eaLnBrk="1" hangingPunct="1"/>
            <a:r>
              <a:rPr lang="en-US" altLang="id-ID" sz="3200" dirty="0" err="1">
                <a:latin typeface="FranklinGotTDemCon" pitchFamily="34" charset="0"/>
              </a:rPr>
              <a:t>Hukum</a:t>
            </a:r>
            <a:r>
              <a:rPr lang="en-US" altLang="id-ID" sz="3200" dirty="0">
                <a:latin typeface="FranklinGotTDemCon" pitchFamily="34" charset="0"/>
              </a:rPr>
              <a:t> Acara </a:t>
            </a:r>
            <a:r>
              <a:rPr lang="en-US" altLang="id-ID" sz="3200" dirty="0" err="1">
                <a:latin typeface="FranklinGotTDemCon" pitchFamily="34" charset="0"/>
              </a:rPr>
              <a:t>Pidana</a:t>
            </a:r>
            <a:r>
              <a:rPr lang="en-US" altLang="id-ID" sz="3200" dirty="0">
                <a:latin typeface="FranklinGotTDemCon" pitchFamily="34" charset="0"/>
              </a:rPr>
              <a:t> </a:t>
            </a:r>
            <a:r>
              <a:rPr lang="en-US" altLang="id-ID" sz="3200" dirty="0" err="1">
                <a:latin typeface="FranklinGotTDemCon" pitchFamily="34" charset="0"/>
              </a:rPr>
              <a:t>Sebelum</a:t>
            </a:r>
            <a:r>
              <a:rPr lang="en-US" altLang="id-ID" sz="3200" dirty="0">
                <a:latin typeface="FranklinGotTDemCon" pitchFamily="34" charset="0"/>
              </a:rPr>
              <a:t> KUHAP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072AD69-82CC-2C43-8BCD-9210E53D9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1384" y="1271091"/>
            <a:ext cx="11161240" cy="59023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id-ID" sz="2400" i="1" dirty="0"/>
              <a:t>Het </a:t>
            </a:r>
            <a:r>
              <a:rPr lang="en-US" altLang="id-ID" sz="2400" i="1" dirty="0" err="1"/>
              <a:t>Herziene</a:t>
            </a:r>
            <a:r>
              <a:rPr lang="en-US" altLang="id-ID" sz="2400" i="1" dirty="0"/>
              <a:t> </a:t>
            </a:r>
            <a:r>
              <a:rPr lang="en-US" altLang="id-ID" sz="2400" i="1" dirty="0" err="1"/>
              <a:t>Inlandsch</a:t>
            </a:r>
            <a:r>
              <a:rPr lang="en-US" altLang="id-ID" sz="2400" i="1" dirty="0"/>
              <a:t> </a:t>
            </a:r>
            <a:r>
              <a:rPr lang="en-US" altLang="id-ID" sz="2400" i="1" dirty="0" err="1"/>
              <a:t>Reglement</a:t>
            </a:r>
            <a:r>
              <a:rPr lang="en-US" altLang="id-ID" sz="2400" dirty="0"/>
              <a:t> (</a:t>
            </a:r>
            <a:r>
              <a:rPr lang="en-US" altLang="id-ID" sz="2400" dirty="0" err="1"/>
              <a:t>Reglement</a:t>
            </a:r>
            <a:r>
              <a:rPr lang="en-US" altLang="id-ID" sz="2400" dirty="0"/>
              <a:t> Indonesia yang </a:t>
            </a:r>
            <a:r>
              <a:rPr lang="en-US" altLang="id-ID" sz="2400" dirty="0" err="1"/>
              <a:t>diperbarui</a:t>
            </a:r>
            <a:r>
              <a:rPr lang="en-US" altLang="id-ID" sz="2400" dirty="0"/>
              <a:t> (RIB) /</a:t>
            </a:r>
            <a:r>
              <a:rPr lang="en-US" altLang="id-ID" sz="2400" dirty="0" err="1"/>
              <a:t>staatsblad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tahun</a:t>
            </a:r>
            <a:r>
              <a:rPr lang="en-US" altLang="id-ID" sz="2400" dirty="0"/>
              <a:t> 1941 No. 44) </a:t>
            </a:r>
            <a:r>
              <a:rPr lang="en-US" altLang="id-ID" sz="2400" dirty="0">
                <a:sym typeface="Wingdings" pitchFamily="2" charset="2"/>
              </a:rPr>
              <a:t> </a:t>
            </a:r>
            <a:r>
              <a:rPr lang="en-US" altLang="id-ID" sz="2400" dirty="0" err="1">
                <a:sym typeface="Wingdings" pitchFamily="2" charset="2"/>
              </a:rPr>
              <a:t>berdasarkan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Pasal</a:t>
            </a:r>
            <a:r>
              <a:rPr lang="en-US" altLang="id-ID" sz="2400" dirty="0">
                <a:sym typeface="Wingdings" pitchFamily="2" charset="2"/>
              </a:rPr>
              <a:t> 6 </a:t>
            </a:r>
            <a:r>
              <a:rPr lang="en-US" altLang="id-ID" sz="2400" dirty="0" err="1">
                <a:sym typeface="Wingdings" pitchFamily="2" charset="2"/>
              </a:rPr>
              <a:t>ayat</a:t>
            </a:r>
            <a:r>
              <a:rPr lang="en-US" altLang="id-ID" sz="2400" dirty="0">
                <a:sym typeface="Wingdings" pitchFamily="2" charset="2"/>
              </a:rPr>
              <a:t> (1) UU No. 1 </a:t>
            </a:r>
            <a:r>
              <a:rPr lang="en-US" altLang="id-ID" sz="2400" dirty="0" err="1">
                <a:sym typeface="Wingdings" pitchFamily="2" charset="2"/>
              </a:rPr>
              <a:t>Darurat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Tahun</a:t>
            </a:r>
            <a:r>
              <a:rPr lang="en-US" altLang="id-ID" sz="2400" dirty="0">
                <a:sym typeface="Wingdings" pitchFamily="2" charset="2"/>
              </a:rPr>
              <a:t> 1951: </a:t>
            </a:r>
            <a:r>
              <a:rPr lang="en-US" altLang="id-ID" sz="2400" dirty="0" err="1">
                <a:sym typeface="Wingdings" pitchFamily="2" charset="2"/>
              </a:rPr>
              <a:t>seberapa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mungkin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harus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diambil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sebagai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pedoman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tentang</a:t>
            </a:r>
            <a:r>
              <a:rPr lang="en-US" altLang="id-ID" sz="2400" dirty="0">
                <a:sym typeface="Wingdings" pitchFamily="2" charset="2"/>
              </a:rPr>
              <a:t> acara </a:t>
            </a:r>
            <a:r>
              <a:rPr lang="en-US" altLang="id-ID" sz="2400" dirty="0" err="1">
                <a:sym typeface="Wingdings" pitchFamily="2" charset="2"/>
              </a:rPr>
              <a:t>perkara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pidana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sipil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oleh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semua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pengadilan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kejaksaan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negeri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dalam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wilayah</a:t>
            </a:r>
            <a:r>
              <a:rPr lang="en-US" altLang="id-ID" sz="2400" dirty="0">
                <a:sym typeface="Wingdings" pitchFamily="2" charset="2"/>
              </a:rPr>
              <a:t>  RI </a:t>
            </a:r>
            <a:r>
              <a:rPr lang="en-US" altLang="id-ID" sz="2400" dirty="0" err="1">
                <a:sym typeface="Wingdings" pitchFamily="2" charset="2"/>
              </a:rPr>
              <a:t>kecuali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atas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beberapa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perubahan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tambahannya</a:t>
            </a:r>
            <a:r>
              <a:rPr lang="en-US" altLang="id-ID" sz="2400" dirty="0">
                <a:sym typeface="Wingdings" pitchFamily="2" charset="2"/>
              </a:rPr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id-ID" sz="2400" dirty="0">
                <a:sym typeface="Wingdings" pitchFamily="2" charset="2"/>
              </a:rPr>
              <a:t>UU No. 1 </a:t>
            </a:r>
            <a:r>
              <a:rPr lang="en-US" altLang="id-ID" sz="2400" dirty="0" err="1">
                <a:sym typeface="Wingdings" pitchFamily="2" charset="2"/>
              </a:rPr>
              <a:t>Drt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Tahun</a:t>
            </a:r>
            <a:r>
              <a:rPr lang="en-US" altLang="id-ID" sz="2400" dirty="0">
                <a:sym typeface="Wingdings" pitchFamily="2" charset="2"/>
              </a:rPr>
              <a:t> 1951 (</a:t>
            </a:r>
            <a:r>
              <a:rPr lang="en-US" altLang="id-ID" sz="2400" dirty="0" err="1">
                <a:sym typeface="Wingdings" pitchFamily="2" charset="2"/>
              </a:rPr>
              <a:t>tentang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Tindakan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Sementara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Menyelenggarakan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Kesatuan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Pengadilan-Pengadilan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Sipil</a:t>
            </a:r>
            <a:r>
              <a:rPr lang="en-US" altLang="id-ID" sz="2400" dirty="0">
                <a:sym typeface="Wingdings" pitchFamily="2" charset="2"/>
              </a:rPr>
              <a:t>) </a:t>
            </a:r>
            <a:r>
              <a:rPr lang="en-US" altLang="id-ID" sz="2400" dirty="0" err="1">
                <a:sym typeface="Wingdings" pitchFamily="2" charset="2"/>
              </a:rPr>
              <a:t>dimaksudkan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mengadakan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unifikasi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hukum</a:t>
            </a:r>
            <a:r>
              <a:rPr lang="en-US" altLang="id-ID" sz="2400" dirty="0">
                <a:sym typeface="Wingdings" pitchFamily="2" charset="2"/>
              </a:rPr>
              <a:t> acara </a:t>
            </a:r>
            <a:r>
              <a:rPr lang="en-US" altLang="id-ID" sz="2400" dirty="0" err="1">
                <a:sym typeface="Wingdings" pitchFamily="2" charset="2"/>
              </a:rPr>
              <a:t>pidana</a:t>
            </a:r>
            <a:r>
              <a:rPr lang="en-US" altLang="id-ID" sz="2400" dirty="0">
                <a:sym typeface="Wingdings" pitchFamily="2" charset="2"/>
              </a:rPr>
              <a:t> yang </a:t>
            </a:r>
            <a:r>
              <a:rPr lang="en-US" altLang="id-ID" sz="2400" dirty="0" err="1">
                <a:sym typeface="Wingdings" pitchFamily="2" charset="2"/>
              </a:rPr>
              <a:t>sebelumnya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terdiri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dari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hukum</a:t>
            </a:r>
            <a:r>
              <a:rPr lang="en-US" altLang="id-ID" sz="2400" dirty="0">
                <a:sym typeface="Wingdings" pitchFamily="2" charset="2"/>
              </a:rPr>
              <a:t> acara </a:t>
            </a:r>
            <a:r>
              <a:rPr lang="en-US" altLang="id-ID" sz="2400" dirty="0" err="1">
                <a:sym typeface="Wingdings" pitchFamily="2" charset="2"/>
              </a:rPr>
              <a:t>pidana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bagi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i="1" dirty="0" err="1">
                <a:sym typeface="Wingdings" pitchFamily="2" charset="2"/>
              </a:rPr>
              <a:t>Landraad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hukum</a:t>
            </a:r>
            <a:r>
              <a:rPr lang="en-US" altLang="id-ID" sz="2400" dirty="0">
                <a:sym typeface="Wingdings" pitchFamily="2" charset="2"/>
              </a:rPr>
              <a:t> acara </a:t>
            </a:r>
            <a:r>
              <a:rPr lang="en-US" altLang="id-ID" sz="2400" dirty="0" err="1">
                <a:sym typeface="Wingdings" pitchFamily="2" charset="2"/>
              </a:rPr>
              <a:t>pidana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bagi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i="1" dirty="0">
                <a:sym typeface="Wingdings" pitchFamily="2" charset="2"/>
              </a:rPr>
              <a:t>Rad van </a:t>
            </a:r>
            <a:r>
              <a:rPr lang="en-US" altLang="id-ID" sz="2400" i="1" dirty="0" err="1">
                <a:sym typeface="Wingdings" pitchFamily="2" charset="2"/>
              </a:rPr>
              <a:t>Justitie</a:t>
            </a:r>
            <a:r>
              <a:rPr lang="en-US" altLang="id-ID" sz="2400" i="1" dirty="0">
                <a:sym typeface="Wingdings" pitchFamily="2" charset="2"/>
              </a:rPr>
              <a:t> </a:t>
            </a:r>
            <a:r>
              <a:rPr lang="en-US" altLang="id-ID" sz="2400" dirty="0">
                <a:sym typeface="Wingdings" pitchFamily="2" charset="2"/>
              </a:rPr>
              <a:t>&gt; </a:t>
            </a:r>
            <a:r>
              <a:rPr lang="en-US" altLang="id-ID" sz="2400" dirty="0" err="1">
                <a:sym typeface="Wingdings" pitchFamily="2" charset="2"/>
              </a:rPr>
              <a:t>akibat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perbedaan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peradilan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bagi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golongan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penduduk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Bumiputera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peradilan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bagi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golongan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Bangsa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Eropa</a:t>
            </a:r>
            <a:r>
              <a:rPr lang="en-US" altLang="id-ID" sz="2400" dirty="0">
                <a:sym typeface="Wingdings" pitchFamily="2" charset="2"/>
              </a:rPr>
              <a:t> di </a:t>
            </a:r>
            <a:r>
              <a:rPr lang="en-US" altLang="id-ID" sz="2400" dirty="0" err="1">
                <a:sym typeface="Wingdings" pitchFamily="2" charset="2"/>
              </a:rPr>
              <a:t>Jaman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Hindia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Belanda</a:t>
            </a:r>
            <a:r>
              <a:rPr lang="en-US" altLang="id-ID" sz="2400" dirty="0">
                <a:sym typeface="Wingdings" pitchFamily="2" charset="2"/>
              </a:rPr>
              <a:t>. </a:t>
            </a:r>
            <a:r>
              <a:rPr lang="en-US" altLang="id-ID" sz="2400" dirty="0"/>
              <a:t> 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id-ID" sz="2400" dirty="0" err="1"/>
              <a:t>Dengan</a:t>
            </a:r>
            <a:r>
              <a:rPr lang="en-US" altLang="id-ID" sz="2400" dirty="0"/>
              <a:t> UU No. 1 </a:t>
            </a:r>
            <a:r>
              <a:rPr lang="en-US" altLang="id-ID" sz="2400" dirty="0" err="1"/>
              <a:t>Drt</a:t>
            </a:r>
            <a:r>
              <a:rPr lang="en-US" altLang="id-ID" sz="2400" dirty="0"/>
              <a:t> 1951 </a:t>
            </a:r>
            <a:r>
              <a:rPr lang="en-US" altLang="id-ID" sz="2400" dirty="0" err="1"/>
              <a:t>tersebut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ditetapkan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bahwa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hanya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ada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satu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hukum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hukum</a:t>
            </a:r>
            <a:r>
              <a:rPr lang="en-US" altLang="id-ID" sz="2400" dirty="0"/>
              <a:t> acara </a:t>
            </a:r>
            <a:r>
              <a:rPr lang="en-US" altLang="id-ID" sz="2400" dirty="0" err="1"/>
              <a:t>pidana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berlaku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seluruh</a:t>
            </a:r>
            <a:r>
              <a:rPr lang="en-US" altLang="id-ID" sz="2400" dirty="0"/>
              <a:t> Indonesia </a:t>
            </a:r>
            <a:r>
              <a:rPr lang="en-US" altLang="id-ID" sz="2400" dirty="0" err="1"/>
              <a:t>yaitu</a:t>
            </a:r>
            <a:r>
              <a:rPr lang="en-US" altLang="id-ID" sz="2400" dirty="0"/>
              <a:t> RIB </a:t>
            </a:r>
            <a:r>
              <a:rPr lang="en-US" altLang="id-ID" sz="2400" dirty="0" err="1"/>
              <a:t>dengan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perubahan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penyesuaian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secara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parsial</a:t>
            </a:r>
            <a:r>
              <a:rPr lang="en-US" altLang="id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289084"/>
      </p:ext>
    </p:extLst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7FEBB11-47DA-554D-A0E5-06B59B4AF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92696"/>
            <a:ext cx="8229600" cy="814388"/>
          </a:xfrm>
        </p:spPr>
        <p:txBody>
          <a:bodyPr/>
          <a:lstStyle/>
          <a:p>
            <a:pPr eaLnBrk="1" hangingPunct="1"/>
            <a:r>
              <a:rPr lang="en-US" altLang="id-ID" dirty="0" err="1">
                <a:latin typeface="FranklinGotTDemCon" pitchFamily="34" charset="0"/>
              </a:rPr>
              <a:t>Mengapa</a:t>
            </a:r>
            <a:r>
              <a:rPr lang="en-US" altLang="id-ID" dirty="0">
                <a:latin typeface="FranklinGotTDemCon" pitchFamily="34" charset="0"/>
              </a:rPr>
              <a:t>  HIR / RIB </a:t>
            </a:r>
            <a:r>
              <a:rPr lang="en-US" altLang="id-ID" dirty="0" err="1">
                <a:latin typeface="FranklinGotTDemCon" pitchFamily="34" charset="0"/>
              </a:rPr>
              <a:t>Perlu</a:t>
            </a:r>
            <a:r>
              <a:rPr lang="en-US" altLang="id-ID" dirty="0">
                <a:latin typeface="FranklinGotTDemCon" pitchFamily="34" charset="0"/>
              </a:rPr>
              <a:t> </a:t>
            </a:r>
            <a:r>
              <a:rPr lang="en-US" altLang="id-ID" dirty="0" err="1">
                <a:latin typeface="FranklinGotTDemCon" pitchFamily="34" charset="0"/>
              </a:rPr>
              <a:t>Dicabut</a:t>
            </a:r>
            <a:r>
              <a:rPr lang="en-US" altLang="id-ID" dirty="0">
                <a:latin typeface="FranklinGotTDemCon" pitchFamily="34" charset="0"/>
              </a:rPr>
              <a:t> 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D45BA7-7966-F444-BB13-B6579D576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1384" y="1700808"/>
            <a:ext cx="11089232" cy="508099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2" charset="2"/>
              <a:buChar char="R"/>
            </a:pPr>
            <a:r>
              <a:rPr lang="en-US" altLang="id-ID" sz="2300" dirty="0" err="1">
                <a:sym typeface="Wingdings 2" pitchFamily="2" charset="2"/>
              </a:rPr>
              <a:t>Sebagai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produk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legislatif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jaman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penjajahan</a:t>
            </a:r>
            <a:r>
              <a:rPr lang="en-US" altLang="id-ID" sz="2300" dirty="0">
                <a:sym typeface="Wingdings 2" pitchFamily="2" charset="2"/>
              </a:rPr>
              <a:t> HIR/RIB </a:t>
            </a:r>
            <a:r>
              <a:rPr lang="en-US" altLang="id-ID" sz="2300" dirty="0" err="1">
                <a:sym typeface="Wingdings 2" pitchFamily="2" charset="2"/>
              </a:rPr>
              <a:t>mengandung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ketentuan</a:t>
            </a:r>
            <a:r>
              <a:rPr lang="en-US" altLang="id-ID" sz="2300" dirty="0">
                <a:sym typeface="Wingdings 2" pitchFamily="2" charset="2"/>
              </a:rPr>
              <a:t> yang </a:t>
            </a:r>
            <a:r>
              <a:rPr lang="en-US" altLang="id-ID" sz="2300" dirty="0" err="1">
                <a:sym typeface="Wingdings 2" pitchFamily="2" charset="2"/>
              </a:rPr>
              <a:t>belum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memberikan</a:t>
            </a:r>
            <a:r>
              <a:rPr lang="en-US" altLang="id-ID" sz="2300" dirty="0">
                <a:sym typeface="Wingdings 2" pitchFamily="2" charset="2"/>
              </a:rPr>
              <a:t>  </a:t>
            </a:r>
            <a:r>
              <a:rPr lang="en-US" altLang="id-ID" sz="2300" dirty="0" err="1">
                <a:sym typeface="Wingdings 2" pitchFamily="2" charset="2"/>
              </a:rPr>
              <a:t>jaminan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perlindungan</a:t>
            </a:r>
            <a:r>
              <a:rPr lang="en-US" altLang="id-ID" sz="2300" dirty="0">
                <a:sym typeface="Wingdings 2" pitchFamily="2" charset="2"/>
              </a:rPr>
              <a:t> yang </a:t>
            </a:r>
            <a:r>
              <a:rPr lang="en-US" altLang="id-ID" sz="2300" dirty="0" err="1">
                <a:sym typeface="Wingdings 2" pitchFamily="2" charset="2"/>
              </a:rPr>
              <a:t>cukup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terhadap</a:t>
            </a:r>
            <a:r>
              <a:rPr lang="en-US" altLang="id-ID" sz="2300" dirty="0">
                <a:sym typeface="Wingdings 2" pitchFamily="2" charset="2"/>
              </a:rPr>
              <a:t> HAM, </a:t>
            </a:r>
            <a:r>
              <a:rPr lang="en-US" altLang="id-ID" sz="2300" dirty="0" err="1">
                <a:sym typeface="Wingdings 2" pitchFamily="2" charset="2"/>
              </a:rPr>
              <a:t>perlindungan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terhadap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harkat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martabat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manusia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sebagaimana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wajarnya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dimiliki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oleh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suatu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negara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hukum</a:t>
            </a:r>
            <a:r>
              <a:rPr lang="en-US" altLang="id-ID" sz="2300" dirty="0">
                <a:sym typeface="Wingdings 2" pitchFamily="2" charset="2"/>
              </a:rPr>
              <a:t>  </a:t>
            </a:r>
            <a:r>
              <a:rPr lang="en-US" altLang="id-ID" sz="2300" dirty="0" err="1">
                <a:sym typeface="Wingdings 2" pitchFamily="2" charset="2"/>
              </a:rPr>
              <a:t>misalnya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tidak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diatur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tentang</a:t>
            </a:r>
            <a:r>
              <a:rPr lang="en-US" altLang="id-ID" sz="2300" dirty="0">
                <a:sym typeface="Wingdings 2" pitchFamily="2" charset="2"/>
              </a:rPr>
              <a:t>  </a:t>
            </a:r>
            <a:r>
              <a:rPr lang="en-US" altLang="id-ID" sz="2300" dirty="0" err="1">
                <a:sym typeface="Wingdings 2" pitchFamily="2" charset="2"/>
              </a:rPr>
              <a:t>bantuan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hukum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hak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ganti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kerugian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rehabilitasi</a:t>
            </a:r>
            <a:r>
              <a:rPr lang="en-US" altLang="id-ID" sz="2300" dirty="0">
                <a:sym typeface="Wingdings 2" pitchFamily="2" charset="2"/>
              </a:rPr>
              <a:t> (</a:t>
            </a:r>
            <a:r>
              <a:rPr lang="en-US" altLang="id-ID" sz="2300" dirty="0" err="1">
                <a:sym typeface="Wingdings 2" pitchFamily="2" charset="2"/>
              </a:rPr>
              <a:t>hak</a:t>
            </a:r>
            <a:r>
              <a:rPr lang="en-US" altLang="id-ID" sz="2300" dirty="0">
                <a:sym typeface="Wingdings 2" pitchFamily="2" charset="2"/>
              </a:rPr>
              <a:t> fundamental).</a:t>
            </a: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Char char="R"/>
            </a:pPr>
            <a:r>
              <a:rPr lang="en-US" altLang="id-ID" sz="2300" dirty="0">
                <a:sym typeface="Wingdings 2" pitchFamily="2" charset="2"/>
              </a:rPr>
              <a:t>Demi </a:t>
            </a:r>
            <a:r>
              <a:rPr lang="en-US" altLang="id-ID" sz="2300" dirty="0" err="1">
                <a:sym typeface="Wingdings 2" pitchFamily="2" charset="2"/>
              </a:rPr>
              <a:t>pembangunan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dalam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bidang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hukum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mengingat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hal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tersebut</a:t>
            </a:r>
            <a:r>
              <a:rPr lang="en-US" altLang="id-ID" sz="2300" dirty="0">
                <a:sym typeface="Wingdings 2" pitchFamily="2" charset="2"/>
              </a:rPr>
              <a:t> di </a:t>
            </a:r>
            <a:r>
              <a:rPr lang="en-US" altLang="id-ID" sz="2300" dirty="0" err="1">
                <a:sym typeface="Wingdings 2" pitchFamily="2" charset="2"/>
              </a:rPr>
              <a:t>atas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maka</a:t>
            </a:r>
            <a:r>
              <a:rPr lang="en-US" altLang="id-ID" sz="2300" dirty="0">
                <a:sym typeface="Wingdings 2" pitchFamily="2" charset="2"/>
              </a:rPr>
              <a:t> HIR </a:t>
            </a:r>
            <a:r>
              <a:rPr lang="en-US" altLang="id-ID" sz="2300" dirty="0" err="1">
                <a:sym typeface="Wingdings 2" pitchFamily="2" charset="2"/>
              </a:rPr>
              <a:t>dan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beberapa</a:t>
            </a:r>
            <a:r>
              <a:rPr lang="en-US" altLang="id-ID" sz="2300" dirty="0">
                <a:sym typeface="Wingdings 2" pitchFamily="2" charset="2"/>
              </a:rPr>
              <a:t>  </a:t>
            </a:r>
            <a:r>
              <a:rPr lang="en-US" altLang="id-ID" sz="2300" dirty="0" err="1">
                <a:sym typeface="Wingdings 2" pitchFamily="2" charset="2"/>
              </a:rPr>
              <a:t>pasal</a:t>
            </a:r>
            <a:r>
              <a:rPr lang="en-US" altLang="id-ID" sz="2300" dirty="0">
                <a:sym typeface="Wingdings 2" pitchFamily="2" charset="2"/>
              </a:rPr>
              <a:t> yang </a:t>
            </a:r>
            <a:r>
              <a:rPr lang="en-US" altLang="id-ID" sz="2300" dirty="0" err="1">
                <a:sym typeface="Wingdings 2" pitchFamily="2" charset="2"/>
              </a:rPr>
              <a:t>memuat</a:t>
            </a:r>
            <a:r>
              <a:rPr lang="en-US" altLang="id-ID" sz="2300" dirty="0">
                <a:sym typeface="Wingdings 2" pitchFamily="2" charset="2"/>
              </a:rPr>
              <a:t> acara </a:t>
            </a:r>
            <a:r>
              <a:rPr lang="en-US" altLang="id-ID" sz="2300" dirty="0" err="1">
                <a:sym typeface="Wingdings 2" pitchFamily="2" charset="2"/>
              </a:rPr>
              <a:t>pidana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dalam</a:t>
            </a:r>
            <a:r>
              <a:rPr lang="en-US" altLang="id-ID" sz="2300" dirty="0">
                <a:sym typeface="Wingdings 2" pitchFamily="2" charset="2"/>
              </a:rPr>
              <a:t> UU No. 1 </a:t>
            </a:r>
            <a:r>
              <a:rPr lang="en-US" altLang="id-ID" sz="2300" dirty="0" err="1">
                <a:sym typeface="Wingdings 2" pitchFamily="2" charset="2"/>
              </a:rPr>
              <a:t>Drt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tahun</a:t>
            </a:r>
            <a:r>
              <a:rPr lang="en-US" altLang="id-ID" sz="2300" dirty="0">
                <a:sym typeface="Wingdings 2" pitchFamily="2" charset="2"/>
              </a:rPr>
              <a:t> 1951 </a:t>
            </a:r>
            <a:r>
              <a:rPr lang="en-US" altLang="id-ID" sz="2300" dirty="0" err="1">
                <a:sym typeface="Wingdings 2" pitchFamily="2" charset="2"/>
              </a:rPr>
              <a:t>serta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semua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peraturan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pelaksanaannya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ketentuan-ketentuan</a:t>
            </a:r>
            <a:r>
              <a:rPr lang="en-US" altLang="id-ID" sz="2300" dirty="0">
                <a:sym typeface="Wingdings 2" pitchFamily="2" charset="2"/>
              </a:rPr>
              <a:t> yang </a:t>
            </a:r>
            <a:r>
              <a:rPr lang="en-US" altLang="id-ID" sz="2300" dirty="0" err="1">
                <a:sym typeface="Wingdings 2" pitchFamily="2" charset="2"/>
              </a:rPr>
              <a:t>diatur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dalam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peraturan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perundangan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lainnya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sepanjang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hal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itu</a:t>
            </a:r>
            <a:r>
              <a:rPr lang="en-US" altLang="id-ID" sz="2300" dirty="0">
                <a:sym typeface="Wingdings 2" pitchFamily="2" charset="2"/>
              </a:rPr>
              <a:t> </a:t>
            </a:r>
            <a:r>
              <a:rPr lang="en-US" altLang="id-ID" sz="2300" dirty="0" err="1">
                <a:sym typeface="Wingdings 2" pitchFamily="2" charset="2"/>
              </a:rPr>
              <a:t>mengenai</a:t>
            </a:r>
            <a:r>
              <a:rPr lang="en-US" altLang="id-ID" sz="2300" dirty="0">
                <a:sym typeface="Wingdings 2" pitchFamily="2" charset="2"/>
              </a:rPr>
              <a:t> HAP </a:t>
            </a:r>
            <a:r>
              <a:rPr lang="en-US" altLang="id-ID" sz="2300" dirty="0">
                <a:sym typeface="Wingdings" pitchFamily="2" charset="2"/>
              </a:rPr>
              <a:t> </a:t>
            </a:r>
            <a:r>
              <a:rPr lang="en-US" altLang="id-ID" sz="2300" u="sng" dirty="0">
                <a:sym typeface="Wingdings" pitchFamily="2" charset="2"/>
              </a:rPr>
              <a:t>PERLU DICABUT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>
                <a:sym typeface="Wingdings 2" pitchFamily="2" charset="2"/>
              </a:rPr>
              <a:t>  </a:t>
            </a:r>
            <a:r>
              <a:rPr lang="en-US" altLang="id-ID" sz="2300" dirty="0">
                <a:sym typeface="Wingdings" pitchFamily="2" charset="2"/>
              </a:rPr>
              <a:t> </a:t>
            </a:r>
            <a:r>
              <a:rPr lang="en-US" altLang="id-ID" sz="2300" dirty="0" err="1">
                <a:sym typeface="Wingdings" pitchFamily="2" charset="2"/>
              </a:rPr>
              <a:t>karena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tidak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sesuai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dengan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cita-cita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hukum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nasional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dan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diganti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dengan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hukum</a:t>
            </a:r>
            <a:r>
              <a:rPr lang="en-US" altLang="id-ID" sz="2300" dirty="0">
                <a:sym typeface="Wingdings" pitchFamily="2" charset="2"/>
              </a:rPr>
              <a:t> acara </a:t>
            </a:r>
            <a:r>
              <a:rPr lang="en-US" altLang="id-ID" sz="2300" dirty="0" err="1">
                <a:sym typeface="Wingdings" pitchFamily="2" charset="2"/>
              </a:rPr>
              <a:t>pidana</a:t>
            </a:r>
            <a:r>
              <a:rPr lang="en-US" altLang="id-ID" sz="2300" dirty="0">
                <a:sym typeface="Wingdings" pitchFamily="2" charset="2"/>
              </a:rPr>
              <a:t> yang </a:t>
            </a:r>
            <a:r>
              <a:rPr lang="en-US" altLang="id-ID" sz="2300" dirty="0" err="1">
                <a:sym typeface="Wingdings" pitchFamily="2" charset="2"/>
              </a:rPr>
              <a:t>baru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berciri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kodifikasi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dan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unifikasi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berdasarkan</a:t>
            </a:r>
            <a:r>
              <a:rPr lang="en-US" altLang="id-ID" sz="2300" dirty="0">
                <a:sym typeface="Wingdings" pitchFamily="2" charset="2"/>
              </a:rPr>
              <a:t> Pancasila </a:t>
            </a:r>
            <a:r>
              <a:rPr lang="en-US" altLang="id-ID" sz="2300" dirty="0" err="1">
                <a:sym typeface="Wingdings" pitchFamily="2" charset="2"/>
              </a:rPr>
              <a:t>dan</a:t>
            </a:r>
            <a:r>
              <a:rPr lang="en-US" altLang="id-ID" sz="2300" dirty="0">
                <a:sym typeface="Wingdings" pitchFamily="2" charset="2"/>
              </a:rPr>
              <a:t> UUD 1945 </a:t>
            </a: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Char char="R"/>
            </a:pPr>
            <a:r>
              <a:rPr lang="en-US" altLang="id-ID" sz="2300" dirty="0" err="1">
                <a:sym typeface="Wingdings" pitchFamily="2" charset="2"/>
              </a:rPr>
              <a:t>Diganti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dengan</a:t>
            </a:r>
            <a:r>
              <a:rPr lang="en-US" altLang="id-ID" sz="2300" dirty="0">
                <a:sym typeface="Wingdings" pitchFamily="2" charset="2"/>
              </a:rPr>
              <a:t> Kitab </a:t>
            </a:r>
            <a:r>
              <a:rPr lang="en-US" altLang="id-ID" sz="2300" dirty="0" err="1">
                <a:sym typeface="Wingdings" pitchFamily="2" charset="2"/>
              </a:rPr>
              <a:t>Undang-Undang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Hukum</a:t>
            </a:r>
            <a:r>
              <a:rPr lang="en-US" altLang="id-ID" sz="2300" dirty="0">
                <a:sym typeface="Wingdings" pitchFamily="2" charset="2"/>
              </a:rPr>
              <a:t> Acara </a:t>
            </a:r>
            <a:r>
              <a:rPr lang="en-US" altLang="id-ID" sz="2300" dirty="0" err="1">
                <a:sym typeface="Wingdings" pitchFamily="2" charset="2"/>
              </a:rPr>
              <a:t>Pidana</a:t>
            </a:r>
            <a:r>
              <a:rPr lang="en-US" altLang="id-ID" sz="2300" dirty="0">
                <a:sym typeface="Wingdings" pitchFamily="2" charset="2"/>
              </a:rPr>
              <a:t> (UU No.8 </a:t>
            </a:r>
            <a:r>
              <a:rPr lang="en-US" altLang="id-ID" sz="2300" dirty="0" err="1">
                <a:sym typeface="Wingdings" pitchFamily="2" charset="2"/>
              </a:rPr>
              <a:t>Tahun</a:t>
            </a:r>
            <a:r>
              <a:rPr lang="en-US" altLang="id-ID" sz="2300" dirty="0">
                <a:sym typeface="Wingdings" pitchFamily="2" charset="2"/>
              </a:rPr>
              <a:t> 1981 </a:t>
            </a:r>
            <a:r>
              <a:rPr lang="en-US" altLang="id-ID" sz="2300" dirty="0" err="1">
                <a:sym typeface="Wingdings" pitchFamily="2" charset="2"/>
              </a:rPr>
              <a:t>tertanggal</a:t>
            </a:r>
            <a:r>
              <a:rPr lang="en-US" altLang="id-ID" sz="2300" dirty="0">
                <a:sym typeface="Wingdings" pitchFamily="2" charset="2"/>
              </a:rPr>
              <a:t> 31 </a:t>
            </a:r>
            <a:r>
              <a:rPr lang="en-US" altLang="id-ID" sz="2300" dirty="0" err="1">
                <a:sym typeface="Wingdings" pitchFamily="2" charset="2"/>
              </a:rPr>
              <a:t>Desember</a:t>
            </a:r>
            <a:r>
              <a:rPr lang="en-US" altLang="id-ID" sz="2300" dirty="0">
                <a:sym typeface="Wingdings" pitchFamily="2" charset="2"/>
              </a:rPr>
              <a:t> 1981)  </a:t>
            </a:r>
            <a:r>
              <a:rPr lang="en-US" altLang="id-ID" sz="2300" dirty="0" err="1">
                <a:sym typeface="Wingdings" pitchFamily="2" charset="2"/>
              </a:rPr>
              <a:t>Lebih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menonjolkan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perlindungan</a:t>
            </a:r>
            <a:r>
              <a:rPr lang="en-US" altLang="id-ID" sz="2300" dirty="0">
                <a:sym typeface="Wingdings" pitchFamily="2" charset="2"/>
              </a:rPr>
              <a:t> HAM </a:t>
            </a:r>
            <a:r>
              <a:rPr lang="en-US" altLang="id-ID" sz="2300" dirty="0" err="1">
                <a:sym typeface="Wingdings" pitchFamily="2" charset="2"/>
              </a:rPr>
              <a:t>dalam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keseimbangannya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dengan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kepentingan</a:t>
            </a:r>
            <a:r>
              <a:rPr lang="en-US" altLang="id-ID" sz="2300" dirty="0">
                <a:sym typeface="Wingdings" pitchFamily="2" charset="2"/>
              </a:rPr>
              <a:t> </a:t>
            </a:r>
            <a:r>
              <a:rPr lang="en-US" altLang="id-ID" sz="2300" dirty="0" err="1">
                <a:sym typeface="Wingdings" pitchFamily="2" charset="2"/>
              </a:rPr>
              <a:t>umum</a:t>
            </a:r>
            <a:endParaRPr lang="en-US" altLang="id-ID" sz="2300" dirty="0">
              <a:sym typeface="Wingdings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803461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5">
            <a:extLst>
              <a:ext uri="{FF2B5EF4-FFF2-40B4-BE49-F238E27FC236}">
                <a16:creationId xmlns:a16="http://schemas.microsoft.com/office/drawing/2014/main" id="{E002F767-D255-844A-8A08-A24FBF643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1219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5F788F6-5C37-114A-AA89-5E845754B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11398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 err="1">
                <a:latin typeface="FranklinGotTDemCon" pitchFamily="34" charset="0"/>
              </a:rPr>
              <a:t>Perbedaan</a:t>
            </a:r>
            <a:r>
              <a:rPr lang="en-US" b="1" dirty="0">
                <a:latin typeface="FranklinGotTDemCon" pitchFamily="34" charset="0"/>
              </a:rPr>
              <a:t> Fundamental </a:t>
            </a:r>
            <a:r>
              <a:rPr lang="en-US" b="1" dirty="0" err="1">
                <a:latin typeface="FranklinGotTDemCon" pitchFamily="34" charset="0"/>
              </a:rPr>
              <a:t>KUHAP</a:t>
            </a:r>
            <a:r>
              <a:rPr lang="en-US" b="1" dirty="0">
                <a:latin typeface="FranklinGotTDemCon" pitchFamily="34" charset="0"/>
              </a:rPr>
              <a:t> </a:t>
            </a:r>
            <a:r>
              <a:rPr lang="en-US" b="1" dirty="0" err="1">
                <a:latin typeface="FranklinGotTDemCon" pitchFamily="34" charset="0"/>
              </a:rPr>
              <a:t>Dengan</a:t>
            </a:r>
            <a:r>
              <a:rPr lang="en-US" b="1" dirty="0">
                <a:latin typeface="FranklinGotTDemCon" pitchFamily="34" charset="0"/>
              </a:rPr>
              <a:t> </a:t>
            </a:r>
            <a:r>
              <a:rPr lang="en-US" b="1" dirty="0" err="1">
                <a:latin typeface="FranklinGotTDemCon" pitchFamily="34" charset="0"/>
              </a:rPr>
              <a:t>HIR</a:t>
            </a:r>
            <a:endParaRPr lang="en-US" b="1" dirty="0">
              <a:latin typeface="FranklinGotTDemCon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9E6AAE5-AF36-5C46-A6B5-8014B0558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8458200" cy="4953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b="1">
                <a:sym typeface="Wingdings" pitchFamily="2" charset="2"/>
              </a:rPr>
              <a:t>KUHAP Mengatur</a:t>
            </a:r>
            <a:r>
              <a:rPr lang="en-US" altLang="id-ID">
                <a:sym typeface="Wingdings" pitchFamily="2" charset="2"/>
              </a:rPr>
              <a:t>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id-ID">
                <a:sym typeface="Wingdings" pitchFamily="2" charset="2"/>
              </a:rPr>
              <a:t>Hak-hak tersangka/terdakwa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id-ID">
                <a:sym typeface="Wingdings" pitchFamily="2" charset="2"/>
              </a:rPr>
              <a:t>Bantuan hukum pada semua tingkatan pemeriksaan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id-ID">
                <a:sym typeface="Wingdings" pitchFamily="2" charset="2"/>
              </a:rPr>
              <a:t>Dasar hukum bagi penangkapan/penahanan dan pembatasan jangka waktu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id-ID">
                <a:sym typeface="Wingdings" pitchFamily="2" charset="2"/>
              </a:rPr>
              <a:t>Ganti kerugian dan rehabilitasi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id-ID">
                <a:sym typeface="Wingdings" pitchFamily="2" charset="2"/>
              </a:rPr>
              <a:t>Penggabungan perkara perdata pada perkara pidana dalam hal ganti rugi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id-ID">
                <a:sym typeface="Wingdings" pitchFamily="2" charset="2"/>
              </a:rPr>
              <a:t>Upaya Hukum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id-ID">
                <a:sym typeface="Wingdings" pitchFamily="2" charset="2"/>
              </a:rPr>
              <a:t>Koneksitas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id-ID">
                <a:sym typeface="Wingdings" pitchFamily="2" charset="2"/>
              </a:rPr>
              <a:t>Pengawasan Pelaksanaan Putusan pengadilan</a:t>
            </a:r>
          </a:p>
        </p:txBody>
      </p:sp>
      <p:sp>
        <p:nvSpPr>
          <p:cNvPr id="23557" name="AutoShape 4">
            <a:extLst>
              <a:ext uri="{FF2B5EF4-FFF2-40B4-BE49-F238E27FC236}">
                <a16:creationId xmlns:a16="http://schemas.microsoft.com/office/drawing/2014/main" id="{325C60D7-9411-A441-AA75-55536BBD3B1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372600" y="14478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vert="eaVert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26057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0B26EB3-79F9-E84D-8BD6-14926BDB67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27364" y="609600"/>
            <a:ext cx="6726237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>
                <a:latin typeface="FranklinGotTDemCon" pitchFamily="34" charset="0"/>
              </a:rPr>
              <a:t>Hak-Hak Tersangka/Terdakwa</a:t>
            </a:r>
            <a:br>
              <a:rPr lang="en-US" sz="4000">
                <a:latin typeface="FranklinGotTDemCon" pitchFamily="34" charset="0"/>
              </a:rPr>
            </a:br>
            <a:r>
              <a:rPr lang="en-US" sz="1800">
                <a:latin typeface="Century Gothic" pitchFamily="34" charset="0"/>
              </a:rPr>
              <a:t>(bersumber pada asas praduga tidak bersalah)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50D5093-406D-0E4B-B962-08D65F617E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1676400"/>
            <a:ext cx="10945216" cy="4800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id-ID" sz="2400" dirty="0">
              <a:sym typeface="Wingdings 3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id-ID" sz="2400" dirty="0" err="1">
                <a:sym typeface="Wingdings" pitchFamily="2" charset="2"/>
              </a:rPr>
              <a:t>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segera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mendapatkan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pemeriksaan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dalam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fase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penyidikan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id-ID" sz="2400" dirty="0" err="1">
                <a:sym typeface="Wingdings" pitchFamily="2" charset="2"/>
              </a:rPr>
              <a:t>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segera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mendapatkan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pemeriksaan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oleh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pengadilan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mendapatkan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putusan</a:t>
            </a:r>
            <a:r>
              <a:rPr lang="en-US" altLang="id-ID" sz="2400" dirty="0">
                <a:sym typeface="Wingdings" pitchFamily="2" charset="2"/>
              </a:rPr>
              <a:t> yang </a:t>
            </a:r>
            <a:r>
              <a:rPr lang="en-US" altLang="id-ID" sz="2400" dirty="0" err="1">
                <a:sym typeface="Wingdings" pitchFamily="2" charset="2"/>
              </a:rPr>
              <a:t>seadil-adilnya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id-ID" sz="2400" dirty="0" err="1">
                <a:sym typeface="Wingdings" pitchFamily="2" charset="2"/>
              </a:rPr>
              <a:t>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diberitahu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tentang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apa</a:t>
            </a:r>
            <a:r>
              <a:rPr lang="en-US" altLang="id-ID" sz="2400" dirty="0">
                <a:sym typeface="Wingdings" pitchFamily="2" charset="2"/>
              </a:rPr>
              <a:t> yang </a:t>
            </a:r>
            <a:r>
              <a:rPr lang="en-US" altLang="id-ID" sz="2400" dirty="0" err="1">
                <a:sym typeface="Wingdings" pitchFamily="2" charset="2"/>
              </a:rPr>
              <a:t>disangkakan</a:t>
            </a:r>
            <a:r>
              <a:rPr lang="en-US" altLang="id-ID" sz="2400" dirty="0">
                <a:sym typeface="Wingdings" pitchFamily="2" charset="2"/>
              </a:rPr>
              <a:t> / </a:t>
            </a:r>
            <a:r>
              <a:rPr lang="en-US" altLang="id-ID" sz="2400" dirty="0" err="1">
                <a:sym typeface="Wingdings" pitchFamily="2" charset="2"/>
              </a:rPr>
              <a:t>didakwakan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kepadanya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dengan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bahasa</a:t>
            </a:r>
            <a:r>
              <a:rPr lang="en-US" altLang="id-ID" sz="2400" dirty="0">
                <a:sym typeface="Wingdings" pitchFamily="2" charset="2"/>
              </a:rPr>
              <a:t> yang </a:t>
            </a:r>
            <a:r>
              <a:rPr lang="en-US" altLang="id-ID" sz="2400" dirty="0" err="1">
                <a:sym typeface="Wingdings" pitchFamily="2" charset="2"/>
              </a:rPr>
              <a:t>dimengerti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olehnya</a:t>
            </a:r>
            <a:r>
              <a:rPr lang="en-US" altLang="id-ID" sz="2400" dirty="0">
                <a:sym typeface="Wingdings" pitchFamily="2" charset="2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id-ID" sz="2400" dirty="0" err="1">
                <a:sym typeface="Wingdings" pitchFamily="2" charset="2"/>
              </a:rPr>
              <a:t>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menyiapkan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pembelaaannya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id-ID" sz="2400" dirty="0" err="1">
                <a:sym typeface="Wingdings" pitchFamily="2" charset="2"/>
              </a:rPr>
              <a:t>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mendapat</a:t>
            </a:r>
            <a:r>
              <a:rPr lang="en-US" altLang="id-ID" sz="2400" dirty="0">
                <a:sym typeface="Wingdings" pitchFamily="2" charset="2"/>
              </a:rPr>
              <a:t>  </a:t>
            </a:r>
            <a:r>
              <a:rPr lang="en-US" altLang="id-ID" sz="2400" dirty="0" err="1">
                <a:sym typeface="Wingdings" pitchFamily="2" charset="2"/>
              </a:rPr>
              <a:t>juru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bahasa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id-ID" sz="2400" dirty="0" err="1">
                <a:sym typeface="Wingdings" pitchFamily="2" charset="2"/>
              </a:rPr>
              <a:t>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mendapatkan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bantuan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hukum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id-ID" sz="2400" dirty="0" err="1">
                <a:sym typeface="Wingdings" pitchFamily="2" charset="2"/>
              </a:rPr>
              <a:t>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mendapatkan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kunjungan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keluarga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id-ID" sz="2400" dirty="0" err="1">
                <a:sym typeface="Wingdings" pitchFamily="2" charset="2"/>
              </a:rPr>
              <a:t>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tidak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dibebani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kewajiban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pembuktian</a:t>
            </a:r>
            <a:r>
              <a:rPr lang="en-US" altLang="id-ID" sz="2400" dirty="0">
                <a:sym typeface="Wingdings" pitchFamily="2" charset="2"/>
              </a:rPr>
              <a:t> (</a:t>
            </a:r>
            <a:r>
              <a:rPr lang="en-US" altLang="id-ID" sz="2400" i="1" dirty="0">
                <a:sym typeface="Wingdings" pitchFamily="2" charset="2"/>
              </a:rPr>
              <a:t>non self incrimination</a:t>
            </a:r>
            <a:r>
              <a:rPr lang="en-US" altLang="id-ID" sz="2400" dirty="0">
                <a:sym typeface="Wingdings" pitchFamily="2" charset="2"/>
              </a:rPr>
              <a:t>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altLang="id-ID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350356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F3AD827-CBB1-1B40-8755-5BE181A6E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>
                <a:latin typeface="FranklinGotTDemCon" pitchFamily="34" charset="0"/>
              </a:rPr>
              <a:t>Bantuan Hukum Pada Semua Tingkat Pemeriksaan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4799CD5-F88C-FB44-BFE3-FA3C2C8BB3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1384" y="1556792"/>
            <a:ext cx="11031016" cy="48006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d-ID" sz="2400" dirty="0" err="1"/>
              <a:t>Merupakan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prinsip</a:t>
            </a:r>
            <a:r>
              <a:rPr lang="en-US" altLang="id-ID" sz="2400" dirty="0"/>
              <a:t> </a:t>
            </a:r>
            <a:r>
              <a:rPr lang="en-US" altLang="id-ID" sz="2400" dirty="0" err="1"/>
              <a:t>negara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hukum</a:t>
            </a:r>
            <a:r>
              <a:rPr lang="en-US" altLang="id-ID" sz="2400" dirty="0"/>
              <a:t> (</a:t>
            </a:r>
            <a:r>
              <a:rPr lang="en-US" altLang="id-ID" sz="2400" i="1" dirty="0"/>
              <a:t>rule of law)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d-ID" sz="2400" dirty="0" err="1"/>
              <a:t>Sejak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taraf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pemeriksaan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pendahuluan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tersangka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berhak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menunjuk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menghubungi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minta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bantuan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penasihat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hukum</a:t>
            </a:r>
            <a:r>
              <a:rPr lang="en-US" altLang="id-ID" sz="2400" dirty="0"/>
              <a:t> </a:t>
            </a:r>
            <a:r>
              <a:rPr lang="en-US" altLang="id-ID" sz="2400" dirty="0">
                <a:sym typeface="Wingdings" pitchFamily="2" charset="2"/>
              </a:rPr>
              <a:t> </a:t>
            </a:r>
            <a:r>
              <a:rPr lang="en-US" altLang="id-ID" sz="2400" dirty="0" err="1">
                <a:sym typeface="Wingdings" pitchFamily="2" charset="2"/>
              </a:rPr>
              <a:t>tujuannya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keperluan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menyiapkan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pembelaan</a:t>
            </a:r>
            <a:r>
              <a:rPr lang="en-US" altLang="id-ID" sz="2400" dirty="0">
                <a:sym typeface="Wingdings" pitchFamily="2" charset="2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d-ID" sz="2400" dirty="0" err="1">
                <a:sym typeface="Wingdings" pitchFamily="2" charset="2"/>
              </a:rPr>
              <a:t>Berhak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mengadakan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hubungan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dengan</a:t>
            </a:r>
            <a:r>
              <a:rPr lang="en-US" altLang="id-ID" sz="2400" dirty="0">
                <a:sym typeface="Wingdings" pitchFamily="2" charset="2"/>
              </a:rPr>
              <a:t> orang yang </a:t>
            </a:r>
            <a:r>
              <a:rPr lang="en-US" altLang="id-ID" sz="2400" dirty="0" err="1">
                <a:sym typeface="Wingdings" pitchFamily="2" charset="2"/>
              </a:rPr>
              <a:t>dapat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memberikan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bantuan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hukum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d-ID" sz="2400" dirty="0" err="1">
                <a:sym typeface="Wingdings" pitchFamily="2" charset="2"/>
              </a:rPr>
              <a:t>Hubungan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tersebut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bersifat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bebas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>
                <a:sym typeface="Wingdings 2" pitchFamily="2" charset="2"/>
              </a:rPr>
              <a:t>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artinya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tersangka</a:t>
            </a:r>
            <a:r>
              <a:rPr lang="en-US" altLang="id-ID" sz="2400" dirty="0">
                <a:sym typeface="Wingdings" pitchFamily="2" charset="2"/>
              </a:rPr>
              <a:t> / </a:t>
            </a:r>
            <a:r>
              <a:rPr lang="en-US" altLang="id-ID" sz="2400" dirty="0" err="1">
                <a:sym typeface="Wingdings" pitchFamily="2" charset="2"/>
              </a:rPr>
              <a:t>terdakwa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dapat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mengutarakan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segala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sesuatu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dalam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rangka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persiapan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pembelaannya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tanpa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diawasi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didengar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oleh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petugas</a:t>
            </a:r>
            <a:r>
              <a:rPr lang="en-US" altLang="id-ID" sz="2400" dirty="0">
                <a:sym typeface="Wingdings" pitchFamily="2" charset="2"/>
              </a:rPr>
              <a:t> (</a:t>
            </a:r>
            <a:r>
              <a:rPr lang="en-US" altLang="id-ID" sz="2400" i="1" dirty="0">
                <a:sym typeface="Wingdings" pitchFamily="2" charset="2"/>
              </a:rPr>
              <a:t>without sight and hearing</a:t>
            </a:r>
            <a:r>
              <a:rPr lang="en-US" altLang="id-ID" sz="2400" dirty="0">
                <a:sym typeface="Wingdings" pitchFamily="2" charset="2"/>
              </a:rPr>
              <a:t>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tindak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pidana</a:t>
            </a:r>
            <a:r>
              <a:rPr lang="en-US" altLang="id-ID" sz="2400" dirty="0">
                <a:sym typeface="Wingdings" pitchFamily="2" charset="2"/>
              </a:rPr>
              <a:t> yang </a:t>
            </a:r>
            <a:r>
              <a:rPr lang="en-US" altLang="id-ID" sz="2400" dirty="0" err="1">
                <a:sym typeface="Wingdings" pitchFamily="2" charset="2"/>
              </a:rPr>
              <a:t>menyangkut</a:t>
            </a:r>
            <a:r>
              <a:rPr lang="en-US" altLang="id-ID" sz="2400" dirty="0">
                <a:sym typeface="Wingdings" pitchFamily="2" charset="2"/>
              </a:rPr>
              <a:t>  </a:t>
            </a:r>
            <a:r>
              <a:rPr lang="en-US" altLang="id-ID" sz="2400" dirty="0" err="1">
                <a:sym typeface="Wingdings" pitchFamily="2" charset="2"/>
              </a:rPr>
              <a:t>keamanan</a:t>
            </a:r>
            <a:r>
              <a:rPr lang="en-US" altLang="id-ID" sz="2400" dirty="0">
                <a:sym typeface="Wingdings" pitchFamily="2" charset="2"/>
              </a:rPr>
              <a:t>  </a:t>
            </a:r>
            <a:r>
              <a:rPr lang="en-US" altLang="id-ID" sz="2400" dirty="0" err="1">
                <a:sym typeface="Wingdings" pitchFamily="2" charset="2"/>
              </a:rPr>
              <a:t>negara</a:t>
            </a:r>
            <a:r>
              <a:rPr lang="en-US" altLang="id-ID" sz="2400" dirty="0">
                <a:sym typeface="Wingdings" pitchFamily="2" charset="2"/>
              </a:rPr>
              <a:t>    </a:t>
            </a:r>
            <a:r>
              <a:rPr lang="en-US" altLang="id-ID" sz="2400" dirty="0" err="1">
                <a:sym typeface="Wingdings" pitchFamily="2" charset="2"/>
              </a:rPr>
              <a:t>ada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pembatasan</a:t>
            </a:r>
            <a:r>
              <a:rPr lang="en-US" altLang="id-ID" sz="2400" dirty="0">
                <a:sym typeface="Wingdings" pitchFamily="2" charset="2"/>
              </a:rPr>
              <a:t>   </a:t>
            </a:r>
            <a:r>
              <a:rPr lang="en-US" altLang="id-ID" sz="2400" dirty="0" err="1">
                <a:sym typeface="Wingdings" pitchFamily="2" charset="2"/>
              </a:rPr>
              <a:t>pembicaraan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tersangka</a:t>
            </a:r>
            <a:r>
              <a:rPr lang="en-US" altLang="id-ID" sz="2400" dirty="0">
                <a:sym typeface="Wingdings" pitchFamily="2" charset="2"/>
              </a:rPr>
              <a:t> / </a:t>
            </a:r>
            <a:r>
              <a:rPr lang="en-US" altLang="id-ID" sz="2400" dirty="0" err="1">
                <a:sym typeface="Wingdings" pitchFamily="2" charset="2"/>
              </a:rPr>
              <a:t>terdakwa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dengan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penasihat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hukum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didengar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oleh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petugas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d-ID" sz="2400" dirty="0" err="1">
                <a:sym typeface="Wingdings" pitchFamily="2" charset="2"/>
              </a:rPr>
              <a:t>Jika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perkara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sudah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dilimpahkan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pengadilan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maka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tidak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ada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lagi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pembatasan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hubungan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tersangka</a:t>
            </a:r>
            <a:r>
              <a:rPr lang="en-US" altLang="id-ID" sz="2400" dirty="0">
                <a:sym typeface="Wingdings" pitchFamily="2" charset="2"/>
              </a:rPr>
              <a:t> / </a:t>
            </a:r>
            <a:r>
              <a:rPr lang="en-US" altLang="id-ID" sz="2400" dirty="0" err="1">
                <a:sym typeface="Wingdings" pitchFamily="2" charset="2"/>
              </a:rPr>
              <a:t>terdakwa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dengan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penasihat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hukum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id-ID" sz="2400" dirty="0" err="1">
                <a:sym typeface="Wingdings" pitchFamily="2" charset="2"/>
              </a:rPr>
              <a:t>Pasal</a:t>
            </a:r>
            <a:r>
              <a:rPr lang="en-US" altLang="id-ID" sz="2400" dirty="0">
                <a:sym typeface="Wingdings" pitchFamily="2" charset="2"/>
              </a:rPr>
              <a:t> 56: </a:t>
            </a:r>
            <a:r>
              <a:rPr lang="en-US" altLang="id-ID" sz="2400" dirty="0" err="1">
                <a:sym typeface="Wingdings" pitchFamily="2" charset="2"/>
              </a:rPr>
              <a:t>Jika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ancaman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pidananya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adalah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pidana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mati</a:t>
            </a:r>
            <a:r>
              <a:rPr lang="en-US" altLang="id-ID" sz="2400" dirty="0">
                <a:sym typeface="Wingdings" pitchFamily="2" charset="2"/>
              </a:rPr>
              <a:t>, </a:t>
            </a:r>
            <a:r>
              <a:rPr lang="en-US" altLang="id-ID" sz="2400" dirty="0" err="1">
                <a:sym typeface="Wingdings" pitchFamily="2" charset="2"/>
              </a:rPr>
              <a:t>penjara</a:t>
            </a:r>
            <a:r>
              <a:rPr lang="en-US" altLang="id-ID" sz="2400" dirty="0">
                <a:sym typeface="Wingdings" pitchFamily="2" charset="2"/>
              </a:rPr>
              <a:t> 15 </a:t>
            </a:r>
            <a:r>
              <a:rPr lang="en-US" altLang="id-ID" sz="2400" dirty="0" err="1">
                <a:sym typeface="Wingdings" pitchFamily="2" charset="2"/>
              </a:rPr>
              <a:t>tahun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atau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lebih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negara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wajib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menyediakan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penasihat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hukum</a:t>
            </a:r>
            <a:r>
              <a:rPr lang="en-US" altLang="id-ID" sz="2400" dirty="0">
                <a:sym typeface="Wingdings" pitchFamily="2" charset="2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n-US" altLang="id-ID" sz="2400" i="1" dirty="0"/>
          </a:p>
        </p:txBody>
      </p:sp>
    </p:spTree>
    <p:extLst>
      <p:ext uri="{BB962C8B-B14F-4D97-AF65-F5344CB8AC3E}">
        <p14:creationId xmlns:p14="http://schemas.microsoft.com/office/powerpoint/2010/main" val="35989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C4CE312-7482-504E-988F-B8057B525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4600">
                <a:latin typeface="Lucida Console" panose="020B0609040504020204" pitchFamily="49" charset="0"/>
              </a:rPr>
              <a:t>KUHAP DAN HAM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C40A647-4C92-A04E-9BF4-CEBB8AC46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416" y="1196752"/>
            <a:ext cx="10742984" cy="456510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id-ID" sz="2400" dirty="0" err="1"/>
              <a:t>Pengertian</a:t>
            </a:r>
            <a:r>
              <a:rPr lang="en-US" altLang="id-ID" sz="2400" dirty="0"/>
              <a:t> Negara </a:t>
            </a:r>
            <a:r>
              <a:rPr lang="en-US" altLang="id-ID" sz="2400" dirty="0" err="1"/>
              <a:t>Hukum</a:t>
            </a:r>
            <a:r>
              <a:rPr lang="en-US" altLang="id-ID" sz="2400" dirty="0"/>
              <a:t> (</a:t>
            </a:r>
            <a:r>
              <a:rPr lang="en-US" altLang="id-ID" sz="2400" i="1" dirty="0"/>
              <a:t>rule of law</a:t>
            </a:r>
            <a:r>
              <a:rPr lang="en-US" altLang="id-ID" sz="2400" dirty="0"/>
              <a:t>) </a:t>
            </a:r>
            <a:r>
              <a:rPr lang="en-US" altLang="id-ID" sz="2400" dirty="0">
                <a:sym typeface="Wingdings" pitchFamily="2" charset="2"/>
              </a:rPr>
              <a:t>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mempunyai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sendi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bersifat</a:t>
            </a:r>
            <a:r>
              <a:rPr lang="en-US" altLang="id-ID" sz="2400" dirty="0"/>
              <a:t> universal: </a:t>
            </a:r>
            <a:r>
              <a:rPr lang="en-US" altLang="id-ID" sz="2400" u="sng" dirty="0" err="1"/>
              <a:t>pengakuan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dan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perlindungan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terhadap</a:t>
            </a:r>
            <a:r>
              <a:rPr lang="en-US" altLang="id-ID" sz="2400" u="sng" dirty="0"/>
              <a:t> HAM</a:t>
            </a:r>
            <a:r>
              <a:rPr lang="en-US" altLang="id-ID" sz="2400" dirty="0"/>
              <a:t>, </a:t>
            </a:r>
            <a:r>
              <a:rPr lang="en-US" altLang="id-ID" sz="2400" u="sng" dirty="0" err="1"/>
              <a:t>legalitas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dari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tindakan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negara</a:t>
            </a:r>
            <a:r>
              <a:rPr lang="en-US" altLang="id-ID" sz="2400" u="sng" dirty="0"/>
              <a:t> / </a:t>
            </a:r>
            <a:r>
              <a:rPr lang="en-US" altLang="id-ID" sz="2400" u="sng" dirty="0" err="1"/>
              <a:t>pemerintah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dalam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arti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tindakan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aparatur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negara</a:t>
            </a:r>
            <a:r>
              <a:rPr lang="en-US" altLang="id-ID" sz="2400" u="sng" dirty="0"/>
              <a:t> yang </a:t>
            </a:r>
            <a:r>
              <a:rPr lang="en-US" altLang="id-ID" sz="2400" u="sng" dirty="0" err="1"/>
              <a:t>dapat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dipertanggungjawabkan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secara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hukum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</a:t>
            </a:r>
            <a:r>
              <a:rPr lang="en-US" altLang="id-ID" sz="2400" u="sng" dirty="0" err="1"/>
              <a:t>terjaminnya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peradilan</a:t>
            </a:r>
            <a:r>
              <a:rPr lang="en-US" altLang="id-ID" sz="2400" u="sng" dirty="0"/>
              <a:t> yang </a:t>
            </a:r>
            <a:r>
              <a:rPr lang="en-US" altLang="id-ID" sz="2400" u="sng" dirty="0" err="1"/>
              <a:t>bebas</a:t>
            </a:r>
            <a:endParaRPr lang="en-US" altLang="id-ID" sz="2400" u="sng" dirty="0"/>
          </a:p>
          <a:p>
            <a:pPr algn="just" eaLnBrk="1" hangingPunct="1">
              <a:lnSpc>
                <a:spcPct val="80000"/>
              </a:lnSpc>
            </a:pPr>
            <a:r>
              <a:rPr lang="en-US" altLang="id-ID" sz="2400" dirty="0" err="1"/>
              <a:t>Konsepsi</a:t>
            </a:r>
            <a:r>
              <a:rPr lang="en-US" altLang="id-ID" sz="2400" dirty="0"/>
              <a:t> </a:t>
            </a:r>
            <a:r>
              <a:rPr lang="en-US" altLang="id-ID" sz="2400" i="1" dirty="0"/>
              <a:t>rule of law  </a:t>
            </a:r>
            <a:r>
              <a:rPr lang="en-US" altLang="id-ID" sz="2400" dirty="0" err="1"/>
              <a:t>membawa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konsekuensi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bahwa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sendi-sendi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tersebut</a:t>
            </a:r>
            <a:r>
              <a:rPr lang="en-US" altLang="id-ID" sz="2400" dirty="0"/>
              <a:t> </a:t>
            </a:r>
            <a:r>
              <a:rPr lang="en-US" altLang="id-ID" sz="2400" u="sng" dirty="0" err="1"/>
              <a:t>harus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tercermin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dalam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hukum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pidana</a:t>
            </a:r>
            <a:r>
              <a:rPr lang="en-US" altLang="id-ID" sz="2400" u="sng" dirty="0"/>
              <a:t>, </a:t>
            </a:r>
            <a:r>
              <a:rPr lang="en-US" altLang="id-ID" sz="2400" u="sng" dirty="0" err="1"/>
              <a:t>khususnya</a:t>
            </a:r>
            <a:r>
              <a:rPr lang="en-US" altLang="id-ID" sz="2400" u="sng" dirty="0"/>
              <a:t> </a:t>
            </a:r>
            <a:r>
              <a:rPr lang="en-US" altLang="id-ID" sz="2400" u="sng" dirty="0" err="1"/>
              <a:t>hukum</a:t>
            </a:r>
            <a:r>
              <a:rPr lang="en-US" altLang="id-ID" sz="2400" u="sng" dirty="0"/>
              <a:t> acara </a:t>
            </a:r>
            <a:r>
              <a:rPr lang="en-US" altLang="id-ID" sz="2400" u="sng" dirty="0" err="1"/>
              <a:t>pidana</a:t>
            </a:r>
            <a:endParaRPr lang="en-US" altLang="id-ID" sz="2400" u="sng" dirty="0"/>
          </a:p>
          <a:p>
            <a:pPr algn="just" eaLnBrk="1" hangingPunct="1">
              <a:lnSpc>
                <a:spcPct val="80000"/>
              </a:lnSpc>
            </a:pP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hukum</a:t>
            </a:r>
            <a:r>
              <a:rPr lang="en-US" altLang="id-ID" sz="2400" dirty="0"/>
              <a:t> acara </a:t>
            </a:r>
            <a:r>
              <a:rPr lang="en-US" altLang="id-ID" sz="2400" dirty="0" err="1"/>
              <a:t>pidana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pencerminan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sendi-sendi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tersebut</a:t>
            </a:r>
            <a:r>
              <a:rPr lang="en-US" altLang="id-ID" sz="2400" dirty="0"/>
              <a:t>  </a:t>
            </a:r>
            <a:r>
              <a:rPr lang="en-US" altLang="id-ID" sz="2400" dirty="0">
                <a:sym typeface="Wingdings" pitchFamily="2" charset="2"/>
              </a:rPr>
              <a:t>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menimbulkan</a:t>
            </a:r>
            <a:r>
              <a:rPr lang="en-US" altLang="id-ID" sz="2400" dirty="0"/>
              <a:t> </a:t>
            </a:r>
            <a:r>
              <a:rPr lang="en-US" altLang="id-ID" sz="2400" b="1" u="sng" dirty="0" err="1"/>
              <a:t>penciptaan</a:t>
            </a:r>
            <a:r>
              <a:rPr lang="en-US" altLang="id-ID" sz="2400" b="1" u="sng" dirty="0"/>
              <a:t> </a:t>
            </a:r>
            <a:r>
              <a:rPr lang="en-US" altLang="id-ID" sz="2400" b="1" u="sng" dirty="0" err="1"/>
              <a:t>asas-asas</a:t>
            </a:r>
            <a:r>
              <a:rPr lang="en-US" altLang="id-ID" sz="2400" b="1" u="sng" dirty="0"/>
              <a:t> </a:t>
            </a:r>
            <a:r>
              <a:rPr lang="en-US" altLang="id-ID" sz="2400" dirty="0"/>
              <a:t>yang </a:t>
            </a:r>
            <a:r>
              <a:rPr lang="en-US" altLang="id-ID" sz="2400" dirty="0" err="1"/>
              <a:t>merupakan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dasar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bagi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hukum</a:t>
            </a:r>
            <a:r>
              <a:rPr lang="en-US" altLang="id-ID" sz="2400" dirty="0"/>
              <a:t> acara </a:t>
            </a:r>
            <a:r>
              <a:rPr lang="en-US" altLang="id-ID" sz="2400" dirty="0" err="1"/>
              <a:t>pidana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bersangkutan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terlepas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sistem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hukum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dianut</a:t>
            </a:r>
            <a:r>
              <a:rPr lang="en-US" altLang="id-ID" sz="2400" dirty="0"/>
              <a:t> (</a:t>
            </a:r>
            <a:r>
              <a:rPr lang="en-US" altLang="id-ID" sz="2400" i="1" dirty="0"/>
              <a:t>civil law or common law</a:t>
            </a:r>
            <a:r>
              <a:rPr lang="en-US" altLang="id-ID" sz="2400" dirty="0"/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id-ID" sz="2400" dirty="0" err="1"/>
              <a:t>Asas-asas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tersebut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bersifat</a:t>
            </a:r>
            <a:r>
              <a:rPr lang="en-US" altLang="id-ID" sz="2400" dirty="0"/>
              <a:t> universal  </a:t>
            </a:r>
            <a:r>
              <a:rPr lang="en-US" altLang="id-ID" sz="2400" dirty="0">
                <a:sym typeface="Wingdings 2" pitchFamily="2" charset="2"/>
              </a:rPr>
              <a:t>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dikaitkan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sendi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utama</a:t>
            </a:r>
            <a:r>
              <a:rPr lang="en-US" altLang="id-ID" sz="2400" dirty="0"/>
              <a:t> &gt; </a:t>
            </a:r>
            <a:r>
              <a:rPr lang="en-US" altLang="id-ID" sz="2400" dirty="0" err="1"/>
              <a:t>jaminan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perlindungan</a:t>
            </a:r>
            <a:r>
              <a:rPr lang="en-US" altLang="id-ID" sz="2400" dirty="0"/>
              <a:t> HAM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mengukur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nilai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Hukum</a:t>
            </a:r>
            <a:r>
              <a:rPr lang="en-US" altLang="id-ID" sz="2400" dirty="0"/>
              <a:t> Acara </a:t>
            </a:r>
            <a:r>
              <a:rPr lang="en-US" altLang="id-ID" sz="2400" dirty="0" err="1"/>
              <a:t>Pidana</a:t>
            </a:r>
            <a:r>
              <a:rPr lang="en-US" altLang="id-ID" sz="2400" dirty="0"/>
              <a:t> </a:t>
            </a:r>
            <a:r>
              <a:rPr lang="en-US" altLang="id-ID" sz="2400" dirty="0">
                <a:sym typeface="Wingdings" pitchFamily="2" charset="2"/>
              </a:rPr>
              <a:t></a:t>
            </a:r>
            <a:r>
              <a:rPr lang="en-US" altLang="id-ID" sz="2400" dirty="0"/>
              <a:t>  </a:t>
            </a:r>
            <a:r>
              <a:rPr lang="en-US" altLang="id-ID" sz="2400" dirty="0" err="1"/>
              <a:t>bisa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dengan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melihat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konvensi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deklarasi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internasional</a:t>
            </a:r>
            <a:r>
              <a:rPr lang="en-US" altLang="id-ID" sz="2400" dirty="0"/>
              <a:t> (</a:t>
            </a:r>
            <a:r>
              <a:rPr lang="en-US" altLang="id-ID" sz="2400" i="1" u="sng" dirty="0"/>
              <a:t>The Universal Declaration of Human Rights</a:t>
            </a:r>
            <a:r>
              <a:rPr lang="en-US" altLang="id-ID" sz="2400" dirty="0"/>
              <a:t> /</a:t>
            </a:r>
            <a:r>
              <a:rPr lang="en-US" altLang="id-ID" sz="2400" dirty="0" err="1"/>
              <a:t>disahkan</a:t>
            </a:r>
            <a:r>
              <a:rPr lang="en-US" altLang="id-ID" sz="2400" dirty="0"/>
              <a:t> PBB </a:t>
            </a:r>
            <a:r>
              <a:rPr lang="en-US" altLang="id-ID" sz="2400" dirty="0" err="1"/>
              <a:t>tanggal</a:t>
            </a:r>
            <a:r>
              <a:rPr lang="en-US" altLang="id-ID" sz="2400" dirty="0"/>
              <a:t> 10 </a:t>
            </a:r>
            <a:r>
              <a:rPr lang="en-US" altLang="id-ID" sz="2400" dirty="0" err="1"/>
              <a:t>Desember</a:t>
            </a:r>
            <a:r>
              <a:rPr lang="en-US" altLang="id-ID" sz="2400" dirty="0"/>
              <a:t> 1948 and </a:t>
            </a:r>
            <a:r>
              <a:rPr lang="en-US" altLang="id-ID" sz="2400" i="1" u="sng" dirty="0"/>
              <a:t>The International </a:t>
            </a:r>
            <a:r>
              <a:rPr lang="en-US" altLang="id-ID" sz="2400" i="1" u="sng" dirty="0" err="1"/>
              <a:t>Convenant</a:t>
            </a:r>
            <a:r>
              <a:rPr lang="en-US" altLang="id-ID" sz="2400" i="1" u="sng" dirty="0"/>
              <a:t> on Civil and Political Rights</a:t>
            </a:r>
            <a:r>
              <a:rPr lang="en-US" altLang="id-ID" sz="2400" dirty="0"/>
              <a:t>/</a:t>
            </a:r>
            <a:r>
              <a:rPr lang="en-US" altLang="id-ID" sz="2400" dirty="0" err="1"/>
              <a:t>disahkan</a:t>
            </a:r>
            <a:r>
              <a:rPr lang="en-US" altLang="id-ID" sz="2400" dirty="0"/>
              <a:t> PBB </a:t>
            </a:r>
            <a:r>
              <a:rPr lang="en-US" altLang="id-ID" sz="2400" dirty="0" err="1"/>
              <a:t>tanggal</a:t>
            </a:r>
            <a:r>
              <a:rPr lang="en-US" altLang="id-ID" sz="2400" dirty="0"/>
              <a:t> 16 </a:t>
            </a:r>
            <a:r>
              <a:rPr lang="en-US" altLang="id-ID" sz="2400" dirty="0" err="1"/>
              <a:t>Desember</a:t>
            </a:r>
            <a:r>
              <a:rPr lang="en-US" altLang="id-ID" sz="2400" dirty="0"/>
              <a:t> 1966)</a:t>
            </a:r>
          </a:p>
        </p:txBody>
      </p:sp>
    </p:spTree>
    <p:extLst>
      <p:ext uri="{BB962C8B-B14F-4D97-AF65-F5344CB8AC3E}">
        <p14:creationId xmlns:p14="http://schemas.microsoft.com/office/powerpoint/2010/main" val="42868330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6" grpId="1"/>
      <p:bldP spid="52227" grpId="0" build="p"/>
      <p:bldP spid="52227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r Bean">
            <a:extLst>
              <a:ext uri="{FF2B5EF4-FFF2-40B4-BE49-F238E27FC236}">
                <a16:creationId xmlns:a16="http://schemas.microsoft.com/office/drawing/2014/main" id="{6C6D3F31-57AB-8547-A537-4AB6B1A2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814"/>
            <a:ext cx="71628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id="{1C8AAE8D-31F1-804F-ADAE-EA2C0A9B3B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800" y="1654176"/>
            <a:ext cx="2971800" cy="14700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id-ID" sz="6600">
                <a:solidFill>
                  <a:srgbClr val="FF3300"/>
                </a:solidFill>
              </a:rPr>
              <a:t>Next ?</a:t>
            </a: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20ECCF1A-E9C6-EA45-95E9-3DD15F62FD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4724400"/>
            <a:ext cx="7924800" cy="1447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4000" b="1">
                <a:solidFill>
                  <a:schemeClr val="tx1"/>
                </a:solidFill>
                <a:latin typeface="Broadway BT" pitchFamily="82" charset="0"/>
              </a:rPr>
              <a:t>Asas-Asas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4000" b="1">
                <a:solidFill>
                  <a:schemeClr val="tx1"/>
                </a:solidFill>
                <a:latin typeface="Broadway BT" pitchFamily="82" charset="0"/>
              </a:rPr>
              <a:t>Hukum Acara Pidana</a:t>
            </a:r>
          </a:p>
        </p:txBody>
      </p:sp>
      <p:sp>
        <p:nvSpPr>
          <p:cNvPr id="13317" name="AutoShape 7">
            <a:extLst>
              <a:ext uri="{FF2B5EF4-FFF2-40B4-BE49-F238E27FC236}">
                <a16:creationId xmlns:a16="http://schemas.microsoft.com/office/drawing/2014/main" id="{C90E4473-C819-EF4E-B69F-F7F563270F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582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Line 8">
            <a:extLst>
              <a:ext uri="{FF2B5EF4-FFF2-40B4-BE49-F238E27FC236}">
                <a16:creationId xmlns:a16="http://schemas.microsoft.com/office/drawing/2014/main" id="{704EF763-130A-BB42-B430-EDB4D7DFBD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45000"/>
            <a:ext cx="518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3319" name="AutoShape 9">
            <a:extLst>
              <a:ext uri="{FF2B5EF4-FFF2-40B4-BE49-F238E27FC236}">
                <a16:creationId xmlns:a16="http://schemas.microsoft.com/office/drawing/2014/main" id="{CA3590CD-94F8-2446-ABAC-970F2DE200F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3320" name="AutoShape 10">
            <a:extLst>
              <a:ext uri="{FF2B5EF4-FFF2-40B4-BE49-F238E27FC236}">
                <a16:creationId xmlns:a16="http://schemas.microsoft.com/office/drawing/2014/main" id="{1CFAAA8F-630D-644C-8579-89D0599C5B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914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700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764FA1AC-F799-4C43-991F-7D312122D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1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>
              <a:latin typeface="Calibri" panose="020F0502020204030204" pitchFamily="34" charset="0"/>
            </a:endParaRP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2DB8C39-31DB-3248-8484-B64934013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692696"/>
            <a:ext cx="8528496" cy="59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800" dirty="0">
                <a:latin typeface="Calibri" panose="020F0502020204030204" pitchFamily="34" charset="0"/>
                <a:sym typeface="Wingdings" pitchFamily="2" charset="2"/>
              </a:rPr>
              <a:t>	</a:t>
            </a:r>
            <a:r>
              <a:rPr lang="en-US" altLang="id-ID" sz="2400" dirty="0" err="1">
                <a:latin typeface="Calibri" panose="020F0502020204030204" pitchFamily="34" charset="0"/>
                <a:sym typeface="Wingdings" pitchFamily="2" charset="2"/>
              </a:rPr>
              <a:t>Peradilan</a:t>
            </a:r>
            <a:r>
              <a:rPr lang="en-US" altLang="id-ID" sz="24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2400" dirty="0" err="1">
                <a:latin typeface="Calibri" panose="020F0502020204030204" pitchFamily="34" charset="0"/>
                <a:sym typeface="Wingdings" pitchFamily="2" charset="2"/>
              </a:rPr>
              <a:t>Cepat</a:t>
            </a:r>
            <a:r>
              <a:rPr lang="en-US" altLang="id-ID" sz="2400" dirty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altLang="id-ID" sz="2400" dirty="0" err="1">
                <a:latin typeface="Calibri" panose="020F0502020204030204" pitchFamily="34" charset="0"/>
                <a:sym typeface="Wingdings" pitchFamily="2" charset="2"/>
              </a:rPr>
              <a:t>Sederhana</a:t>
            </a:r>
            <a:r>
              <a:rPr lang="en-US" altLang="id-ID" sz="2400" dirty="0">
                <a:latin typeface="Calibri" panose="020F0502020204030204" pitchFamily="34" charset="0"/>
                <a:sym typeface="Wingdings" pitchFamily="2" charset="2"/>
              </a:rPr>
              <a:t> &amp; </a:t>
            </a:r>
            <a:r>
              <a:rPr lang="en-US" altLang="id-ID" sz="2400" dirty="0" err="1">
                <a:latin typeface="Calibri" panose="020F0502020204030204" pitchFamily="34" charset="0"/>
                <a:sym typeface="Wingdings" pitchFamily="2" charset="2"/>
              </a:rPr>
              <a:t>Biaya</a:t>
            </a:r>
            <a:r>
              <a:rPr lang="en-US" altLang="id-ID" sz="24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2400" dirty="0" err="1">
                <a:latin typeface="Calibri" panose="020F0502020204030204" pitchFamily="34" charset="0"/>
                <a:sym typeface="Wingdings" pitchFamily="2" charset="2"/>
              </a:rPr>
              <a:t>Ringan</a:t>
            </a:r>
            <a:r>
              <a:rPr lang="en-US" altLang="id-ID" sz="2800" dirty="0">
                <a:latin typeface="Calibri" panose="020F0502020204030204" pitchFamily="34" charset="0"/>
                <a:sym typeface="Wingdings" pitchFamily="2" charset="2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800" dirty="0">
                <a:latin typeface="Calibri" panose="020F0502020204030204" pitchFamily="34" charset="0"/>
                <a:sym typeface="Wingdings" pitchFamily="2" charset="2"/>
              </a:rPr>
              <a:t>(</a:t>
            </a:r>
            <a:r>
              <a:rPr lang="en-US" altLang="id-ID" sz="2800" i="1" dirty="0" err="1">
                <a:latin typeface="Calibri" panose="020F0502020204030204" pitchFamily="34" charset="0"/>
                <a:sym typeface="Wingdings" pitchFamily="2" charset="2"/>
              </a:rPr>
              <a:t>contante</a:t>
            </a:r>
            <a:r>
              <a:rPr lang="en-US" altLang="id-ID" sz="2800" i="1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2800" i="1" dirty="0" err="1">
                <a:latin typeface="Calibri" panose="020F0502020204030204" pitchFamily="34" charset="0"/>
                <a:sym typeface="Wingdings" pitchFamily="2" charset="2"/>
              </a:rPr>
              <a:t>justitie</a:t>
            </a:r>
            <a:r>
              <a:rPr lang="en-US" altLang="id-ID" sz="2800" dirty="0">
                <a:latin typeface="Calibri" panose="020F0502020204030204" pitchFamily="34" charset="0"/>
                <a:sym typeface="Wingdings" pitchFamily="2" charset="2"/>
              </a:rPr>
              <a:t>)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000" dirty="0">
                <a:latin typeface="Calibri" panose="020F0502020204030204" pitchFamily="34" charset="0"/>
                <a:sym typeface="Wingdings" pitchFamily="2" charset="2"/>
              </a:rPr>
              <a:t>    </a:t>
            </a:r>
            <a:r>
              <a:rPr lang="en-US" altLang="id-ID" sz="2400" dirty="0" err="1">
                <a:sym typeface="Wingdings" pitchFamily="2" charset="2"/>
              </a:rPr>
              <a:t>Penjelasan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Umum</a:t>
            </a:r>
            <a:r>
              <a:rPr lang="en-US" altLang="id-ID" sz="2400" dirty="0">
                <a:sym typeface="Wingdings" pitchFamily="2" charset="2"/>
              </a:rPr>
              <a:t> KUHAP </a:t>
            </a:r>
            <a:r>
              <a:rPr lang="en-US" altLang="id-ID" sz="2400" dirty="0" err="1">
                <a:sym typeface="Wingdings" pitchFamily="2" charset="2"/>
              </a:rPr>
              <a:t>butir</a:t>
            </a:r>
            <a:r>
              <a:rPr lang="en-US" altLang="id-ID" sz="2400" dirty="0">
                <a:sym typeface="Wingdings" pitchFamily="2" charset="2"/>
              </a:rPr>
              <a:t> 3 e: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400" dirty="0">
                <a:sym typeface="Wingdings" pitchFamily="2" charset="2"/>
              </a:rPr>
              <a:t>	“</a:t>
            </a:r>
            <a:r>
              <a:rPr lang="en-US" altLang="id-ID" sz="2400" dirty="0" err="1">
                <a:sym typeface="Wingdings" pitchFamily="2" charset="2"/>
              </a:rPr>
              <a:t>Peradilan</a:t>
            </a:r>
            <a:r>
              <a:rPr lang="en-US" altLang="id-ID" sz="2400" dirty="0">
                <a:sym typeface="Wingdings" pitchFamily="2" charset="2"/>
              </a:rPr>
              <a:t> yang </a:t>
            </a:r>
            <a:r>
              <a:rPr lang="en-US" altLang="id-ID" sz="2400" dirty="0" err="1">
                <a:sym typeface="Wingdings" pitchFamily="2" charset="2"/>
              </a:rPr>
              <a:t>harus</a:t>
            </a:r>
            <a:r>
              <a:rPr lang="en-US" altLang="id-ID" sz="2400" dirty="0">
                <a:sym typeface="Wingdings" pitchFamily="2" charset="2"/>
              </a:rPr>
              <a:t>  </a:t>
            </a:r>
            <a:r>
              <a:rPr lang="en-US" altLang="id-ID" sz="2400" dirty="0" err="1">
                <a:sym typeface="Wingdings" pitchFamily="2" charset="2"/>
              </a:rPr>
              <a:t>dilakukan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dengan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cepat</a:t>
            </a:r>
            <a:r>
              <a:rPr lang="en-US" altLang="id-ID" sz="2400" dirty="0">
                <a:sym typeface="Wingdings" pitchFamily="2" charset="2"/>
              </a:rPr>
              <a:t>, </a:t>
            </a:r>
            <a:r>
              <a:rPr lang="en-US" altLang="id-ID" sz="2400" dirty="0" err="1">
                <a:sym typeface="Wingdings" pitchFamily="2" charset="2"/>
              </a:rPr>
              <a:t>sederhana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biaya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ringan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serta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bebas</a:t>
            </a:r>
            <a:r>
              <a:rPr lang="en-US" altLang="id-ID" sz="2400" dirty="0">
                <a:sym typeface="Wingdings" pitchFamily="2" charset="2"/>
              </a:rPr>
              <a:t>, </a:t>
            </a:r>
            <a:r>
              <a:rPr lang="en-US" altLang="id-ID" sz="2400" dirty="0" err="1">
                <a:sym typeface="Wingdings" pitchFamily="2" charset="2"/>
              </a:rPr>
              <a:t>jujur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tidak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memihak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harus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diterapkan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secara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konsekuen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dalam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seluruh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tingkat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peradilan</a:t>
            </a:r>
            <a:r>
              <a:rPr lang="en-US" altLang="id-ID" sz="2400" dirty="0">
                <a:sym typeface="Wingdings" pitchFamily="2" charset="2"/>
              </a:rPr>
              <a:t>”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400" dirty="0">
                <a:sym typeface="Wingdings" pitchFamily="2" charset="2"/>
              </a:rPr>
              <a:t>	</a:t>
            </a:r>
            <a:r>
              <a:rPr lang="en-US" altLang="id-ID" sz="2400" dirty="0" err="1">
                <a:sym typeface="Wingdings" pitchFamily="2" charset="2"/>
              </a:rPr>
              <a:t>Pasal</a:t>
            </a:r>
            <a:r>
              <a:rPr lang="en-US" altLang="id-ID" sz="2400" dirty="0">
                <a:sym typeface="Wingdings" pitchFamily="2" charset="2"/>
              </a:rPr>
              <a:t> 4 </a:t>
            </a:r>
            <a:r>
              <a:rPr lang="en-US" altLang="id-ID" sz="2400" dirty="0" err="1">
                <a:sym typeface="Wingdings" pitchFamily="2" charset="2"/>
              </a:rPr>
              <a:t>ayat</a:t>
            </a:r>
            <a:r>
              <a:rPr lang="en-US" altLang="id-ID" sz="2400" dirty="0">
                <a:sym typeface="Wingdings" pitchFamily="2" charset="2"/>
              </a:rPr>
              <a:t> (2) UU No. 4/2004 jo UU No.48/2009 </a:t>
            </a:r>
            <a:r>
              <a:rPr lang="en-US" altLang="id-ID" sz="2400" dirty="0" err="1">
                <a:sym typeface="Wingdings" pitchFamily="2" charset="2"/>
              </a:rPr>
              <a:t>tentang</a:t>
            </a:r>
            <a:r>
              <a:rPr lang="en-US" altLang="id-ID" sz="2400" dirty="0">
                <a:sym typeface="Wingdings" pitchFamily="2" charset="2"/>
              </a:rPr>
              <a:t> KEKUASAAN KEHAKIMAN: “</a:t>
            </a:r>
            <a:r>
              <a:rPr lang="en-US" altLang="id-ID" sz="2400" dirty="0" err="1">
                <a:sym typeface="Wingdings" pitchFamily="2" charset="2"/>
              </a:rPr>
              <a:t>Peradilan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dilakukan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dengan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sederhana</a:t>
            </a:r>
            <a:r>
              <a:rPr lang="en-US" altLang="id-ID" sz="2400" dirty="0">
                <a:sym typeface="Wingdings" pitchFamily="2" charset="2"/>
              </a:rPr>
              <a:t>, </a:t>
            </a:r>
            <a:r>
              <a:rPr lang="en-US" altLang="id-ID" sz="2400" dirty="0" err="1">
                <a:sym typeface="Wingdings" pitchFamily="2" charset="2"/>
              </a:rPr>
              <a:t>cepat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biaya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ringan</a:t>
            </a:r>
            <a:r>
              <a:rPr lang="en-US" altLang="id-ID" sz="2400" dirty="0">
                <a:sym typeface="Wingdings" pitchFamily="2" charset="2"/>
              </a:rPr>
              <a:t>” </a:t>
            </a:r>
            <a:r>
              <a:rPr lang="en-US" altLang="id-ID" sz="2400" dirty="0" err="1">
                <a:sym typeface="Wingdings" pitchFamily="2" charset="2"/>
              </a:rPr>
              <a:t>bertujuan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memenuhi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harapan</a:t>
            </a:r>
            <a:r>
              <a:rPr lang="en-US" altLang="id-ID" sz="2400" dirty="0">
                <a:sym typeface="Wingdings" pitchFamily="2" charset="2"/>
              </a:rPr>
              <a:t> para </a:t>
            </a:r>
            <a:r>
              <a:rPr lang="en-US" altLang="id-ID" sz="2400" dirty="0" err="1">
                <a:sym typeface="Wingdings" pitchFamily="2" charset="2"/>
              </a:rPr>
              <a:t>pencari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keadilan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400" dirty="0">
                <a:sym typeface="Wingdings" pitchFamily="2" charset="2"/>
              </a:rPr>
              <a:t>      </a:t>
            </a:r>
            <a:r>
              <a:rPr lang="en-US" altLang="id-ID" sz="2400" dirty="0" err="1">
                <a:sym typeface="Wingdings" pitchFamily="2" charset="2"/>
              </a:rPr>
              <a:t>sederhana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artinya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pemeriksaan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penyelesaian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perkara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dilakukan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dengan</a:t>
            </a:r>
            <a:r>
              <a:rPr lang="en-US" altLang="id-ID" sz="2400" dirty="0">
                <a:sym typeface="Wingdings" pitchFamily="2" charset="2"/>
              </a:rPr>
              <a:t>  acara yang </a:t>
            </a:r>
            <a:r>
              <a:rPr lang="en-US" altLang="id-ID" sz="2400" dirty="0" err="1">
                <a:sym typeface="Wingdings" pitchFamily="2" charset="2"/>
              </a:rPr>
              <a:t>efisien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efektif</a:t>
            </a:r>
            <a:endParaRPr lang="en-US" altLang="id-ID" sz="2400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400" dirty="0">
                <a:sym typeface="Wingdings" pitchFamily="2" charset="2"/>
              </a:rPr>
              <a:t>      </a:t>
            </a:r>
            <a:r>
              <a:rPr lang="en-US" altLang="id-ID" sz="2400" dirty="0" err="1">
                <a:sym typeface="Wingdings" pitchFamily="2" charset="2"/>
              </a:rPr>
              <a:t>biaya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ringan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artinya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biaya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perkara</a:t>
            </a:r>
            <a:r>
              <a:rPr lang="en-US" altLang="id-ID" sz="2400" dirty="0">
                <a:sym typeface="Wingdings" pitchFamily="2" charset="2"/>
              </a:rPr>
              <a:t> yang </a:t>
            </a:r>
            <a:r>
              <a:rPr lang="en-US" altLang="id-ID" sz="2400" dirty="0" err="1">
                <a:sym typeface="Wingdings" pitchFamily="2" charset="2"/>
              </a:rPr>
              <a:t>dapat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dipikul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rakyat</a:t>
            </a:r>
            <a:r>
              <a:rPr lang="en-US" altLang="id-ID" sz="2400" dirty="0">
                <a:sym typeface="Wingdings" pitchFamily="2" charset="2"/>
              </a:rPr>
              <a:t> </a:t>
            </a:r>
            <a:endParaRPr lang="en-US" altLang="id-ID" sz="2000" dirty="0"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B4D88A9C-7606-A741-A8F1-AC5E787B2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3429000"/>
            <a:ext cx="1044116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60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CDF65655-2A0F-384D-A8C6-91F60A0079EA}"/>
              </a:ext>
            </a:extLst>
          </p:cNvPr>
          <p:cNvGrpSpPr/>
          <p:nvPr/>
        </p:nvGrpSpPr>
        <p:grpSpPr>
          <a:xfrm>
            <a:off x="1415480" y="332656"/>
            <a:ext cx="10153128" cy="6048672"/>
            <a:chOff x="1905000" y="-7938"/>
            <a:chExt cx="8772525" cy="6789738"/>
          </a:xfrm>
        </p:grpSpPr>
        <p:sp>
          <p:nvSpPr>
            <p:cNvPr id="15362" name="Text Box 2">
              <a:extLst>
                <a:ext uri="{FF2B5EF4-FFF2-40B4-BE49-F238E27FC236}">
                  <a16:creationId xmlns:a16="http://schemas.microsoft.com/office/drawing/2014/main" id="{6A80566C-F969-CB48-B870-2E20E7B45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9513" y="6096001"/>
              <a:ext cx="1295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Pengaduan</a:t>
              </a:r>
            </a:p>
          </p:txBody>
        </p:sp>
        <p:sp>
          <p:nvSpPr>
            <p:cNvPr id="15363" name="Text Box 3">
              <a:extLst>
                <a:ext uri="{FF2B5EF4-FFF2-40B4-BE49-F238E27FC236}">
                  <a16:creationId xmlns:a16="http://schemas.microsoft.com/office/drawing/2014/main" id="{E9919109-518D-2A42-8A22-0FB26B127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114" y="304800"/>
              <a:ext cx="3824287" cy="8382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2000" b="1">
                  <a:latin typeface="Times New Roman" panose="02020603050405020304" pitchFamily="18" charset="0"/>
                </a:rPr>
                <a:t>MAHKAMAH AGUNG </a:t>
              </a:r>
            </a:p>
            <a:p>
              <a:pPr algn="ctr" eaLnBrk="1" hangingPunct="1"/>
              <a:r>
                <a:rPr lang="en-US" altLang="id-ID" sz="2000" b="1">
                  <a:latin typeface="Monotype Corsiva" panose="03010101010201010101" pitchFamily="66" charset="0"/>
                </a:rPr>
                <a:t>Supreme Court of Justice</a:t>
              </a:r>
            </a:p>
            <a:p>
              <a:pPr algn="ctr" eaLnBrk="1" hangingPunct="1"/>
              <a:endParaRPr lang="en-US" altLang="id-ID" sz="1400">
                <a:latin typeface="Monotype Corsiva" panose="03010101010201010101" pitchFamily="66" charset="0"/>
              </a:endParaRPr>
            </a:p>
          </p:txBody>
        </p:sp>
        <p:sp>
          <p:nvSpPr>
            <p:cNvPr id="15364" name="Text Box 4">
              <a:extLst>
                <a:ext uri="{FF2B5EF4-FFF2-40B4-BE49-F238E27FC236}">
                  <a16:creationId xmlns:a16="http://schemas.microsoft.com/office/drawing/2014/main" id="{39DEC4CF-9BD0-5E4B-85B6-BA14F5C10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19430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latin typeface="Times New Roman" panose="02020603050405020304" pitchFamily="18" charset="0"/>
                </a:rPr>
                <a:t>Penyelidikan</a:t>
              </a:r>
            </a:p>
          </p:txBody>
        </p:sp>
        <p:sp>
          <p:nvSpPr>
            <p:cNvPr id="15365" name="Text Box 5">
              <a:extLst>
                <a:ext uri="{FF2B5EF4-FFF2-40B4-BE49-F238E27FC236}">
                  <a16:creationId xmlns:a16="http://schemas.microsoft.com/office/drawing/2014/main" id="{E7586D0A-EBA6-D14A-8968-8A9C8453C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6096001"/>
              <a:ext cx="1295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Laporan</a:t>
              </a:r>
            </a:p>
          </p:txBody>
        </p:sp>
        <p:sp>
          <p:nvSpPr>
            <p:cNvPr id="15366" name="Line 6">
              <a:extLst>
                <a:ext uri="{FF2B5EF4-FFF2-40B4-BE49-F238E27FC236}">
                  <a16:creationId xmlns:a16="http://schemas.microsoft.com/office/drawing/2014/main" id="{47CB52D6-8667-7746-B018-F614844D7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8326" y="5651500"/>
              <a:ext cx="6645275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67" name="Text Box 7">
              <a:extLst>
                <a:ext uri="{FF2B5EF4-FFF2-40B4-BE49-F238E27FC236}">
                  <a16:creationId xmlns:a16="http://schemas.microsoft.com/office/drawing/2014/main" id="{80D3DE49-2701-8F48-9AEC-1E14C3443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9448800" y="2209800"/>
              <a:ext cx="1143000" cy="3810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000" b="1" i="1">
                  <a:solidFill>
                    <a:srgbClr val="FFFFFF"/>
                  </a:solidFill>
                  <a:latin typeface="Times New Roman" panose="02020603050405020304" pitchFamily="18" charset="0"/>
                </a:rPr>
                <a:t>Persidangan</a:t>
              </a:r>
            </a:p>
          </p:txBody>
        </p:sp>
        <p:sp>
          <p:nvSpPr>
            <p:cNvPr id="15368" name="Text Box 8">
              <a:extLst>
                <a:ext uri="{FF2B5EF4-FFF2-40B4-BE49-F238E27FC236}">
                  <a16:creationId xmlns:a16="http://schemas.microsoft.com/office/drawing/2014/main" id="{4FCBBE74-79F3-D04E-9D5F-C7916F236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9372600" y="3470275"/>
              <a:ext cx="1295400" cy="381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000" b="1" i="1">
                  <a:solidFill>
                    <a:srgbClr val="FFFFFF"/>
                  </a:solidFill>
                  <a:latin typeface="Times New Roman" panose="02020603050405020304" pitchFamily="18" charset="0"/>
                </a:rPr>
                <a:t>Penuntutan</a:t>
              </a:r>
            </a:p>
          </p:txBody>
        </p:sp>
        <p:sp>
          <p:nvSpPr>
            <p:cNvPr id="15369" name="Text Box 9">
              <a:extLst>
                <a:ext uri="{FF2B5EF4-FFF2-40B4-BE49-F238E27FC236}">
                  <a16:creationId xmlns:a16="http://schemas.microsoft.com/office/drawing/2014/main" id="{F1F3A531-BECB-C543-84F8-CD1BA6CD5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7587">
              <a:off x="9371013" y="4813300"/>
              <a:ext cx="1295400" cy="381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000" b="1" i="1">
                  <a:solidFill>
                    <a:schemeClr val="bg2"/>
                  </a:solidFill>
                  <a:latin typeface="Times New Roman" panose="02020603050405020304" pitchFamily="18" charset="0"/>
                </a:rPr>
                <a:t>Penyelidikan &amp; Penyidikan</a:t>
              </a:r>
              <a:endParaRPr lang="en-US" altLang="id-ID" sz="1200" b="1" i="1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Line 10">
              <a:extLst>
                <a:ext uri="{FF2B5EF4-FFF2-40B4-BE49-F238E27FC236}">
                  <a16:creationId xmlns:a16="http://schemas.microsoft.com/office/drawing/2014/main" id="{82C6C45E-9F99-704F-95C5-DF6C865A8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337050"/>
              <a:ext cx="67818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371" name="Text Box 11">
              <a:extLst>
                <a:ext uri="{FF2B5EF4-FFF2-40B4-BE49-F238E27FC236}">
                  <a16:creationId xmlns:a16="http://schemas.microsoft.com/office/drawing/2014/main" id="{0FE92AB5-801E-DC4E-B760-B5E311305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6477000"/>
              <a:ext cx="3124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600" b="1">
                  <a:latin typeface="Times New Roman" panose="02020603050405020304" pitchFamily="18" charset="0"/>
                </a:rPr>
                <a:t>Terjadi Suatu Peristiwa</a:t>
              </a:r>
              <a:endParaRPr lang="en-US" altLang="id-ID" sz="1600">
                <a:latin typeface="Times New Roman" panose="02020603050405020304" pitchFamily="18" charset="0"/>
              </a:endParaRPr>
            </a:p>
          </p:txBody>
        </p:sp>
        <p:sp>
          <p:nvSpPr>
            <p:cNvPr id="15372" name="AutoShape 12">
              <a:extLst>
                <a:ext uri="{FF2B5EF4-FFF2-40B4-BE49-F238E27FC236}">
                  <a16:creationId xmlns:a16="http://schemas.microsoft.com/office/drawing/2014/main" id="{EBBD9E66-CB68-6241-ADE4-FDB3826D6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1" y="5699125"/>
              <a:ext cx="1006475" cy="457200"/>
            </a:xfrm>
            <a:prstGeom prst="upArrow">
              <a:avLst>
                <a:gd name="adj1" fmla="val 49843"/>
                <a:gd name="adj2" fmla="val 7222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>
                <a:latin typeface="Calibri" panose="020F0502020204030204" pitchFamily="34" charset="0"/>
              </a:endParaRPr>
            </a:p>
          </p:txBody>
        </p:sp>
        <p:grpSp>
          <p:nvGrpSpPr>
            <p:cNvPr id="2" name="Group 13">
              <a:extLst>
                <a:ext uri="{FF2B5EF4-FFF2-40B4-BE49-F238E27FC236}">
                  <a16:creationId xmlns:a16="http://schemas.microsoft.com/office/drawing/2014/main" id="{7652E702-9A39-834F-870E-CB67655BC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23425" y="-7938"/>
              <a:ext cx="1054100" cy="533401"/>
              <a:chOff x="2112" y="1824"/>
              <a:chExt cx="1008" cy="672"/>
            </a:xfrm>
          </p:grpSpPr>
          <p:sp>
            <p:nvSpPr>
              <p:cNvPr id="5177" name="Rectangle 14">
                <a:extLst>
                  <a:ext uri="{FF2B5EF4-FFF2-40B4-BE49-F238E27FC236}">
                    <a16:creationId xmlns:a16="http://schemas.microsoft.com/office/drawing/2014/main" id="{C27C0AAC-5AE6-CB4D-A135-E29BA0333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824"/>
                <a:ext cx="1008" cy="33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  <p:sp>
            <p:nvSpPr>
              <p:cNvPr id="5178" name="Rectangle 15">
                <a:extLst>
                  <a:ext uri="{FF2B5EF4-FFF2-40B4-BE49-F238E27FC236}">
                    <a16:creationId xmlns:a16="http://schemas.microsoft.com/office/drawing/2014/main" id="{E3E03760-4F29-2E44-B547-AC76CDCBD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1008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" name="Group 16">
              <a:extLst>
                <a:ext uri="{FF2B5EF4-FFF2-40B4-BE49-F238E27FC236}">
                  <a16:creationId xmlns:a16="http://schemas.microsoft.com/office/drawing/2014/main" id="{A368AAA6-6A63-8043-B86A-673A1C8A6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3801" y="6232525"/>
              <a:ext cx="2105025" cy="457200"/>
              <a:chOff x="3792" y="3926"/>
              <a:chExt cx="1326" cy="288"/>
            </a:xfrm>
          </p:grpSpPr>
          <p:sp>
            <p:nvSpPr>
              <p:cNvPr id="5170" name="Text Box 17">
                <a:extLst>
                  <a:ext uri="{FF2B5EF4-FFF2-40B4-BE49-F238E27FC236}">
                    <a16:creationId xmlns:a16="http://schemas.microsoft.com/office/drawing/2014/main" id="{ADD1D35B-1DB1-984B-9290-2E143113C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2" y="3953"/>
                <a:ext cx="105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d-ID" sz="1400" b="1">
                    <a:latin typeface="Times New Roman" panose="02020603050405020304" pitchFamily="18" charset="0"/>
                  </a:rPr>
                  <a:t>diketahui melalui</a:t>
                </a:r>
              </a:p>
            </p:txBody>
          </p:sp>
          <p:grpSp>
            <p:nvGrpSpPr>
              <p:cNvPr id="5171" name="Group 18">
                <a:extLst>
                  <a:ext uri="{FF2B5EF4-FFF2-40B4-BE49-F238E27FC236}">
                    <a16:creationId xmlns:a16="http://schemas.microsoft.com/office/drawing/2014/main" id="{E9B53D7F-F138-E94C-B212-0B6EEF7406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926"/>
                <a:ext cx="297" cy="288"/>
                <a:chOff x="3792" y="3926"/>
                <a:chExt cx="297" cy="288"/>
              </a:xfrm>
            </p:grpSpPr>
            <p:grpSp>
              <p:nvGrpSpPr>
                <p:cNvPr id="5172" name="Group 19">
                  <a:extLst>
                    <a:ext uri="{FF2B5EF4-FFF2-40B4-BE49-F238E27FC236}">
                      <a16:creationId xmlns:a16="http://schemas.microsoft.com/office/drawing/2014/main" id="{0AC4DD79-DE5D-C540-A89F-6DCBD401D7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92" y="3926"/>
                  <a:ext cx="192" cy="288"/>
                  <a:chOff x="4800" y="3840"/>
                  <a:chExt cx="192" cy="288"/>
                </a:xfrm>
              </p:grpSpPr>
              <p:sp>
                <p:nvSpPr>
                  <p:cNvPr id="5174" name="Line 20">
                    <a:extLst>
                      <a:ext uri="{FF2B5EF4-FFF2-40B4-BE49-F238E27FC236}">
                        <a16:creationId xmlns:a16="http://schemas.microsoft.com/office/drawing/2014/main" id="{5D1EE2A0-665F-854A-BCE7-3C9508C917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0" y="384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d-ID"/>
                  </a:p>
                </p:txBody>
              </p:sp>
              <p:sp>
                <p:nvSpPr>
                  <p:cNvPr id="5175" name="Line 21">
                    <a:extLst>
                      <a:ext uri="{FF2B5EF4-FFF2-40B4-BE49-F238E27FC236}">
                        <a16:creationId xmlns:a16="http://schemas.microsoft.com/office/drawing/2014/main" id="{F6520590-D409-2A4F-8885-4AB003F8A6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0" y="4128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d-ID"/>
                  </a:p>
                </p:txBody>
              </p:sp>
              <p:sp>
                <p:nvSpPr>
                  <p:cNvPr id="5176" name="Line 22">
                    <a:extLst>
                      <a:ext uri="{FF2B5EF4-FFF2-40B4-BE49-F238E27FC236}">
                        <a16:creationId xmlns:a16="http://schemas.microsoft.com/office/drawing/2014/main" id="{B25A058E-DC0D-E74A-8C29-6F7E8D8454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84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173" name="AutoShape 23">
                  <a:extLst>
                    <a:ext uri="{FF2B5EF4-FFF2-40B4-BE49-F238E27FC236}">
                      <a16:creationId xmlns:a16="http://schemas.microsoft.com/office/drawing/2014/main" id="{AF75FC1B-7C39-ED4C-AA14-8F5E7528A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69" y="4016"/>
                  <a:ext cx="144" cy="9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id-ID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5384" name="Text Box 24">
              <a:extLst>
                <a:ext uri="{FF2B5EF4-FFF2-40B4-BE49-F238E27FC236}">
                  <a16:creationId xmlns:a16="http://schemas.microsoft.com/office/drawing/2014/main" id="{BBAF80A4-4A7A-8F4A-B7BE-FA47164AA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5208588"/>
              <a:ext cx="2209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Tindak Pidana (Delik)</a:t>
              </a:r>
            </a:p>
          </p:txBody>
        </p:sp>
        <p:sp>
          <p:nvSpPr>
            <p:cNvPr id="15385" name="Text Box 25">
              <a:extLst>
                <a:ext uri="{FF2B5EF4-FFF2-40B4-BE49-F238E27FC236}">
                  <a16:creationId xmlns:a16="http://schemas.microsoft.com/office/drawing/2014/main" id="{917986FB-C0AD-0442-A77B-ECA74B832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3" y="5208588"/>
              <a:ext cx="2209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Bukan Tindak Pidana</a:t>
              </a:r>
            </a:p>
          </p:txBody>
        </p:sp>
        <p:sp>
          <p:nvSpPr>
            <p:cNvPr id="15386" name="AutoShape 26">
              <a:extLst>
                <a:ext uri="{FF2B5EF4-FFF2-40B4-BE49-F238E27FC236}">
                  <a16:creationId xmlns:a16="http://schemas.microsoft.com/office/drawing/2014/main" id="{553082B3-3533-E04B-B24D-0B0D160F0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1" y="4800601"/>
              <a:ext cx="1006475" cy="333375"/>
            </a:xfrm>
            <a:prstGeom prst="upArrow">
              <a:avLst>
                <a:gd name="adj1" fmla="val 49843"/>
                <a:gd name="adj2" fmla="val 7222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>
                <a:latin typeface="Calibri" panose="020F0502020204030204" pitchFamily="34" charset="0"/>
              </a:endParaRPr>
            </a:p>
          </p:txBody>
        </p:sp>
        <p:sp>
          <p:nvSpPr>
            <p:cNvPr id="15387" name="Text Box 27">
              <a:extLst>
                <a:ext uri="{FF2B5EF4-FFF2-40B4-BE49-F238E27FC236}">
                  <a16:creationId xmlns:a16="http://schemas.microsoft.com/office/drawing/2014/main" id="{796199B0-9DC7-5548-BCC3-95A9D5139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4163" y="4384675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latin typeface="Times New Roman" panose="02020603050405020304" pitchFamily="18" charset="0"/>
                </a:rPr>
                <a:t>Penyidikan</a:t>
              </a:r>
            </a:p>
          </p:txBody>
        </p:sp>
        <p:grpSp>
          <p:nvGrpSpPr>
            <p:cNvPr id="6" name="Group 28">
              <a:extLst>
                <a:ext uri="{FF2B5EF4-FFF2-40B4-BE49-F238E27FC236}">
                  <a16:creationId xmlns:a16="http://schemas.microsoft.com/office/drawing/2014/main" id="{F14C78C7-CD57-8D44-989B-1FE57B543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6313" y="4441826"/>
              <a:ext cx="2343150" cy="366713"/>
              <a:chOff x="2055" y="2798"/>
              <a:chExt cx="1476" cy="231"/>
            </a:xfrm>
          </p:grpSpPr>
          <p:sp>
            <p:nvSpPr>
              <p:cNvPr id="5168" name="Text Box 29">
                <a:extLst>
                  <a:ext uri="{FF2B5EF4-FFF2-40B4-BE49-F238E27FC236}">
                    <a16:creationId xmlns:a16="http://schemas.microsoft.com/office/drawing/2014/main" id="{474AEC2D-FF9C-8A47-8B6F-13D28D078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1" y="2798"/>
                <a:ext cx="14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d-ID" sz="1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Cukup Bukti</a:t>
                </a:r>
              </a:p>
            </p:txBody>
          </p:sp>
          <p:sp>
            <p:nvSpPr>
              <p:cNvPr id="5169" name="AutoShape 30">
                <a:extLst>
                  <a:ext uri="{FF2B5EF4-FFF2-40B4-BE49-F238E27FC236}">
                    <a16:creationId xmlns:a16="http://schemas.microsoft.com/office/drawing/2014/main" id="{A8136E07-460A-AC47-BBCE-CEAB2B8AC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31" y="2852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391" name="WordArt 31">
              <a:extLst>
                <a:ext uri="{FF2B5EF4-FFF2-40B4-BE49-F238E27FC236}">
                  <a16:creationId xmlns:a16="http://schemas.microsoft.com/office/drawing/2014/main" id="{2708B2B4-B20E-0C4C-B8C8-229C146F19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900988" y="4889500"/>
              <a:ext cx="328612" cy="228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X</a:t>
              </a:r>
            </a:p>
          </p:txBody>
        </p:sp>
        <p:sp>
          <p:nvSpPr>
            <p:cNvPr id="15392" name="AutoShape 32">
              <a:extLst>
                <a:ext uri="{FF2B5EF4-FFF2-40B4-BE49-F238E27FC236}">
                  <a16:creationId xmlns:a16="http://schemas.microsoft.com/office/drawing/2014/main" id="{535E0EF1-E8E2-B149-9E9B-220F1C346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1" y="3941764"/>
              <a:ext cx="1006475" cy="333375"/>
            </a:xfrm>
            <a:prstGeom prst="upArrow">
              <a:avLst>
                <a:gd name="adj1" fmla="val 49843"/>
                <a:gd name="adj2" fmla="val 7222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>
                <a:latin typeface="Calibri" panose="020F0502020204030204" pitchFamily="34" charset="0"/>
              </a:endParaRPr>
            </a:p>
          </p:txBody>
        </p:sp>
        <p:sp>
          <p:nvSpPr>
            <p:cNvPr id="15393" name="Text Box 33">
              <a:extLst>
                <a:ext uri="{FF2B5EF4-FFF2-40B4-BE49-F238E27FC236}">
                  <a16:creationId xmlns:a16="http://schemas.microsoft.com/office/drawing/2014/main" id="{9CD4C2F0-ED65-AC4B-AE82-A59602307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50520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latin typeface="Times New Roman" panose="02020603050405020304" pitchFamily="18" charset="0"/>
                </a:rPr>
                <a:t>Penuntutan</a:t>
              </a:r>
            </a:p>
          </p:txBody>
        </p:sp>
        <p:grpSp>
          <p:nvGrpSpPr>
            <p:cNvPr id="7" name="Group 34">
              <a:extLst>
                <a:ext uri="{FF2B5EF4-FFF2-40B4-BE49-F238E27FC236}">
                  <a16:creationId xmlns:a16="http://schemas.microsoft.com/office/drawing/2014/main" id="{29B5B2D3-1591-EF44-833E-CBBDA8CC5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1550" y="3970338"/>
              <a:ext cx="2343150" cy="366712"/>
              <a:chOff x="2052" y="2501"/>
              <a:chExt cx="1476" cy="231"/>
            </a:xfrm>
          </p:grpSpPr>
          <p:sp>
            <p:nvSpPr>
              <p:cNvPr id="5166" name="Text Box 35">
                <a:extLst>
                  <a:ext uri="{FF2B5EF4-FFF2-40B4-BE49-F238E27FC236}">
                    <a16:creationId xmlns:a16="http://schemas.microsoft.com/office/drawing/2014/main" id="{C5131273-B0FF-3D40-A267-4890ECAB18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8" y="2501"/>
                <a:ext cx="14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d-ID" sz="1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Prapenuntutan</a:t>
                </a:r>
              </a:p>
            </p:txBody>
          </p:sp>
          <p:sp>
            <p:nvSpPr>
              <p:cNvPr id="5167" name="AutoShape 36">
                <a:extLst>
                  <a:ext uri="{FF2B5EF4-FFF2-40B4-BE49-F238E27FC236}">
                    <a16:creationId xmlns:a16="http://schemas.microsoft.com/office/drawing/2014/main" id="{6E547C64-6BC1-824A-A173-97E5C027D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28" y="2555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EF123EB4-83E1-1844-97A1-E14A00D44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7263" y="3513138"/>
              <a:ext cx="2343150" cy="366712"/>
              <a:chOff x="2043" y="2213"/>
              <a:chExt cx="1476" cy="231"/>
            </a:xfrm>
          </p:grpSpPr>
          <p:sp>
            <p:nvSpPr>
              <p:cNvPr id="5164" name="Text Box 38">
                <a:extLst>
                  <a:ext uri="{FF2B5EF4-FFF2-40B4-BE49-F238E27FC236}">
                    <a16:creationId xmlns:a16="http://schemas.microsoft.com/office/drawing/2014/main" id="{55BAEB23-0A3C-F849-B502-7B952DA161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2213"/>
                <a:ext cx="14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d-ID" sz="1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Penyusunan Dakwaan</a:t>
                </a:r>
              </a:p>
            </p:txBody>
          </p:sp>
          <p:sp>
            <p:nvSpPr>
              <p:cNvPr id="5165" name="AutoShape 39">
                <a:extLst>
                  <a:ext uri="{FF2B5EF4-FFF2-40B4-BE49-F238E27FC236}">
                    <a16:creationId xmlns:a16="http://schemas.microsoft.com/office/drawing/2014/main" id="{8A9A3672-AF48-AE42-BA1A-AF2C3BAE0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19" y="2267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400" name="AutoShape 40">
              <a:extLst>
                <a:ext uri="{FF2B5EF4-FFF2-40B4-BE49-F238E27FC236}">
                  <a16:creationId xmlns:a16="http://schemas.microsoft.com/office/drawing/2014/main" id="{194E62C8-DD34-EC4E-B068-EA5E2FF6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1" y="3109914"/>
              <a:ext cx="1006475" cy="333375"/>
            </a:xfrm>
            <a:prstGeom prst="upArrow">
              <a:avLst>
                <a:gd name="adj1" fmla="val 49843"/>
                <a:gd name="adj2" fmla="val 7222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>
                <a:latin typeface="Calibri" panose="020F0502020204030204" pitchFamily="34" charset="0"/>
              </a:endParaRPr>
            </a:p>
          </p:txBody>
        </p:sp>
        <p:sp>
          <p:nvSpPr>
            <p:cNvPr id="15401" name="Text Box 41">
              <a:extLst>
                <a:ext uri="{FF2B5EF4-FFF2-40B4-BE49-F238E27FC236}">
                  <a16:creationId xmlns:a16="http://schemas.microsoft.com/office/drawing/2014/main" id="{F7151FE8-007B-D945-8887-CA9E3B172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2551113"/>
              <a:ext cx="1905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latin typeface="Times New Roman" panose="02020603050405020304" pitchFamily="18" charset="0"/>
                </a:rPr>
                <a:t>Pemeriksaan di Sidang Pengadilan</a:t>
              </a:r>
            </a:p>
          </p:txBody>
        </p:sp>
        <p:sp>
          <p:nvSpPr>
            <p:cNvPr id="15402" name="Text Box 42">
              <a:extLst>
                <a:ext uri="{FF2B5EF4-FFF2-40B4-BE49-F238E27FC236}">
                  <a16:creationId xmlns:a16="http://schemas.microsoft.com/office/drawing/2014/main" id="{E5CEB4AF-F0EC-C84B-B024-0C668EF8A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1912938"/>
              <a:ext cx="2590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Acara Pemeriksaan Biasa</a:t>
              </a:r>
            </a:p>
          </p:txBody>
        </p:sp>
        <p:sp>
          <p:nvSpPr>
            <p:cNvPr id="15403" name="Text Box 43">
              <a:extLst>
                <a:ext uri="{FF2B5EF4-FFF2-40B4-BE49-F238E27FC236}">
                  <a16:creationId xmlns:a16="http://schemas.microsoft.com/office/drawing/2014/main" id="{688A5B6D-F7DB-DB48-A20C-55B9D1C39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2308226"/>
              <a:ext cx="2590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Acara Pemeriksaan Singkat</a:t>
              </a:r>
            </a:p>
          </p:txBody>
        </p:sp>
        <p:sp>
          <p:nvSpPr>
            <p:cNvPr id="15404" name="Text Box 44">
              <a:extLst>
                <a:ext uri="{FF2B5EF4-FFF2-40B4-BE49-F238E27FC236}">
                  <a16:creationId xmlns:a16="http://schemas.microsoft.com/office/drawing/2014/main" id="{4FF7EDF2-3FB2-A94B-831D-4CF5AB8C0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2703513"/>
              <a:ext cx="2590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Acara Pemeriksaan Cepat</a:t>
              </a:r>
            </a:p>
          </p:txBody>
        </p:sp>
        <p:grpSp>
          <p:nvGrpSpPr>
            <p:cNvPr id="9" name="Group 45">
              <a:extLst>
                <a:ext uri="{FF2B5EF4-FFF2-40B4-BE49-F238E27FC236}">
                  <a16:creationId xmlns:a16="http://schemas.microsoft.com/office/drawing/2014/main" id="{60C0652C-CE2F-B14F-9186-9AB77964F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6176" y="2593976"/>
              <a:ext cx="2333625" cy="595313"/>
              <a:chOff x="3762" y="1634"/>
              <a:chExt cx="1470" cy="375"/>
            </a:xfrm>
          </p:grpSpPr>
          <p:sp>
            <p:nvSpPr>
              <p:cNvPr id="5162" name="Text Box 46">
                <a:extLst>
                  <a:ext uri="{FF2B5EF4-FFF2-40B4-BE49-F238E27FC236}">
                    <a16:creationId xmlns:a16="http://schemas.microsoft.com/office/drawing/2014/main" id="{1406AA91-FDFF-CB46-A75D-3676B3C1AD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2" y="1634"/>
                <a:ext cx="141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d-ID" sz="1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Ac. Pemeriksaan Tipiring</a:t>
                </a:r>
              </a:p>
              <a:p>
                <a:pPr eaLnBrk="1" hangingPunct="1"/>
                <a:r>
                  <a:rPr lang="en-US" altLang="id-ID" sz="1400" b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Ac. Pelanggaran Lalin</a:t>
                </a:r>
              </a:p>
            </p:txBody>
          </p:sp>
          <p:sp>
            <p:nvSpPr>
              <p:cNvPr id="5163" name="AutoShape 47">
                <a:extLst>
                  <a:ext uri="{FF2B5EF4-FFF2-40B4-BE49-F238E27FC236}">
                    <a16:creationId xmlns:a16="http://schemas.microsoft.com/office/drawing/2014/main" id="{EEECFA55-0201-8146-8544-8BAAE9D88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738" y="1757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408" name="Line 48">
              <a:extLst>
                <a:ext uri="{FF2B5EF4-FFF2-40B4-BE49-F238E27FC236}">
                  <a16:creationId xmlns:a16="http://schemas.microsoft.com/office/drawing/2014/main" id="{20B99FAF-8A10-634E-8A3D-B73ADE51F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1820864"/>
              <a:ext cx="7315200" cy="396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09" name="Text Box 49">
              <a:extLst>
                <a:ext uri="{FF2B5EF4-FFF2-40B4-BE49-F238E27FC236}">
                  <a16:creationId xmlns:a16="http://schemas.microsoft.com/office/drawing/2014/main" id="{85946732-0E77-954C-9FF2-C5497433C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81200" y="1295400"/>
              <a:ext cx="1143000" cy="3810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000" b="1" i="1">
                  <a:solidFill>
                    <a:srgbClr val="FFFFFF"/>
                  </a:solidFill>
                  <a:latin typeface="Times New Roman" panose="02020603050405020304" pitchFamily="18" charset="0"/>
                </a:rPr>
                <a:t>Upaya Hukum Biasa</a:t>
              </a:r>
            </a:p>
          </p:txBody>
        </p:sp>
        <p:sp>
          <p:nvSpPr>
            <p:cNvPr id="15410" name="AutoShape 50">
              <a:extLst>
                <a:ext uri="{FF2B5EF4-FFF2-40B4-BE49-F238E27FC236}">
                  <a16:creationId xmlns:a16="http://schemas.microsoft.com/office/drawing/2014/main" id="{AF95DF3E-6607-FF4B-93E9-C0ECB80F90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98069" y="1845469"/>
              <a:ext cx="280988" cy="10668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3195 h 21600"/>
                <a:gd name="T14" fmla="*/ 11249 w 21600"/>
                <a:gd name="T15" fmla="*/ 184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00" y="0"/>
                  </a:moveTo>
                  <a:lnTo>
                    <a:pt x="6900" y="3195"/>
                  </a:lnTo>
                  <a:lnTo>
                    <a:pt x="3375" y="3195"/>
                  </a:lnTo>
                  <a:lnTo>
                    <a:pt x="3375" y="18405"/>
                  </a:lnTo>
                  <a:lnTo>
                    <a:pt x="6900" y="18405"/>
                  </a:lnTo>
                  <a:lnTo>
                    <a:pt x="6900" y="21600"/>
                  </a:lnTo>
                  <a:lnTo>
                    <a:pt x="21600" y="10800"/>
                  </a:lnTo>
                  <a:lnTo>
                    <a:pt x="6900" y="0"/>
                  </a:lnTo>
                  <a:close/>
                </a:path>
                <a:path w="21600" h="21600">
                  <a:moveTo>
                    <a:pt x="1350" y="3195"/>
                  </a:moveTo>
                  <a:lnTo>
                    <a:pt x="1350" y="18405"/>
                  </a:lnTo>
                  <a:lnTo>
                    <a:pt x="2700" y="18405"/>
                  </a:lnTo>
                  <a:lnTo>
                    <a:pt x="2700" y="3195"/>
                  </a:lnTo>
                  <a:lnTo>
                    <a:pt x="1350" y="3195"/>
                  </a:lnTo>
                  <a:close/>
                </a:path>
                <a:path w="21600" h="21600">
                  <a:moveTo>
                    <a:pt x="0" y="3195"/>
                  </a:moveTo>
                  <a:lnTo>
                    <a:pt x="0" y="18405"/>
                  </a:lnTo>
                  <a:lnTo>
                    <a:pt x="675" y="18405"/>
                  </a:lnTo>
                  <a:lnTo>
                    <a:pt x="675" y="3195"/>
                  </a:lnTo>
                  <a:lnTo>
                    <a:pt x="0" y="319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411" name="Text Box 51">
              <a:extLst>
                <a:ext uri="{FF2B5EF4-FFF2-40B4-BE49-F238E27FC236}">
                  <a16:creationId xmlns:a16="http://schemas.microsoft.com/office/drawing/2014/main" id="{375C9550-037F-A849-8932-576A2D54B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1257301"/>
              <a:ext cx="1905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latin typeface="Tahoma" panose="020B0604030504040204" pitchFamily="34" charset="0"/>
                </a:rPr>
                <a:t>Pemeriksaan Tingkat Banding</a:t>
              </a:r>
            </a:p>
          </p:txBody>
        </p:sp>
        <p:sp>
          <p:nvSpPr>
            <p:cNvPr id="15412" name="Text Box 52">
              <a:extLst>
                <a:ext uri="{FF2B5EF4-FFF2-40B4-BE49-F238E27FC236}">
                  <a16:creationId xmlns:a16="http://schemas.microsoft.com/office/drawing/2014/main" id="{64038624-C0F4-D443-8E05-99C7A3DCA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225" y="1257301"/>
              <a:ext cx="1905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latin typeface="Tahoma" panose="020B0604030504040204" pitchFamily="34" charset="0"/>
                </a:rPr>
                <a:t>Pemeriksaan Untuk Kasasi</a:t>
              </a:r>
            </a:p>
          </p:txBody>
        </p:sp>
        <p:sp>
          <p:nvSpPr>
            <p:cNvPr id="15413" name="Text Box 53">
              <a:extLst>
                <a:ext uri="{FF2B5EF4-FFF2-40B4-BE49-F238E27FC236}">
                  <a16:creationId xmlns:a16="http://schemas.microsoft.com/office/drawing/2014/main" id="{788304AE-F883-C44F-A4F3-A020EA289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524000" y="457200"/>
              <a:ext cx="1143000" cy="3810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000" b="1" i="1">
                  <a:solidFill>
                    <a:srgbClr val="FFFFFF"/>
                  </a:solidFill>
                  <a:latin typeface="Times New Roman" panose="02020603050405020304" pitchFamily="18" charset="0"/>
                </a:rPr>
                <a:t>Upaya Hukum Luar Biasa</a:t>
              </a:r>
            </a:p>
          </p:txBody>
        </p:sp>
        <p:sp>
          <p:nvSpPr>
            <p:cNvPr id="15414" name="Line 54">
              <a:extLst>
                <a:ext uri="{FF2B5EF4-FFF2-40B4-BE49-F238E27FC236}">
                  <a16:creationId xmlns:a16="http://schemas.microsoft.com/office/drawing/2014/main" id="{C2F303FD-7356-9149-B3F7-F758D9928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1143000"/>
              <a:ext cx="7315200" cy="396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415" name="Text Box 55">
              <a:extLst>
                <a:ext uri="{FF2B5EF4-FFF2-40B4-BE49-F238E27FC236}">
                  <a16:creationId xmlns:a16="http://schemas.microsoft.com/office/drawing/2014/main" id="{63A86282-56DE-F04C-9E87-ABAF2D631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8938" y="338138"/>
              <a:ext cx="2895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Kasasi Demi Kepentingan Hukum</a:t>
              </a:r>
            </a:p>
          </p:txBody>
        </p:sp>
        <p:sp>
          <p:nvSpPr>
            <p:cNvPr id="15416" name="Text Box 56">
              <a:extLst>
                <a:ext uri="{FF2B5EF4-FFF2-40B4-BE49-F238E27FC236}">
                  <a16:creationId xmlns:a16="http://schemas.microsoft.com/office/drawing/2014/main" id="{81E5B029-B762-F148-8C24-AA082D576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8938" y="742951"/>
              <a:ext cx="2895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Peninjauan Kembali (PK)</a:t>
              </a:r>
            </a:p>
          </p:txBody>
        </p:sp>
        <p:grpSp>
          <p:nvGrpSpPr>
            <p:cNvPr id="10" name="Group 57">
              <a:extLst>
                <a:ext uri="{FF2B5EF4-FFF2-40B4-BE49-F238E27FC236}">
                  <a16:creationId xmlns:a16="http://schemas.microsoft.com/office/drawing/2014/main" id="{1535D677-BC61-D84B-A31F-63D0E7A7E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4143375"/>
              <a:ext cx="623888" cy="609600"/>
              <a:chOff x="3543" y="2496"/>
              <a:chExt cx="393" cy="384"/>
            </a:xfrm>
            <a:noFill/>
          </p:grpSpPr>
          <p:sp>
            <p:nvSpPr>
              <p:cNvPr id="20522" name="Text Box 58">
                <a:extLst>
                  <a:ext uri="{FF2B5EF4-FFF2-40B4-BE49-F238E27FC236}">
                    <a16:creationId xmlns:a16="http://schemas.microsoft.com/office/drawing/2014/main" id="{79D8ABA8-E358-1141-9965-22D080F76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3" y="2649"/>
                <a:ext cx="393" cy="231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SP3</a:t>
                </a:r>
              </a:p>
            </p:txBody>
          </p:sp>
          <p:sp>
            <p:nvSpPr>
              <p:cNvPr id="20523" name="WordArt 59">
                <a:extLst>
                  <a:ext uri="{FF2B5EF4-FFF2-40B4-BE49-F238E27FC236}">
                    <a16:creationId xmlns:a16="http://schemas.microsoft.com/office/drawing/2014/main" id="{E0773660-BB00-0045-9D1A-B70F19160ED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621" y="2496"/>
                <a:ext cx="207" cy="144"/>
              </a:xfrm>
              <a:prstGeom prst="rect">
                <a:avLst/>
              </a:prstGeom>
              <a:grpFill/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X</a:t>
                </a:r>
              </a:p>
            </p:txBody>
          </p:sp>
        </p:grpSp>
        <p:sp>
          <p:nvSpPr>
            <p:cNvPr id="15420" name="Text Box 60">
              <a:extLst>
                <a:ext uri="{FF2B5EF4-FFF2-40B4-BE49-F238E27FC236}">
                  <a16:creationId xmlns:a16="http://schemas.microsoft.com/office/drawing/2014/main" id="{C2D3F1DB-A9EE-D549-8D93-739237EE2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182880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4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Pelaksanaan Pidana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8872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E9DED259-883E-7642-A948-BE551FCC2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1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>
              <a:latin typeface="Calibri" panose="020F0502020204030204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423F3D1-774F-FB49-A2DA-674A2FF5D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620688"/>
            <a:ext cx="11377264" cy="58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000" dirty="0">
                <a:sym typeface="Wingdings" pitchFamily="2" charset="2"/>
              </a:rPr>
              <a:t>  </a:t>
            </a:r>
            <a:r>
              <a:rPr lang="en-US" altLang="id-ID" sz="2800" dirty="0" err="1">
                <a:latin typeface="Calibri" panose="020F0502020204030204" pitchFamily="34" charset="0"/>
                <a:sym typeface="Wingdings" pitchFamily="2" charset="2"/>
              </a:rPr>
              <a:t>Praduga</a:t>
            </a:r>
            <a:r>
              <a:rPr lang="en-US" altLang="id-ID" sz="28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2800" dirty="0" err="1">
                <a:latin typeface="Calibri" panose="020F0502020204030204" pitchFamily="34" charset="0"/>
                <a:sym typeface="Wingdings" pitchFamily="2" charset="2"/>
              </a:rPr>
              <a:t>Tidak</a:t>
            </a:r>
            <a:r>
              <a:rPr lang="en-US" altLang="id-ID" sz="28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2800" dirty="0" err="1">
                <a:latin typeface="Calibri" panose="020F0502020204030204" pitchFamily="34" charset="0"/>
                <a:sym typeface="Wingdings" pitchFamily="2" charset="2"/>
              </a:rPr>
              <a:t>Bersalah</a:t>
            </a:r>
            <a:r>
              <a:rPr lang="en-US" altLang="id-ID" sz="2800" dirty="0">
                <a:latin typeface="Calibri" panose="020F0502020204030204" pitchFamily="34" charset="0"/>
                <a:sym typeface="Wingdings" pitchFamily="2" charset="2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400" dirty="0">
                <a:latin typeface="Calibri" panose="020F0502020204030204" pitchFamily="34" charset="0"/>
                <a:sym typeface="Wingdings" pitchFamily="2" charset="2"/>
              </a:rPr>
              <a:t>(</a:t>
            </a:r>
            <a:r>
              <a:rPr lang="en-US" altLang="id-ID" sz="2400" i="1" dirty="0">
                <a:latin typeface="Calibri" panose="020F0502020204030204" pitchFamily="34" charset="0"/>
                <a:sym typeface="Wingdings" pitchFamily="2" charset="2"/>
              </a:rPr>
              <a:t>presumption of innocent)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altLang="id-ID" sz="2400" i="1" dirty="0">
              <a:latin typeface="Calibri" panose="020F0502020204030204" pitchFamily="34" charset="0"/>
              <a:sym typeface="Wingdings" pitchFamily="2" charset="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000" i="1" dirty="0">
                <a:sym typeface="Wingdings" pitchFamily="2" charset="2"/>
              </a:rPr>
              <a:t>     </a:t>
            </a:r>
            <a:r>
              <a:rPr lang="en-US" altLang="id-ID" sz="2000" dirty="0">
                <a:sym typeface="Wingdings 2" pitchFamily="2" charset="2"/>
              </a:rPr>
              <a:t> </a:t>
            </a:r>
            <a:r>
              <a:rPr lang="en-US" altLang="id-ID" sz="2800" dirty="0">
                <a:latin typeface="Modern No. 20" panose="02070704070505020303" pitchFamily="18" charset="77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Pasal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8 UU No. 4/2004 jo UU No.48/2009: 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	“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Setiap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orang yang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disangka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,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ditangkap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,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ditahan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,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dituntut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/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atau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dihadapkan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di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depan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pengadilan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wajib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dianggap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tidak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bersalah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sebelum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ada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putusan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pengadilan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yang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menyatakan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kesalahannya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dan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sudah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memperoleh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kekuatan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hukum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tetap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”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    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Penjelasan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umum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KUHAP </a:t>
            </a:r>
            <a:r>
              <a:rPr lang="en-US" altLang="id-ID" sz="2400" dirty="0" err="1">
                <a:latin typeface="Tahoma" panose="020B0604030504040204" pitchFamily="34" charset="0"/>
                <a:sym typeface="Wingdings 2" pitchFamily="2" charset="2"/>
              </a:rPr>
              <a:t>butir</a:t>
            </a: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3c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      The International Covenant On civil and Political Rights article 14 (2): 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400" dirty="0">
                <a:latin typeface="Tahoma" panose="020B0604030504040204" pitchFamily="34" charset="0"/>
                <a:sym typeface="Wingdings 2" pitchFamily="2" charset="2"/>
              </a:rPr>
              <a:t>	</a:t>
            </a:r>
            <a:r>
              <a:rPr lang="en-US" altLang="id-ID" sz="2400" i="1" dirty="0">
                <a:latin typeface="Tahoma" panose="020B0604030504040204" pitchFamily="34" charset="0"/>
                <a:sym typeface="Wingdings 2" pitchFamily="2" charset="2"/>
              </a:rPr>
              <a:t>everyone charged with a criminal offense shall have the right to be presumed innocent until proved guilty according to law</a:t>
            </a:r>
            <a:endParaRPr lang="en-US" altLang="id-ID" sz="2000" i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445395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A94D154B-71E7-B146-BC04-B3B1CCDAE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2800"/>
              <a:t>Asas </a:t>
            </a:r>
            <a:r>
              <a:rPr lang="en-US" altLang="id-ID" sz="3200"/>
              <a:t>Legalitas</a:t>
            </a:r>
            <a:r>
              <a:rPr lang="en-US" altLang="id-ID" sz="2800"/>
              <a:t> dan Oportunitas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AF5A05BC-AE6A-444E-8F44-D2B3590D3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1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>
              <a:latin typeface="Calibri" panose="020F0502020204030204" pitchFamily="34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7AF24996-BDAB-984A-844E-BDAEA3030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600200"/>
            <a:ext cx="1072919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3200" dirty="0">
                <a:sym typeface="Wingdings" pitchFamily="2" charset="2"/>
              </a:rPr>
              <a:t>	</a:t>
            </a:r>
            <a:r>
              <a:rPr lang="en-US" altLang="id-ID" sz="2800" b="1" dirty="0" err="1">
                <a:sym typeface="Wingdings" pitchFamily="2" charset="2"/>
              </a:rPr>
              <a:t>Asas</a:t>
            </a:r>
            <a:r>
              <a:rPr lang="en-US" altLang="id-ID" sz="2800" b="1" dirty="0">
                <a:sym typeface="Wingdings" pitchFamily="2" charset="2"/>
              </a:rPr>
              <a:t> </a:t>
            </a:r>
            <a:r>
              <a:rPr lang="en-US" altLang="id-ID" sz="2800" b="1" dirty="0" err="1">
                <a:sym typeface="Wingdings" pitchFamily="2" charset="2"/>
              </a:rPr>
              <a:t>legalitas</a:t>
            </a:r>
            <a:r>
              <a:rPr lang="en-US" altLang="id-ID" sz="2800" b="1" dirty="0">
                <a:sym typeface="Wingdings" pitchFamily="2" charset="2"/>
              </a:rPr>
              <a:t>  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semua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perkara</a:t>
            </a:r>
            <a:r>
              <a:rPr lang="en-US" altLang="id-ID" sz="2800" dirty="0">
                <a:sym typeface="Wingdings" pitchFamily="2" charset="2"/>
              </a:rPr>
              <a:t> yang </a:t>
            </a:r>
            <a:r>
              <a:rPr lang="en-US" altLang="id-ID" sz="2800" dirty="0" err="1">
                <a:sym typeface="Wingdings" pitchFamily="2" charset="2"/>
              </a:rPr>
              <a:t>memenuhi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semua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syarat-syarat</a:t>
            </a:r>
            <a:r>
              <a:rPr lang="en-US" altLang="id-ID" sz="2800" dirty="0">
                <a:sym typeface="Wingdings" pitchFamily="2" charset="2"/>
              </a:rPr>
              <a:t> yang </a:t>
            </a:r>
            <a:r>
              <a:rPr lang="en-US" altLang="id-ID" sz="2800" dirty="0" err="1">
                <a:sym typeface="Wingdings" pitchFamily="2" charset="2"/>
              </a:rPr>
              <a:t>ditentukan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oleh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hukum</a:t>
            </a:r>
            <a:r>
              <a:rPr lang="en-US" altLang="id-ID" sz="2800" dirty="0">
                <a:sym typeface="Wingdings" pitchFamily="2" charset="2"/>
              </a:rPr>
              <a:t>, </a:t>
            </a:r>
            <a:r>
              <a:rPr lang="en-US" altLang="id-ID" sz="2800" dirty="0" err="1">
                <a:sym typeface="Wingdings" pitchFamily="2" charset="2"/>
              </a:rPr>
              <a:t>penuntut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umum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harus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menuntutnya</a:t>
            </a:r>
            <a:r>
              <a:rPr lang="en-US" altLang="id-ID" sz="2800" dirty="0">
                <a:sym typeface="Wingdings" pitchFamily="2" charset="2"/>
              </a:rPr>
              <a:t> di </a:t>
            </a:r>
            <a:r>
              <a:rPr lang="en-US" altLang="id-ID" sz="2800" dirty="0" err="1">
                <a:sym typeface="Wingdings" pitchFamily="2" charset="2"/>
              </a:rPr>
              <a:t>muka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pengadilan</a:t>
            </a:r>
            <a:r>
              <a:rPr lang="en-US" altLang="id-ID" sz="2800" dirty="0">
                <a:sym typeface="Wingdings" pitchFamily="2" charset="2"/>
              </a:rPr>
              <a:t> (</a:t>
            </a:r>
            <a:r>
              <a:rPr lang="en-US" altLang="id-ID" sz="2800" dirty="0" err="1">
                <a:sym typeface="Wingdings" pitchFamily="2" charset="2"/>
              </a:rPr>
              <a:t>Pasal</a:t>
            </a:r>
            <a:r>
              <a:rPr lang="en-US" altLang="id-ID" sz="2800" dirty="0">
                <a:sym typeface="Wingdings" pitchFamily="2" charset="2"/>
              </a:rPr>
              <a:t> 140 (2a) </a:t>
            </a:r>
            <a:r>
              <a:rPr lang="en-US" altLang="id-ID" sz="2800" dirty="0" err="1">
                <a:sym typeface="Wingdings" pitchFamily="2" charset="2"/>
              </a:rPr>
              <a:t>dan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Pasal</a:t>
            </a:r>
            <a:r>
              <a:rPr lang="en-US" altLang="id-ID" sz="2800" dirty="0">
                <a:sym typeface="Wingdings" pitchFamily="2" charset="2"/>
              </a:rPr>
              <a:t> 14 KUHAP)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800" dirty="0">
                <a:sym typeface="Wingdings" pitchFamily="2" charset="2"/>
              </a:rPr>
              <a:t>	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800" dirty="0">
                <a:sym typeface="Wingdings" pitchFamily="2" charset="2"/>
              </a:rPr>
              <a:t>	</a:t>
            </a:r>
            <a:r>
              <a:rPr lang="en-US" altLang="id-ID" sz="2800" b="1" dirty="0" err="1">
                <a:sym typeface="Wingdings" pitchFamily="2" charset="2"/>
              </a:rPr>
              <a:t>Asas</a:t>
            </a:r>
            <a:r>
              <a:rPr lang="en-US" altLang="id-ID" sz="2800" b="1" dirty="0">
                <a:sym typeface="Wingdings" pitchFamily="2" charset="2"/>
              </a:rPr>
              <a:t> </a:t>
            </a:r>
            <a:r>
              <a:rPr lang="en-US" altLang="id-ID" sz="2800" b="1" dirty="0" err="1">
                <a:sym typeface="Wingdings" pitchFamily="2" charset="2"/>
              </a:rPr>
              <a:t>oportunitas</a:t>
            </a:r>
            <a:r>
              <a:rPr lang="en-US" altLang="id-ID" sz="2800" b="1" dirty="0">
                <a:sym typeface="Wingdings" pitchFamily="2" charset="2"/>
              </a:rPr>
              <a:t> (</a:t>
            </a:r>
            <a:r>
              <a:rPr lang="en-US" altLang="id-ID" sz="2800" b="1" dirty="0" err="1">
                <a:sym typeface="Wingdings" pitchFamily="2" charset="2"/>
              </a:rPr>
              <a:t>Perkara</a:t>
            </a:r>
            <a:r>
              <a:rPr lang="en-US" altLang="id-ID" sz="2800" b="1" dirty="0">
                <a:sym typeface="Wingdings" pitchFamily="2" charset="2"/>
              </a:rPr>
              <a:t> </a:t>
            </a:r>
            <a:r>
              <a:rPr lang="en-US" altLang="id-ID" sz="2800" b="1" dirty="0" err="1">
                <a:sym typeface="Wingdings" pitchFamily="2" charset="2"/>
              </a:rPr>
              <a:t>Dideponir</a:t>
            </a:r>
            <a:r>
              <a:rPr lang="en-US" altLang="id-ID" sz="2800" b="1" dirty="0">
                <a:sym typeface="Wingdings" pitchFamily="2" charset="2"/>
              </a:rPr>
              <a:t>) </a:t>
            </a:r>
            <a:r>
              <a:rPr lang="en-US" altLang="id-ID" sz="2800" dirty="0">
                <a:sym typeface="Wingdings" pitchFamily="2" charset="2"/>
              </a:rPr>
              <a:t> JPU </a:t>
            </a:r>
            <a:r>
              <a:rPr lang="en-US" altLang="id-ID" sz="2800" dirty="0" err="1">
                <a:sym typeface="Wingdings" pitchFamily="2" charset="2"/>
              </a:rPr>
              <a:t>tidak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wajib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menuntut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seseorang</a:t>
            </a:r>
            <a:r>
              <a:rPr lang="en-US" altLang="id-ID" sz="2800" dirty="0">
                <a:sym typeface="Wingdings" pitchFamily="2" charset="2"/>
              </a:rPr>
              <a:t> yang </a:t>
            </a:r>
            <a:r>
              <a:rPr lang="en-US" altLang="id-ID" sz="2800" dirty="0" err="1">
                <a:sym typeface="Wingdings" pitchFamily="2" charset="2"/>
              </a:rPr>
              <a:t>melakukan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delik</a:t>
            </a:r>
            <a:r>
              <a:rPr lang="en-US" altLang="id-ID" sz="2800" dirty="0">
                <a:sym typeface="Wingdings" pitchFamily="2" charset="2"/>
              </a:rPr>
              <a:t>, </a:t>
            </a:r>
            <a:r>
              <a:rPr lang="en-US" altLang="id-ID" sz="2800" dirty="0" err="1">
                <a:sym typeface="Wingdings" pitchFamily="2" charset="2"/>
              </a:rPr>
              <a:t>jika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menurut</a:t>
            </a:r>
            <a:r>
              <a:rPr lang="en-US" altLang="id-ID" sz="2800" dirty="0">
                <a:sym typeface="Wingdings" pitchFamily="2" charset="2"/>
              </a:rPr>
              <a:t>  </a:t>
            </a:r>
            <a:r>
              <a:rPr lang="en-US" altLang="id-ID" sz="2800" dirty="0" err="1">
                <a:sym typeface="Wingdings" pitchFamily="2" charset="2"/>
              </a:rPr>
              <a:t>pertimbangannya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akan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merugikan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kepentingan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umum</a:t>
            </a:r>
            <a:r>
              <a:rPr lang="en-US" altLang="id-ID" sz="2800" dirty="0">
                <a:sym typeface="Wingdings" pitchFamily="2" charset="2"/>
              </a:rPr>
              <a:t> :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800" dirty="0">
                <a:sym typeface="Wingdings" pitchFamily="2" charset="2"/>
              </a:rPr>
              <a:t>    &lt; </a:t>
            </a:r>
            <a:r>
              <a:rPr lang="en-US" altLang="id-ID" sz="2800" dirty="0" err="1">
                <a:sym typeface="Wingdings" pitchFamily="2" charset="2"/>
              </a:rPr>
              <a:t>Penjelasan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Pasal</a:t>
            </a:r>
            <a:r>
              <a:rPr lang="en-US" altLang="id-ID" sz="2800" dirty="0">
                <a:sym typeface="Wingdings" pitchFamily="2" charset="2"/>
              </a:rPr>
              <a:t> 77 KUHAP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800" dirty="0">
                <a:sym typeface="Wingdings" pitchFamily="2" charset="2"/>
              </a:rPr>
              <a:t>    &lt; </a:t>
            </a:r>
            <a:r>
              <a:rPr lang="en-US" altLang="id-ID" sz="2800" dirty="0" err="1">
                <a:sym typeface="Wingdings" pitchFamily="2" charset="2"/>
              </a:rPr>
              <a:t>Pasal</a:t>
            </a:r>
            <a:r>
              <a:rPr lang="en-US" altLang="id-ID" sz="2800" dirty="0">
                <a:sym typeface="Wingdings" pitchFamily="2" charset="2"/>
              </a:rPr>
              <a:t> 35 UU No. 16 </a:t>
            </a:r>
            <a:r>
              <a:rPr lang="en-US" altLang="id-ID" sz="2800" dirty="0" err="1">
                <a:sym typeface="Wingdings" pitchFamily="2" charset="2"/>
              </a:rPr>
              <a:t>Tahun</a:t>
            </a:r>
            <a:r>
              <a:rPr lang="en-US" altLang="id-ID" sz="2800" dirty="0">
                <a:sym typeface="Wingdings" pitchFamily="2" charset="2"/>
              </a:rPr>
              <a:t> 2004 </a:t>
            </a:r>
            <a:r>
              <a:rPr lang="en-US" altLang="id-ID" sz="2800" dirty="0" err="1">
                <a:sym typeface="Wingdings" pitchFamily="2" charset="2"/>
              </a:rPr>
              <a:t>tentang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Kejaksaan</a:t>
            </a:r>
            <a:r>
              <a:rPr lang="en-US" altLang="id-ID" sz="2800" dirty="0">
                <a:sym typeface="Wingdings" pitchFamily="2" charset="2"/>
              </a:rPr>
              <a:t> RI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3200" dirty="0">
                <a:sym typeface="Wingdings" pitchFamily="2" charset="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22176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E8D4B969-2AB6-A94E-8715-8DB798F9B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708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d-ID" sz="3200" dirty="0" err="1"/>
              <a:t>Asas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pemeriksaan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pengadilan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terbuka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untuk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umum</a:t>
            </a:r>
            <a:r>
              <a:rPr lang="en-US" altLang="id-ID" sz="3200" dirty="0"/>
              <a:t> </a:t>
            </a:r>
            <a:br>
              <a:rPr lang="en-US" altLang="id-ID" sz="3200" dirty="0"/>
            </a:br>
            <a:r>
              <a:rPr lang="en-US" altLang="id-ID" sz="3200" dirty="0"/>
              <a:t>(</a:t>
            </a:r>
            <a:r>
              <a:rPr lang="en-US" altLang="id-ID" sz="3200" dirty="0" err="1"/>
              <a:t>Psl</a:t>
            </a:r>
            <a:r>
              <a:rPr lang="en-US" altLang="id-ID" sz="3200" dirty="0"/>
              <a:t> 153 (3 </a:t>
            </a:r>
            <a:r>
              <a:rPr lang="en-US" altLang="id-ID" sz="3200" dirty="0" err="1"/>
              <a:t>dan</a:t>
            </a:r>
            <a:r>
              <a:rPr lang="en-US" altLang="id-ID" sz="3200" dirty="0"/>
              <a:t> 4) KUHAP)</a:t>
            </a:r>
            <a:br>
              <a:rPr lang="en-US" altLang="id-ID" sz="3200" dirty="0"/>
            </a:br>
            <a:br>
              <a:rPr lang="en-US" altLang="id-ID" sz="3200" dirty="0"/>
            </a:br>
            <a:r>
              <a:rPr lang="en-US" altLang="id-ID" sz="3200" i="1" dirty="0">
                <a:sym typeface="Wingdings" pitchFamily="2" charset="2"/>
              </a:rPr>
              <a:t>Equal before the law </a:t>
            </a:r>
            <a:br>
              <a:rPr lang="en-US" altLang="id-ID" sz="3200" i="1" dirty="0">
                <a:sym typeface="Wingdings" pitchFamily="2" charset="2"/>
              </a:rPr>
            </a:br>
            <a:r>
              <a:rPr lang="en-US" altLang="id-ID" sz="3200" i="1" dirty="0">
                <a:sym typeface="Wingdings" pitchFamily="2" charset="2"/>
              </a:rPr>
              <a:t>(</a:t>
            </a:r>
            <a:r>
              <a:rPr lang="en-US" altLang="id-ID" sz="3200" i="1" dirty="0" err="1">
                <a:sym typeface="Wingdings" pitchFamily="2" charset="2"/>
              </a:rPr>
              <a:t>Pasal</a:t>
            </a:r>
            <a:r>
              <a:rPr lang="en-US" altLang="id-ID" sz="3200" i="1" dirty="0">
                <a:sym typeface="Wingdings" pitchFamily="2" charset="2"/>
              </a:rPr>
              <a:t> 5 UU No. 4/2004 </a:t>
            </a:r>
            <a:r>
              <a:rPr lang="en-US" altLang="id-ID" sz="3200" i="1" dirty="0" err="1">
                <a:sym typeface="Wingdings" pitchFamily="2" charset="2"/>
              </a:rPr>
              <a:t>dan</a:t>
            </a:r>
            <a:r>
              <a:rPr lang="en-US" altLang="id-ID" sz="3200" i="1" dirty="0">
                <a:sym typeface="Wingdings" pitchFamily="2" charset="2"/>
              </a:rPr>
              <a:t> </a:t>
            </a:r>
            <a:r>
              <a:rPr lang="en-US" altLang="id-ID" sz="3200" i="1" dirty="0" err="1">
                <a:sym typeface="Wingdings" pitchFamily="2" charset="2"/>
              </a:rPr>
              <a:t>Penjelasan</a:t>
            </a:r>
            <a:r>
              <a:rPr lang="en-US" altLang="id-ID" sz="3200" i="1" dirty="0">
                <a:sym typeface="Wingdings" pitchFamily="2" charset="2"/>
              </a:rPr>
              <a:t> </a:t>
            </a:r>
            <a:r>
              <a:rPr lang="en-US" altLang="id-ID" sz="3200" i="1" dirty="0" err="1">
                <a:sym typeface="Wingdings" pitchFamily="2" charset="2"/>
              </a:rPr>
              <a:t>umum</a:t>
            </a:r>
            <a:r>
              <a:rPr lang="en-US" altLang="id-ID" sz="3200" i="1" dirty="0">
                <a:sym typeface="Wingdings" pitchFamily="2" charset="2"/>
              </a:rPr>
              <a:t> </a:t>
            </a:r>
            <a:r>
              <a:rPr lang="en-US" altLang="id-ID" sz="3200" i="1" dirty="0" err="1">
                <a:sym typeface="Wingdings" pitchFamily="2" charset="2"/>
              </a:rPr>
              <a:t>huruf</a:t>
            </a:r>
            <a:r>
              <a:rPr lang="en-US" altLang="id-ID" sz="3200" i="1" dirty="0">
                <a:sym typeface="Wingdings" pitchFamily="2" charset="2"/>
              </a:rPr>
              <a:t> 3a KUHAP)</a:t>
            </a:r>
          </a:p>
        </p:txBody>
      </p:sp>
      <p:pic>
        <p:nvPicPr>
          <p:cNvPr id="17411" name="Picture 7" descr="judge_banging_gavel_mw.gif">
            <a:extLst>
              <a:ext uri="{FF2B5EF4-FFF2-40B4-BE49-F238E27FC236}">
                <a16:creationId xmlns:a16="http://schemas.microsoft.com/office/drawing/2014/main" id="{0D6B2BC1-6015-E64F-93E4-F9A6F0E66576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0"/>
            <a:ext cx="2133600" cy="1849438"/>
          </a:xfrm>
        </p:spPr>
      </p:pic>
    </p:spTree>
    <p:extLst>
      <p:ext uri="{BB962C8B-B14F-4D97-AF65-F5344CB8AC3E}">
        <p14:creationId xmlns:p14="http://schemas.microsoft.com/office/powerpoint/2010/main" val="162708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judge_banging_gavel_mw.gif">
            <a:extLst>
              <a:ext uri="{FF2B5EF4-FFF2-40B4-BE49-F238E27FC236}">
                <a16:creationId xmlns:a16="http://schemas.microsoft.com/office/drawing/2014/main" id="{F2D3E103-E293-A440-A446-3D39372D8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336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93D2C2A8-E4BD-BE4A-8E28-80867BB7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905000"/>
            <a:ext cx="1130525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id-ID" sz="3200" dirty="0" err="1">
                <a:latin typeface="Calibri" panose="020F0502020204030204" pitchFamily="34" charset="0"/>
              </a:rPr>
              <a:t>Asas</a:t>
            </a:r>
            <a:r>
              <a:rPr lang="en-US" altLang="id-ID" sz="3200" dirty="0">
                <a:latin typeface="Calibri" panose="020F0502020204030204" pitchFamily="34" charset="0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</a:rPr>
              <a:t>peradilan</a:t>
            </a:r>
            <a:r>
              <a:rPr lang="en-US" altLang="id-ID" sz="3200" dirty="0">
                <a:latin typeface="Calibri" panose="020F0502020204030204" pitchFamily="34" charset="0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</a:rPr>
              <a:t>dilakukan</a:t>
            </a:r>
            <a:r>
              <a:rPr lang="en-US" altLang="id-ID" sz="3200" dirty="0">
                <a:latin typeface="Calibri" panose="020F0502020204030204" pitchFamily="34" charset="0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</a:rPr>
              <a:t>oleh</a:t>
            </a:r>
            <a:r>
              <a:rPr lang="en-US" altLang="id-ID" sz="3200" dirty="0">
                <a:latin typeface="Calibri" panose="020F0502020204030204" pitchFamily="34" charset="0"/>
              </a:rPr>
              <a:t> hakim </a:t>
            </a:r>
            <a:r>
              <a:rPr lang="en-US" altLang="id-ID" sz="3200" dirty="0" err="1">
                <a:latin typeface="Calibri" panose="020F0502020204030204" pitchFamily="34" charset="0"/>
              </a:rPr>
              <a:t>karena</a:t>
            </a:r>
            <a:r>
              <a:rPr lang="en-US" altLang="id-ID" sz="3200" dirty="0">
                <a:latin typeface="Calibri" panose="020F0502020204030204" pitchFamily="34" charset="0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</a:rPr>
              <a:t>jabatannya</a:t>
            </a:r>
            <a:r>
              <a:rPr lang="en-US" altLang="id-ID" sz="3200" dirty="0">
                <a:latin typeface="Calibri" panose="020F0502020204030204" pitchFamily="34" charset="0"/>
              </a:rPr>
              <a:t> yang </a:t>
            </a:r>
            <a:r>
              <a:rPr lang="en-US" altLang="id-ID" sz="3200" dirty="0" err="1">
                <a:latin typeface="Calibri" panose="020F0502020204030204" pitchFamily="34" charset="0"/>
              </a:rPr>
              <a:t>tetap</a:t>
            </a:r>
            <a:r>
              <a:rPr lang="en-US" altLang="id-ID" sz="3200" dirty="0">
                <a:latin typeface="Calibri" panose="020F0502020204030204" pitchFamily="34" charset="0"/>
              </a:rPr>
              <a:t> 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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Pasal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31 UU No.4/2004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Tersangka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/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terdakwa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berhak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atas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bantuan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hukum</a:t>
            </a:r>
            <a:endParaRPr lang="en-US" altLang="id-ID" sz="3200" dirty="0">
              <a:latin typeface="Calibri" panose="020F0502020204030204" pitchFamily="34" charset="0"/>
              <a:sym typeface="Wingdings" pitchFamily="2" charset="2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Asas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akusator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(presumption of innocence-KUHAP)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dan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inkisitor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(presumption of guild-HIR)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Asas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pemeriksaan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hakim yang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langsung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dan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lisan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(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Pasal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154 </a:t>
            </a:r>
            <a:r>
              <a:rPr lang="en-US" altLang="id-ID" sz="3200" dirty="0" err="1">
                <a:latin typeface="Calibri" panose="020F0502020204030204" pitchFamily="34" charset="0"/>
                <a:sym typeface="Wingdings" pitchFamily="2" charset="2"/>
              </a:rPr>
              <a:t>dan</a:t>
            </a:r>
            <a:r>
              <a:rPr lang="en-US" altLang="id-ID" sz="3200" dirty="0">
                <a:latin typeface="Calibri" panose="020F0502020204030204" pitchFamily="34" charset="0"/>
                <a:sym typeface="Wingdings" pitchFamily="2" charset="2"/>
              </a:rPr>
              <a:t> 155 KUHAP)</a:t>
            </a:r>
          </a:p>
        </p:txBody>
      </p:sp>
    </p:spTree>
    <p:extLst>
      <p:ext uri="{BB962C8B-B14F-4D97-AF65-F5344CB8AC3E}">
        <p14:creationId xmlns:p14="http://schemas.microsoft.com/office/powerpoint/2010/main" val="17642668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Perlakuan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orang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depan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 (</a:t>
            </a:r>
            <a:r>
              <a:rPr lang="en-US" b="1" i="1" dirty="0" err="1"/>
              <a:t>gelijkheid</a:t>
            </a:r>
            <a:r>
              <a:rPr lang="en-US" b="1" i="1" dirty="0"/>
              <a:t> van </a:t>
            </a:r>
            <a:r>
              <a:rPr lang="en-US" b="1" i="1" dirty="0" err="1"/>
              <a:t>ieder</a:t>
            </a:r>
            <a:r>
              <a:rPr lang="en-US" b="1" i="1" dirty="0"/>
              <a:t> </a:t>
            </a:r>
            <a:r>
              <a:rPr lang="en-US" b="1" i="1" dirty="0" err="1"/>
              <a:t>voor</a:t>
            </a:r>
            <a:r>
              <a:rPr lang="en-US" b="1" i="1" dirty="0"/>
              <a:t> de wet / equality before the law</a:t>
            </a:r>
            <a:r>
              <a:rPr lang="en-US" b="1" dirty="0"/>
              <a:t>). </a:t>
            </a:r>
          </a:p>
          <a:p>
            <a:pPr algn="just">
              <a:buNone/>
            </a:pPr>
            <a:r>
              <a:rPr lang="en-US" b="1" dirty="0"/>
              <a:t>	</a:t>
            </a:r>
            <a:r>
              <a:rPr lang="en-US" dirty="0" err="1"/>
              <a:t>maksudnya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pelaku-pelaku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i="1" dirty="0"/>
              <a:t> equality before the law </a:t>
            </a:r>
            <a:r>
              <a:rPr lang="en-US" i="1" dirty="0" err="1"/>
              <a:t>yaitu</a:t>
            </a:r>
            <a:r>
              <a:rPr lang="en-US" i="1" dirty="0"/>
              <a:t> </a:t>
            </a:r>
            <a:r>
              <a:rPr lang="en-US" dirty="0" err="1"/>
              <a:t>perlakuan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 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pembedaan</a:t>
            </a:r>
            <a:r>
              <a:rPr lang="en-US" dirty="0"/>
              <a:t> </a:t>
            </a:r>
            <a:r>
              <a:rPr lang="en-US" dirty="0" err="1"/>
              <a:t>perlakuan</a:t>
            </a:r>
            <a:endParaRPr lang="en-US" dirty="0"/>
          </a:p>
        </p:txBody>
      </p:sp>
      <p:sp>
        <p:nvSpPr>
          <p:cNvPr id="5" name="Judul 4">
            <a:extLst>
              <a:ext uri="{FF2B5EF4-FFF2-40B4-BE49-F238E27FC236}">
                <a16:creationId xmlns:a16="http://schemas.microsoft.com/office/drawing/2014/main" id="{7061BD06-E215-FF42-9720-01AD2BCD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06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Asas</a:t>
            </a:r>
            <a:r>
              <a:rPr lang="en-US" b="1" dirty="0"/>
              <a:t> </a:t>
            </a:r>
            <a:r>
              <a:rPr lang="en-US" b="1" dirty="0" err="1"/>
              <a:t>Inquisitoir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Accusatoir</a:t>
            </a:r>
            <a:endParaRPr lang="en-US" b="1" dirty="0"/>
          </a:p>
          <a:p>
            <a:pPr algn="just">
              <a:buNone/>
            </a:pPr>
            <a:r>
              <a:rPr lang="en-US" dirty="0"/>
              <a:t>	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Inquisitoir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 yang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.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tersangka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ketemu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keluarganya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accusatoir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tersangka</a:t>
            </a:r>
            <a:r>
              <a:rPr lang="en-US" dirty="0"/>
              <a:t>/</a:t>
            </a:r>
            <a:r>
              <a:rPr lang="en-US" dirty="0" err="1"/>
              <a:t>terdakwa</a:t>
            </a:r>
            <a:r>
              <a:rPr lang="en-US" dirty="0"/>
              <a:t> yang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.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menghadirinya</a:t>
            </a:r>
            <a:r>
              <a:rPr lang="en-US" dirty="0"/>
              <a:t>. </a:t>
            </a:r>
          </a:p>
        </p:txBody>
      </p:sp>
      <p:sp>
        <p:nvSpPr>
          <p:cNvPr id="5" name="Judul 4">
            <a:extLst>
              <a:ext uri="{FF2B5EF4-FFF2-40B4-BE49-F238E27FC236}">
                <a16:creationId xmlns:a16="http://schemas.microsoft.com/office/drawing/2014/main" id="{7A302E43-DCAD-2E45-835F-4C25AE0B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707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5752" y="1527048"/>
            <a:ext cx="8503920" cy="5026152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/>
              <a:t>Asas</a:t>
            </a:r>
            <a:r>
              <a:rPr lang="en-US" b="1" dirty="0"/>
              <a:t> </a:t>
            </a:r>
            <a:r>
              <a:rPr lang="en-US" b="1" dirty="0" err="1"/>
              <a:t>Peradilan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Hakim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Jabatannya</a:t>
            </a:r>
            <a:endParaRPr lang="en-US" b="1" dirty="0"/>
          </a:p>
          <a:p>
            <a:pPr algn="just">
              <a:buClr>
                <a:schemeClr val="accent3"/>
              </a:buClr>
              <a:buNone/>
              <a:defRPr/>
            </a:pPr>
            <a:r>
              <a:rPr lang="en-US" b="1" dirty="0"/>
              <a:t>	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menghendaki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sutu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hakim. </a:t>
            </a:r>
            <a:endParaRPr lang="en-US" b="1" dirty="0"/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en-US" dirty="0"/>
              <a:t>   	</a:t>
            </a:r>
            <a:r>
              <a:rPr lang="en-US" dirty="0" err="1"/>
              <a:t>pasal</a:t>
            </a:r>
            <a:r>
              <a:rPr lang="en-US" dirty="0"/>
              <a:t> 31 UU no.4 /2004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en-US" dirty="0"/>
              <a:t>   	</a:t>
            </a:r>
            <a:r>
              <a:rPr lang="en-US" dirty="0" err="1"/>
              <a:t>pasal</a:t>
            </a:r>
            <a:r>
              <a:rPr lang="en-US" dirty="0"/>
              <a:t> 6(2) UU no.4/2004.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endParaRPr lang="en-US" dirty="0"/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/>
              <a:t>Asas</a:t>
            </a:r>
            <a:r>
              <a:rPr lang="en-US" b="1" dirty="0"/>
              <a:t> </a:t>
            </a:r>
            <a:r>
              <a:rPr lang="en-US" b="1" dirty="0" err="1"/>
              <a:t>Tersangka</a:t>
            </a:r>
            <a:r>
              <a:rPr lang="en-US" b="1" dirty="0"/>
              <a:t>/</a:t>
            </a:r>
            <a:r>
              <a:rPr lang="en-US" b="1" dirty="0" err="1"/>
              <a:t>terdakwa</a:t>
            </a:r>
            <a:r>
              <a:rPr lang="en-US" b="1" dirty="0"/>
              <a:t> </a:t>
            </a:r>
            <a:r>
              <a:rPr lang="en-US" b="1" dirty="0" err="1"/>
              <a:t>berhak</a:t>
            </a:r>
            <a:r>
              <a:rPr lang="en-US" b="1" dirty="0"/>
              <a:t> </a:t>
            </a:r>
            <a:r>
              <a:rPr lang="en-US" b="1" dirty="0" err="1"/>
              <a:t>mendapat</a:t>
            </a:r>
            <a:r>
              <a:rPr lang="en-US" b="1" dirty="0"/>
              <a:t>  </a:t>
            </a:r>
            <a:r>
              <a:rPr lang="en-US" b="1" dirty="0" err="1"/>
              <a:t>Bantuan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dirty="0"/>
              <a:t>.</a:t>
            </a:r>
          </a:p>
          <a:p>
            <a:pPr algn="just">
              <a:buClr>
                <a:schemeClr val="accent3"/>
              </a:buClr>
              <a:buNone/>
              <a:defRPr/>
            </a:pPr>
            <a:r>
              <a:rPr lang="en-US" sz="2400" dirty="0"/>
              <a:t>	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 </a:t>
            </a:r>
            <a:r>
              <a:rPr lang="en-US" dirty="0" err="1"/>
              <a:t>tersangkut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 yang </a:t>
            </a:r>
            <a:r>
              <a:rPr lang="en-US" dirty="0" err="1"/>
              <a:t>semata-mata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pembelaan</a:t>
            </a:r>
            <a:r>
              <a:rPr lang="en-US" dirty="0"/>
              <a:t> 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;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en-US" dirty="0"/>
              <a:t>   	</a:t>
            </a:r>
            <a:r>
              <a:rPr lang="en-US" dirty="0" err="1"/>
              <a:t>pasal</a:t>
            </a:r>
            <a:r>
              <a:rPr lang="en-US" dirty="0"/>
              <a:t> 22 UU no.18/2003,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en-US" dirty="0"/>
              <a:t>   	</a:t>
            </a:r>
            <a:r>
              <a:rPr lang="en-US" dirty="0" err="1"/>
              <a:t>pasal</a:t>
            </a:r>
            <a:r>
              <a:rPr lang="en-US" dirty="0"/>
              <a:t> 37 – 40 no.4/2004,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en-US" dirty="0"/>
              <a:t>   	</a:t>
            </a:r>
            <a:r>
              <a:rPr lang="en-US" dirty="0" err="1"/>
              <a:t>pasal</a:t>
            </a:r>
            <a:r>
              <a:rPr lang="en-US" dirty="0"/>
              <a:t> 54,55,56,57(1),69-74 KUHAP </a:t>
            </a:r>
          </a:p>
        </p:txBody>
      </p:sp>
      <p:sp>
        <p:nvSpPr>
          <p:cNvPr id="3" name="Judul 2">
            <a:extLst>
              <a:ext uri="{FF2B5EF4-FFF2-40B4-BE49-F238E27FC236}">
                <a16:creationId xmlns:a16="http://schemas.microsoft.com/office/drawing/2014/main" id="{8BA2252F-7FAC-754C-B384-5A983728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249118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5752" y="1527048"/>
            <a:ext cx="8503920" cy="50261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/>
              <a:t>Pemeriksaan</a:t>
            </a:r>
            <a:r>
              <a:rPr lang="en-US" b="1" dirty="0"/>
              <a:t> Hakim yang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Lisan</a:t>
            </a:r>
            <a:endParaRPr lang="en-US" b="1" dirty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hakim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 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terdakwa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saksi</a:t>
            </a:r>
            <a:r>
              <a:rPr lang="en-US" dirty="0"/>
              <a:t>.</a:t>
            </a:r>
            <a:endParaRPr lang="en-US" b="1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dirty="0" err="1"/>
              <a:t>pasal</a:t>
            </a:r>
            <a:r>
              <a:rPr lang="en-US" dirty="0"/>
              <a:t> 18 UU no.4 /2004,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dirty="0" err="1"/>
              <a:t>pasal</a:t>
            </a:r>
            <a:r>
              <a:rPr lang="en-US" dirty="0"/>
              <a:t> 153,154 dst.utk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.</a:t>
            </a:r>
          </a:p>
          <a:p>
            <a:r>
              <a:rPr lang="en-US" b="1" dirty="0" err="1"/>
              <a:t>Asas</a:t>
            </a:r>
            <a:r>
              <a:rPr lang="en-US" b="1" dirty="0"/>
              <a:t> </a:t>
            </a:r>
            <a:r>
              <a:rPr lang="en-US" b="1" dirty="0" err="1"/>
              <a:t>Peradilan</a:t>
            </a:r>
            <a:r>
              <a:rPr lang="en-US" b="1" dirty="0"/>
              <a:t> </a:t>
            </a:r>
            <a:r>
              <a:rPr lang="en-US" b="1" dirty="0" err="1"/>
              <a:t>Bebas</a:t>
            </a:r>
            <a:endParaRPr lang="en-US" b="1" dirty="0"/>
          </a:p>
          <a:p>
            <a:pPr algn="just">
              <a:buNone/>
            </a:pPr>
            <a:r>
              <a:rPr lang="en-US" dirty="0"/>
              <a:t>	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,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campur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manapun</a:t>
            </a:r>
            <a:r>
              <a:rPr lang="en-US" dirty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</a:t>
            </a:r>
          </a:p>
        </p:txBody>
      </p:sp>
      <p:sp>
        <p:nvSpPr>
          <p:cNvPr id="3" name="Judul 2">
            <a:extLst>
              <a:ext uri="{FF2B5EF4-FFF2-40B4-BE49-F238E27FC236}">
                <a16:creationId xmlns:a16="http://schemas.microsoft.com/office/drawing/2014/main" id="{96B369D8-CE6D-B543-A1DA-00EBD5F1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55487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/>
              <a:t>Asas </a:t>
            </a:r>
            <a:r>
              <a:rPr lang="es-ES" b="1" dirty="0" err="1"/>
              <a:t>Ganti</a:t>
            </a:r>
            <a:r>
              <a:rPr lang="es-ES" b="1" dirty="0"/>
              <a:t> </a:t>
            </a:r>
            <a:r>
              <a:rPr lang="es-ES" b="1" dirty="0" err="1"/>
              <a:t>Rugi</a:t>
            </a:r>
            <a:r>
              <a:rPr lang="es-ES" b="1" dirty="0"/>
              <a:t> dan </a:t>
            </a:r>
            <a:r>
              <a:rPr lang="es-ES" b="1" dirty="0" err="1"/>
              <a:t>Rehabilitasi</a:t>
            </a:r>
            <a:endParaRPr lang="en-US" b="1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Pasal</a:t>
            </a:r>
            <a:r>
              <a:rPr lang="en-US" dirty="0"/>
              <a:t> 95-97 KUHAP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Pasal</a:t>
            </a:r>
            <a:r>
              <a:rPr lang="en-US" dirty="0"/>
              <a:t> 95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tersangka</a:t>
            </a:r>
            <a:r>
              <a:rPr lang="en-US" dirty="0"/>
              <a:t>, </a:t>
            </a:r>
            <a:r>
              <a:rPr lang="en-US" dirty="0" err="1"/>
              <a:t>terdakwa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terpidana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 </a:t>
            </a:r>
            <a:r>
              <a:rPr lang="en-US" dirty="0" err="1"/>
              <a:t>penangkapan</a:t>
            </a:r>
            <a:r>
              <a:rPr lang="en-US" dirty="0"/>
              <a:t>, </a:t>
            </a:r>
            <a:r>
              <a:rPr lang="en-US" dirty="0" err="1"/>
              <a:t>penahanan</a:t>
            </a:r>
            <a:r>
              <a:rPr lang="en-US" dirty="0"/>
              <a:t>, </a:t>
            </a:r>
            <a:r>
              <a:rPr lang="en-US" dirty="0" err="1"/>
              <a:t>penuntutan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penangkapan</a:t>
            </a:r>
            <a:r>
              <a:rPr lang="en-US" dirty="0"/>
              <a:t>, </a:t>
            </a:r>
            <a:r>
              <a:rPr lang="en-US" dirty="0" err="1"/>
              <a:t>penahanan</a:t>
            </a:r>
            <a:r>
              <a:rPr lang="en-US" dirty="0"/>
              <a:t>, </a:t>
            </a:r>
            <a:r>
              <a:rPr lang="en-US" dirty="0" err="1"/>
              <a:t>penuntutan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lain yang: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UU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Kekeliruan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orang</a:t>
            </a:r>
            <a:endParaRPr lang="en-US" dirty="0"/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Kekeliruan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diterapkan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 </a:t>
            </a:r>
            <a:r>
              <a:rPr lang="en-US" dirty="0" err="1"/>
              <a:t>praperadilan</a:t>
            </a:r>
            <a:endParaRPr lang="en-US" dirty="0"/>
          </a:p>
          <a:p>
            <a:pPr>
              <a:buNone/>
            </a:pPr>
            <a:endParaRPr lang="en-US" b="1" dirty="0"/>
          </a:p>
        </p:txBody>
      </p:sp>
      <p:sp>
        <p:nvSpPr>
          <p:cNvPr id="5" name="Judul 4">
            <a:extLst>
              <a:ext uri="{FF2B5EF4-FFF2-40B4-BE49-F238E27FC236}">
                <a16:creationId xmlns:a16="http://schemas.microsoft.com/office/drawing/2014/main" id="{FA967E98-2221-BB42-BE1B-A0DE54AB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5663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Pasal</a:t>
            </a:r>
            <a:r>
              <a:rPr lang="en-US" dirty="0"/>
              <a:t> 97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diputus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incracht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tersangka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penangkapan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penahanan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UU,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kekeliruan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orangnya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 </a:t>
            </a:r>
            <a:r>
              <a:rPr lang="en-US" dirty="0" err="1"/>
              <a:t>diterapkan</a:t>
            </a:r>
            <a:r>
              <a:rPr lang="en-US" dirty="0"/>
              <a:t>,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PN, </a:t>
            </a:r>
            <a:r>
              <a:rPr lang="en-US" dirty="0" err="1"/>
              <a:t>diputus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 </a:t>
            </a:r>
            <a:r>
              <a:rPr lang="en-US" dirty="0" err="1"/>
              <a:t>praperadilan</a:t>
            </a:r>
            <a:r>
              <a:rPr lang="en-US" dirty="0"/>
              <a:t> (</a:t>
            </a:r>
            <a:r>
              <a:rPr lang="en-US" dirty="0" err="1"/>
              <a:t>Psl</a:t>
            </a:r>
            <a:r>
              <a:rPr lang="en-US" dirty="0"/>
              <a:t> 97 </a:t>
            </a:r>
            <a:r>
              <a:rPr lang="en-US" dirty="0" err="1"/>
              <a:t>ayat</a:t>
            </a:r>
            <a:r>
              <a:rPr lang="en-US" dirty="0"/>
              <a:t> 3) </a:t>
            </a:r>
          </a:p>
          <a:p>
            <a:pPr algn="just"/>
            <a:endParaRPr lang="en-US" dirty="0"/>
          </a:p>
        </p:txBody>
      </p:sp>
      <p:sp>
        <p:nvSpPr>
          <p:cNvPr id="5" name="Judul 4">
            <a:extLst>
              <a:ext uri="{FF2B5EF4-FFF2-40B4-BE49-F238E27FC236}">
                <a16:creationId xmlns:a16="http://schemas.microsoft.com/office/drawing/2014/main" id="{0364F9FA-2B09-0C4E-B3C1-013D749B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744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>
            <a:extLst>
              <a:ext uri="{FF2B5EF4-FFF2-40B4-BE49-F238E27FC236}">
                <a16:creationId xmlns:a16="http://schemas.microsoft.com/office/drawing/2014/main" id="{7AD4BB28-B0E7-9B4F-BDE0-F9055A85BD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304800"/>
            <a:ext cx="1000125" cy="1143000"/>
          </a:xfrm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443CED75-C37A-1842-BECD-79ED96C2B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77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id-ID">
                <a:latin typeface="FranklinGotTDemCon" pitchFamily="34" charset="0"/>
              </a:rPr>
              <a:t>Definisi Hukum Acara Pidana</a:t>
            </a: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037F9BA7-CDA2-0D43-A0EE-D893504E2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1"/>
            <a:ext cx="86106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/>
              <a:t>Hukum Acara Pidana (HAP) adalah upaya mengatur bagaimana negara dengan alat-alat perlengkapannya mempergunakan haknya untuk memidana (Simon)</a:t>
            </a:r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id="{C6DCD3CA-8AEE-1D4E-A3AF-7D4D300CE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60664"/>
            <a:ext cx="86106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dirty="0"/>
              <a:t>Van </a:t>
            </a:r>
            <a:r>
              <a:rPr lang="en-US" altLang="id-ID" dirty="0" err="1"/>
              <a:t>Bemmelen</a:t>
            </a:r>
            <a:r>
              <a:rPr lang="en-US" altLang="id-ID" dirty="0"/>
              <a:t> </a:t>
            </a:r>
            <a:r>
              <a:rPr lang="en-US" altLang="id-ID" dirty="0" err="1"/>
              <a:t>berpendapat</a:t>
            </a:r>
            <a:r>
              <a:rPr lang="en-US" altLang="id-ID" dirty="0"/>
              <a:t> </a:t>
            </a:r>
            <a:r>
              <a:rPr lang="en-US" altLang="id-ID" dirty="0" err="1"/>
              <a:t>bahwa</a:t>
            </a:r>
            <a:r>
              <a:rPr lang="en-US" altLang="id-ID" dirty="0"/>
              <a:t> </a:t>
            </a:r>
            <a:r>
              <a:rPr lang="en-US" altLang="id-ID" dirty="0" err="1"/>
              <a:t>pandangan</a:t>
            </a:r>
            <a:r>
              <a:rPr lang="en-US" altLang="id-ID" dirty="0"/>
              <a:t> Simon </a:t>
            </a:r>
            <a:r>
              <a:rPr lang="en-US" altLang="id-ID" dirty="0" err="1"/>
              <a:t>terhadap</a:t>
            </a:r>
            <a:r>
              <a:rPr lang="en-US" altLang="id-ID" dirty="0"/>
              <a:t> </a:t>
            </a:r>
            <a:r>
              <a:rPr lang="en-US" altLang="id-ID" dirty="0" err="1"/>
              <a:t>definisi</a:t>
            </a:r>
            <a:r>
              <a:rPr lang="en-US" altLang="id-ID" dirty="0"/>
              <a:t> </a:t>
            </a:r>
            <a:r>
              <a:rPr lang="en-US" altLang="id-ID" dirty="0" err="1"/>
              <a:t>hukum</a:t>
            </a:r>
            <a:r>
              <a:rPr lang="en-US" altLang="id-ID" dirty="0"/>
              <a:t> acara </a:t>
            </a:r>
            <a:r>
              <a:rPr lang="en-US" altLang="id-ID" dirty="0" err="1"/>
              <a:t>pidana</a:t>
            </a:r>
            <a:r>
              <a:rPr lang="en-US" altLang="id-ID" dirty="0"/>
              <a:t> </a:t>
            </a:r>
            <a:r>
              <a:rPr lang="en-US" altLang="id-ID" dirty="0" err="1"/>
              <a:t>agak</a:t>
            </a:r>
            <a:r>
              <a:rPr lang="en-US" altLang="id-ID" dirty="0"/>
              <a:t> </a:t>
            </a:r>
            <a:r>
              <a:rPr lang="en-US" altLang="id-ID" dirty="0" err="1"/>
              <a:t>sempit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kurang</a:t>
            </a:r>
            <a:r>
              <a:rPr lang="en-US" altLang="id-ID" dirty="0"/>
              <a:t> </a:t>
            </a:r>
            <a:r>
              <a:rPr lang="en-US" altLang="id-ID" dirty="0" err="1"/>
              <a:t>tepat</a:t>
            </a:r>
            <a:r>
              <a:rPr lang="en-US" altLang="id-ID" dirty="0"/>
              <a:t>, </a:t>
            </a:r>
            <a:r>
              <a:rPr lang="en-US" altLang="id-ID" dirty="0" err="1"/>
              <a:t>karena</a:t>
            </a:r>
            <a:r>
              <a:rPr lang="en-US" altLang="id-ID" dirty="0"/>
              <a:t> </a:t>
            </a:r>
            <a:r>
              <a:rPr lang="en-US" altLang="id-ID" dirty="0" err="1"/>
              <a:t>hanya</a:t>
            </a:r>
            <a:r>
              <a:rPr lang="en-US" altLang="id-ID" dirty="0"/>
              <a:t> </a:t>
            </a:r>
            <a:r>
              <a:rPr lang="en-US" altLang="id-ID" dirty="0" err="1"/>
              <a:t>menitikberatkan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bagaimana</a:t>
            </a:r>
            <a:r>
              <a:rPr lang="en-US" altLang="id-ID" dirty="0"/>
              <a:t> </a:t>
            </a:r>
            <a:r>
              <a:rPr lang="en-US" altLang="id-ID" dirty="0" err="1"/>
              <a:t>hukum</a:t>
            </a:r>
            <a:r>
              <a:rPr lang="en-US" altLang="id-ID" dirty="0"/>
              <a:t> </a:t>
            </a:r>
            <a:r>
              <a:rPr lang="en-US" altLang="id-ID" dirty="0" err="1"/>
              <a:t>pidana</a:t>
            </a:r>
            <a:r>
              <a:rPr lang="en-US" altLang="id-ID" dirty="0"/>
              <a:t> </a:t>
            </a:r>
            <a:r>
              <a:rPr lang="en-US" altLang="id-ID" dirty="0" err="1"/>
              <a:t>materiil</a:t>
            </a:r>
            <a:r>
              <a:rPr lang="en-US" altLang="id-ID" dirty="0"/>
              <a:t> </a:t>
            </a:r>
            <a:r>
              <a:rPr lang="en-US" altLang="id-ID" dirty="0" err="1"/>
              <a:t>harus</a:t>
            </a:r>
            <a:r>
              <a:rPr lang="en-US" altLang="id-ID" dirty="0"/>
              <a:t> </a:t>
            </a:r>
            <a:r>
              <a:rPr lang="en-US" altLang="id-ID" dirty="0" err="1"/>
              <a:t>dilaksanakan</a:t>
            </a:r>
            <a:r>
              <a:rPr lang="en-US" altLang="id-ID" dirty="0"/>
              <a:t>, </a:t>
            </a:r>
            <a:r>
              <a:rPr lang="en-US" altLang="id-ID" dirty="0" err="1"/>
              <a:t>namun</a:t>
            </a:r>
            <a:r>
              <a:rPr lang="en-US" altLang="id-ID" dirty="0"/>
              <a:t> </a:t>
            </a:r>
            <a:r>
              <a:rPr lang="en-US" altLang="id-ID" dirty="0" err="1"/>
              <a:t>disisi</a:t>
            </a:r>
            <a:r>
              <a:rPr lang="en-US" altLang="id-ID" dirty="0"/>
              <a:t> lain </a:t>
            </a:r>
            <a:r>
              <a:rPr lang="en-US" altLang="id-ID" dirty="0" err="1"/>
              <a:t>mengabaikan</a:t>
            </a:r>
            <a:r>
              <a:rPr lang="en-US" altLang="id-ID" dirty="0"/>
              <a:t> </a:t>
            </a:r>
            <a:r>
              <a:rPr lang="en-US" altLang="id-ID" dirty="0" err="1"/>
              <a:t>tugas</a:t>
            </a:r>
            <a:r>
              <a:rPr lang="en-US" altLang="id-ID" dirty="0"/>
              <a:t> </a:t>
            </a:r>
            <a:r>
              <a:rPr lang="en-US" altLang="id-ID" dirty="0" err="1"/>
              <a:t>pokok</a:t>
            </a:r>
            <a:r>
              <a:rPr lang="en-US" altLang="id-ID" dirty="0"/>
              <a:t> </a:t>
            </a:r>
            <a:r>
              <a:rPr lang="en-US" altLang="id-ID" dirty="0" err="1"/>
              <a:t>hukum</a:t>
            </a:r>
            <a:r>
              <a:rPr lang="en-US" altLang="id-ID" dirty="0"/>
              <a:t> acara </a:t>
            </a:r>
            <a:r>
              <a:rPr lang="en-US" altLang="id-ID" dirty="0" err="1"/>
              <a:t>pidana</a:t>
            </a:r>
            <a:r>
              <a:rPr lang="en-US" altLang="id-ID" dirty="0"/>
              <a:t>, </a:t>
            </a:r>
            <a:r>
              <a:rPr lang="en-US" altLang="id-ID" dirty="0" err="1"/>
              <a:t>yaitu</a:t>
            </a:r>
            <a:r>
              <a:rPr lang="en-US" altLang="id-ID" dirty="0"/>
              <a:t> </a:t>
            </a:r>
            <a:r>
              <a:rPr lang="en-US" altLang="id-ID" dirty="0" err="1"/>
              <a:t>mencari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mendapatkan</a:t>
            </a:r>
            <a:r>
              <a:rPr lang="en-US" altLang="id-ID" dirty="0"/>
              <a:t> </a:t>
            </a:r>
            <a:r>
              <a:rPr lang="en-US" altLang="id-ID" dirty="0" err="1"/>
              <a:t>kebenaran</a:t>
            </a:r>
            <a:r>
              <a:rPr lang="en-US" altLang="id-ID" dirty="0"/>
              <a:t> yang </a:t>
            </a:r>
            <a:r>
              <a:rPr lang="en-US" altLang="id-ID" dirty="0" err="1"/>
              <a:t>selengkap-lengkapnya</a:t>
            </a:r>
            <a:r>
              <a:rPr lang="en-US" altLang="id-ID" dirty="0"/>
              <a:t>.</a:t>
            </a:r>
          </a:p>
          <a:p>
            <a:pPr algn="just" eaLnBrk="1" hangingPunct="1"/>
            <a:r>
              <a:rPr lang="en-US" altLang="id-ID" dirty="0" err="1"/>
              <a:t>Hukum</a:t>
            </a:r>
            <a:r>
              <a:rPr lang="en-US" altLang="id-ID" dirty="0"/>
              <a:t> acara </a:t>
            </a:r>
            <a:r>
              <a:rPr lang="en-US" altLang="id-ID" dirty="0" err="1"/>
              <a:t>pidana</a:t>
            </a:r>
            <a:r>
              <a:rPr lang="en-US" altLang="id-ID" dirty="0"/>
              <a:t>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selalu</a:t>
            </a:r>
            <a:r>
              <a:rPr lang="en-US" altLang="id-ID" dirty="0"/>
              <a:t> </a:t>
            </a: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melaksanakan</a:t>
            </a:r>
            <a:r>
              <a:rPr lang="en-US" altLang="id-ID" dirty="0"/>
              <a:t> </a:t>
            </a:r>
            <a:r>
              <a:rPr lang="en-US" altLang="id-ID" dirty="0" err="1"/>
              <a:t>Hukum</a:t>
            </a:r>
            <a:r>
              <a:rPr lang="en-US" altLang="id-ID" dirty="0"/>
              <a:t> </a:t>
            </a:r>
            <a:r>
              <a:rPr lang="en-US" altLang="id-ID" dirty="0" err="1"/>
              <a:t>pidana</a:t>
            </a:r>
            <a:r>
              <a:rPr lang="en-US" altLang="id-ID" dirty="0"/>
              <a:t> </a:t>
            </a:r>
            <a:r>
              <a:rPr lang="en-US" altLang="id-ID" dirty="0" err="1"/>
              <a:t>materiil</a:t>
            </a:r>
            <a:r>
              <a:rPr lang="en-US" altLang="id-ID" dirty="0"/>
              <a:t>, </a:t>
            </a:r>
            <a:r>
              <a:rPr lang="en-US" altLang="id-ID" dirty="0" err="1"/>
              <a:t>sebab</a:t>
            </a:r>
            <a:r>
              <a:rPr lang="en-US" altLang="id-ID" dirty="0"/>
              <a:t> </a:t>
            </a:r>
            <a:r>
              <a:rPr lang="en-US" altLang="id-ID" dirty="0" err="1"/>
              <a:t>hukum</a:t>
            </a:r>
            <a:r>
              <a:rPr lang="en-US" altLang="id-ID" dirty="0"/>
              <a:t> acara </a:t>
            </a:r>
            <a:r>
              <a:rPr lang="en-US" altLang="id-ID" dirty="0" err="1"/>
              <a:t>pidana</a:t>
            </a:r>
            <a:r>
              <a:rPr lang="en-US" altLang="id-ID" dirty="0"/>
              <a:t> </a:t>
            </a:r>
            <a:r>
              <a:rPr lang="en-US" altLang="id-ID" dirty="0" err="1"/>
              <a:t>sudah</a:t>
            </a:r>
            <a:r>
              <a:rPr lang="en-US" altLang="id-ID" dirty="0"/>
              <a:t> </a:t>
            </a: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bertindak</a:t>
            </a:r>
            <a:r>
              <a:rPr lang="en-US" altLang="id-ID" dirty="0"/>
              <a:t> </a:t>
            </a:r>
            <a:r>
              <a:rPr lang="en-US" altLang="id-ID" dirty="0" err="1"/>
              <a:t>meskipun</a:t>
            </a:r>
            <a:r>
              <a:rPr lang="en-US" altLang="id-ID" dirty="0"/>
              <a:t> </a:t>
            </a:r>
            <a:r>
              <a:rPr lang="en-US" altLang="id-ID" dirty="0" err="1"/>
              <a:t>baru</a:t>
            </a:r>
            <a:r>
              <a:rPr lang="en-US" altLang="id-ID" dirty="0"/>
              <a:t> </a:t>
            </a:r>
            <a:r>
              <a:rPr lang="en-US" altLang="id-ID" dirty="0" err="1"/>
              <a:t>terdapat</a:t>
            </a:r>
            <a:r>
              <a:rPr lang="en-US" altLang="id-ID" dirty="0"/>
              <a:t> </a:t>
            </a:r>
            <a:r>
              <a:rPr lang="en-US" altLang="id-ID" i="1" dirty="0" err="1"/>
              <a:t>persangkaan</a:t>
            </a:r>
            <a:r>
              <a:rPr lang="en-US" altLang="id-ID" dirty="0"/>
              <a:t> </a:t>
            </a:r>
            <a:r>
              <a:rPr lang="en-US" altLang="id-ID" dirty="0" err="1"/>
              <a:t>tentang</a:t>
            </a:r>
            <a:r>
              <a:rPr lang="en-US" altLang="id-ID" dirty="0"/>
              <a:t> </a:t>
            </a:r>
            <a:r>
              <a:rPr lang="en-US" altLang="id-ID" dirty="0" err="1"/>
              <a:t>adanya</a:t>
            </a:r>
            <a:r>
              <a:rPr lang="en-US" altLang="id-ID" dirty="0"/>
              <a:t> orang yang </a:t>
            </a:r>
            <a:r>
              <a:rPr lang="en-US" altLang="id-ID" dirty="0" err="1"/>
              <a:t>melanggar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memenuhi</a:t>
            </a:r>
            <a:r>
              <a:rPr lang="en-US" altLang="id-ID" dirty="0"/>
              <a:t> </a:t>
            </a:r>
            <a:r>
              <a:rPr lang="en-US" altLang="id-ID" dirty="0" err="1"/>
              <a:t>aturan-aturan</a:t>
            </a:r>
            <a:r>
              <a:rPr lang="en-US" altLang="id-ID" dirty="0"/>
              <a:t> </a:t>
            </a:r>
            <a:r>
              <a:rPr lang="en-US" altLang="id-ID" dirty="0" err="1"/>
              <a:t>hukum</a:t>
            </a:r>
            <a:r>
              <a:rPr lang="en-US" altLang="id-ID" dirty="0"/>
              <a:t> </a:t>
            </a:r>
            <a:r>
              <a:rPr lang="en-US" altLang="id-ID" dirty="0" err="1"/>
              <a:t>pidana</a:t>
            </a:r>
            <a:r>
              <a:rPr lang="en-US" altLang="id-ID" dirty="0"/>
              <a:t> (Van </a:t>
            </a:r>
            <a:r>
              <a:rPr lang="en-US" altLang="id-ID" dirty="0" err="1"/>
              <a:t>Bemmelen</a:t>
            </a:r>
            <a:r>
              <a:rPr lang="en-US" altLang="id-ID" dirty="0"/>
              <a:t>)</a:t>
            </a:r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C66AFBB6-3253-9145-B808-3EF79064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638801"/>
            <a:ext cx="8610600" cy="925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id-ID"/>
              <a:t>Hukum acara pidana adalah norma hukum berwujud wewenang yang diberikan kepada negara untuk bertindak apabila ada persangkaan bawasannya hukum pidana dilanggar (Seminar Hukum Nasional I Tahun 1963)</a:t>
            </a:r>
          </a:p>
        </p:txBody>
      </p:sp>
    </p:spTree>
    <p:extLst>
      <p:ext uri="{BB962C8B-B14F-4D97-AF65-F5344CB8AC3E}">
        <p14:creationId xmlns:p14="http://schemas.microsoft.com/office/powerpoint/2010/main" val="23073264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201238-A0E2-8E48-8519-96465D10E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77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id-ID">
                <a:latin typeface="FranklinGotTDemCon" pitchFamily="34" charset="0"/>
              </a:rPr>
              <a:t>Tujuan Hukum Acara Pidana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4C79C38C-289A-0E46-BFCD-EBC7B330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347664"/>
            <a:ext cx="11144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7200">
                <a:latin typeface="Calibri" panose="020F0502020204030204" pitchFamily="34" charset="0"/>
                <a:sym typeface="Wingdings 2" pitchFamily="2" charset="2"/>
              </a:rPr>
              <a:t>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FD9486AC-E26F-214D-B95C-0BA44D71F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2400">
                <a:latin typeface="Calibri" panose="020F0502020204030204" pitchFamily="34" charset="0"/>
              </a:rPr>
              <a:t>Tujuan hukum Acara Pidana:</a:t>
            </a:r>
          </a:p>
          <a:p>
            <a:pPr algn="just" eaLnBrk="1" hangingPunct="1"/>
            <a:r>
              <a:rPr lang="en-US" altLang="id-ID" sz="2400">
                <a:latin typeface="Calibri" panose="020F0502020204030204" pitchFamily="34" charset="0"/>
              </a:rPr>
              <a:t>“untuk mencari dan mendapatkan atau setidak-tidaknya mendekati kebenaran materiil”</a:t>
            </a: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18C452D8-262A-1C4A-8155-F7B621FB9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000"/>
            <a:ext cx="815340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2400"/>
              <a:t>	Kebenaran yang selengkap-lengkapnya dari suatu perkara pidana dengan menerapkan ketentuan hukum acara pidana secara jujur dan tepat, dengan tujuan untuk :</a:t>
            </a:r>
          </a:p>
          <a:p>
            <a:pPr algn="just" eaLnBrk="1" hangingPunct="1">
              <a:buFontTx/>
              <a:buAutoNum type="alphaLcPeriod"/>
            </a:pPr>
            <a:r>
              <a:rPr lang="en-US" altLang="id-ID" sz="2400"/>
              <a:t>mencari siapakah pelaku yang dapat didakwa melakukan pelanggaran hukum, </a:t>
            </a:r>
          </a:p>
          <a:p>
            <a:pPr algn="just" eaLnBrk="1" hangingPunct="1">
              <a:buFontTx/>
              <a:buAutoNum type="alphaLcPeriod"/>
            </a:pPr>
            <a:r>
              <a:rPr lang="en-US" altLang="id-ID" sz="2400"/>
              <a:t>meminta pemeriksaan dan putusan dari pengadilan guna menemukan apakah terbukti bahwa suatu tindak pidana telah dilakukan, dan apakah orang yang didakwakan ini dapat dipersalahkan.</a:t>
            </a:r>
          </a:p>
        </p:txBody>
      </p:sp>
    </p:spTree>
    <p:extLst>
      <p:ext uri="{BB962C8B-B14F-4D97-AF65-F5344CB8AC3E}">
        <p14:creationId xmlns:p14="http://schemas.microsoft.com/office/powerpoint/2010/main" val="14860678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32CD8E96-51DE-7C44-88AF-ABC2E917C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"/>
            <a:ext cx="1905000" cy="6400800"/>
          </a:xfrm>
          <a:prstGeom prst="rect">
            <a:avLst/>
          </a:prstGeom>
          <a:solidFill>
            <a:srgbClr val="FF3300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>
              <a:latin typeface="Calibri" panose="020F050202020403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F24C2B9-196F-C84A-9A91-5020BC627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Hukum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Pidana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dalam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Arti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Formil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dan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Materiil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FranklinGotTDemCon" pitchFamily="34" charset="0"/>
            </a:endParaRPr>
          </a:p>
        </p:txBody>
      </p:sp>
      <p:pic>
        <p:nvPicPr>
          <p:cNvPr id="8196" name="Picture 4" descr="law_101_scales_up_and_down_lg_wm">
            <a:extLst>
              <a:ext uri="{FF2B5EF4-FFF2-40B4-BE49-F238E27FC236}">
                <a16:creationId xmlns:a16="http://schemas.microsoft.com/office/drawing/2014/main" id="{F57C9DCD-57C1-2A47-8136-7B8CAC6972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396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775A2DE3-1048-FD4B-A0AA-8F9F1F569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724400"/>
            <a:ext cx="3962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DCFFD6BD-5261-B049-95CD-4E6684E3D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1"/>
            <a:ext cx="8001000" cy="120032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2400" b="1">
                <a:latin typeface="Calibri" panose="020F0502020204030204" pitchFamily="34" charset="0"/>
              </a:rPr>
              <a:t>Dalam hal ini Hukum Pidana Formil (KUHAP) menjamin terlaksananya Hukum Pidana Materiil (KUHP) sesuai wewenang dan ketentuan hukum yang berlaku</a:t>
            </a:r>
          </a:p>
        </p:txBody>
      </p:sp>
    </p:spTree>
    <p:extLst>
      <p:ext uri="{BB962C8B-B14F-4D97-AF65-F5344CB8AC3E}">
        <p14:creationId xmlns:p14="http://schemas.microsoft.com/office/powerpoint/2010/main" val="33758902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766EF90-3CAC-2347-9D52-0DA940D31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 err="1">
                <a:latin typeface="FranklinGotTDemCon" pitchFamily="34" charset="0"/>
              </a:rPr>
              <a:t>Ilmu</a:t>
            </a:r>
            <a:r>
              <a:rPr lang="en-US" sz="4000" dirty="0">
                <a:latin typeface="FranklinGotTDemCon" pitchFamily="34" charset="0"/>
              </a:rPr>
              <a:t> Bantu </a:t>
            </a:r>
            <a:r>
              <a:rPr lang="en-US" sz="4000" dirty="0" err="1">
                <a:latin typeface="FranklinGotTDemCon" pitchFamily="34" charset="0"/>
              </a:rPr>
              <a:t>dalam</a:t>
            </a:r>
            <a:r>
              <a:rPr lang="en-US" sz="4000" dirty="0">
                <a:latin typeface="FranklinGotTDemCon" pitchFamily="34" charset="0"/>
              </a:rPr>
              <a:t> </a:t>
            </a:r>
            <a:r>
              <a:rPr lang="en-US" sz="4000" dirty="0" err="1">
                <a:latin typeface="FranklinGotTDemCon" pitchFamily="34" charset="0"/>
              </a:rPr>
              <a:t>Hukum</a:t>
            </a:r>
            <a:r>
              <a:rPr lang="en-US" sz="4000" dirty="0">
                <a:latin typeface="FranklinGotTDemCon" pitchFamily="34" charset="0"/>
              </a:rPr>
              <a:t> </a:t>
            </a:r>
            <a:r>
              <a:rPr lang="en-US" sz="4000" dirty="0" err="1">
                <a:latin typeface="FranklinGotTDemCon" pitchFamily="34" charset="0"/>
              </a:rPr>
              <a:t>Acara</a:t>
            </a:r>
            <a:r>
              <a:rPr lang="en-US" sz="4000" dirty="0">
                <a:latin typeface="FranklinGotTDemCon" pitchFamily="34" charset="0"/>
              </a:rPr>
              <a:t> </a:t>
            </a:r>
            <a:r>
              <a:rPr lang="en-US" sz="4000" dirty="0" err="1">
                <a:latin typeface="FranklinGotTDemCon" pitchFamily="34" charset="0"/>
              </a:rPr>
              <a:t>Pidana</a:t>
            </a:r>
            <a:endParaRPr lang="en-US" sz="4000" dirty="0">
              <a:latin typeface="FranklinGotTDemCon" pitchFamily="34" charset="0"/>
            </a:endParaRP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538A7362-F9F3-DB41-9AA4-5DB18A3F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1"/>
            <a:ext cx="5486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2000">
                <a:latin typeface="Calibri" panose="020F0502020204030204" pitchFamily="34" charset="0"/>
              </a:rPr>
              <a:t>Logika </a:t>
            </a:r>
            <a:r>
              <a:rPr lang="en-US" altLang="id-ID" sz="2000">
                <a:latin typeface="Calibri" panose="020F0502020204030204" pitchFamily="34" charset="0"/>
                <a:sym typeface="Wingdings" pitchFamily="2" charset="2"/>
              </a:rPr>
              <a:t></a:t>
            </a:r>
            <a:r>
              <a:rPr lang="en-US" altLang="id-ID" sz="2000">
                <a:latin typeface="Calibri" panose="020F0502020204030204" pitchFamily="34" charset="0"/>
              </a:rPr>
              <a:t> berpikir dengan akal budi yang sehat berdasarkan atas hubungan beberapa fakta, atau berpikir berdasarkan alam pikiran manusia secara sehat. 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E781D01C-596D-084A-BA0A-96502470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647826"/>
            <a:ext cx="3124200" cy="2847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/>
              <a:t>Logika sangat berperanan dalam persangkaan atau pembuktian. Apa</a:t>
            </a:r>
            <a:r>
              <a:rPr lang="en-US" altLang="id-ID">
                <a:sym typeface="Wingdings" pitchFamily="2" charset="2"/>
              </a:rPr>
              <a:t>bila ada persangkaan bahwa hukum pidana dilanggar, ada 4 fase yang harus dilakukan:</a:t>
            </a: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n-US" altLang="id-ID">
                <a:sym typeface="Wingdings 2" pitchFamily="2" charset="2"/>
              </a:rPr>
              <a:t> Orientasi</a:t>
            </a: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n-US" altLang="id-ID">
                <a:sym typeface="Wingdings 2" pitchFamily="2" charset="2"/>
              </a:rPr>
              <a:t> Hipotesis</a:t>
            </a: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n-US" altLang="id-ID">
                <a:sym typeface="Wingdings 2" pitchFamily="2" charset="2"/>
              </a:rPr>
              <a:t> Verifikasi</a:t>
            </a:r>
          </a:p>
          <a:p>
            <a:pPr lvl="1" algn="just" eaLnBrk="1" hangingPunct="1">
              <a:buFont typeface="Wingdings" pitchFamily="2" charset="2"/>
              <a:buChar char="q"/>
            </a:pPr>
            <a:r>
              <a:rPr lang="en-US" altLang="id-ID">
                <a:sym typeface="Wingdings 2" pitchFamily="2" charset="2"/>
              </a:rPr>
              <a:t> Simpulan</a:t>
            </a:r>
            <a:endParaRPr lang="en-US" altLang="id-ID"/>
          </a:p>
        </p:txBody>
      </p:sp>
      <p:sp>
        <p:nvSpPr>
          <p:cNvPr id="9221" name="AutoShape 6">
            <a:extLst>
              <a:ext uri="{FF2B5EF4-FFF2-40B4-BE49-F238E27FC236}">
                <a16:creationId xmlns:a16="http://schemas.microsoft.com/office/drawing/2014/main" id="{DCDBFA53-A100-9248-82AD-D60964940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Text Box 7">
            <a:extLst>
              <a:ext uri="{FF2B5EF4-FFF2-40B4-BE49-F238E27FC236}">
                <a16:creationId xmlns:a16="http://schemas.microsoft.com/office/drawing/2014/main" id="{CAF53CD4-18C4-B549-B812-EDE17043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08526"/>
            <a:ext cx="8686800" cy="708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2000" b="1">
                <a:latin typeface="Calibri" panose="020F0502020204030204" pitchFamily="34" charset="0"/>
              </a:rPr>
              <a:t>Psikologi </a:t>
            </a:r>
            <a:r>
              <a:rPr lang="en-US" altLang="id-ID" sz="2000">
                <a:latin typeface="Calibri" panose="020F0502020204030204" pitchFamily="34" charset="0"/>
                <a:sym typeface="Wingdings" pitchFamily="2" charset="2"/>
              </a:rPr>
              <a:t></a:t>
            </a:r>
            <a:r>
              <a:rPr lang="en-US" altLang="id-ID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id-ID" sz="2000">
                <a:latin typeface="Calibri" panose="020F0502020204030204" pitchFamily="34" charset="0"/>
              </a:rPr>
              <a:t>Ilmu pengetahuan yang berusaha  memahami sesama   manusia, agar </a:t>
            </a:r>
          </a:p>
          <a:p>
            <a:pPr algn="just" eaLnBrk="1" hangingPunct="1"/>
            <a:r>
              <a:rPr lang="en-US" altLang="id-ID" sz="2000">
                <a:latin typeface="Calibri" panose="020F0502020204030204" pitchFamily="34" charset="0"/>
              </a:rPr>
              <a:t>dapat memperlakukan manusia dengan lebih tepat.</a:t>
            </a:r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3695BB25-8242-474F-A6FC-BFD858852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589240"/>
            <a:ext cx="8686800" cy="711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2000" b="1" dirty="0" err="1">
                <a:latin typeface="Calibri" panose="020F0502020204030204" pitchFamily="34" charset="0"/>
              </a:rPr>
              <a:t>Psikiatri</a:t>
            </a:r>
            <a:r>
              <a:rPr lang="en-US" altLang="id-ID" sz="2000" b="1" dirty="0">
                <a:latin typeface="Calibri" panose="020F0502020204030204" pitchFamily="34" charset="0"/>
              </a:rPr>
              <a:t> </a:t>
            </a:r>
            <a:r>
              <a:rPr lang="en-US" altLang="id-ID" sz="2000" dirty="0">
                <a:latin typeface="Calibri" panose="020F0502020204030204" pitchFamily="34" charset="0"/>
                <a:sym typeface="Wingdings" pitchFamily="2" charset="2"/>
              </a:rPr>
              <a:t></a:t>
            </a:r>
            <a:r>
              <a:rPr lang="en-US" altLang="id-ID" sz="2000" dirty="0">
                <a:latin typeface="Calibri" panose="020F0502020204030204" pitchFamily="34" charset="0"/>
              </a:rPr>
              <a:t> </a:t>
            </a:r>
            <a:r>
              <a:rPr lang="en-US" altLang="id-ID" sz="2000" dirty="0" err="1">
                <a:latin typeface="Calibri" panose="020F0502020204030204" pitchFamily="34" charset="0"/>
              </a:rPr>
              <a:t>Ilmu</a:t>
            </a:r>
            <a:r>
              <a:rPr lang="en-US" altLang="id-ID" sz="2000" dirty="0">
                <a:latin typeface="Calibri" panose="020F0502020204030204" pitchFamily="34" charset="0"/>
              </a:rPr>
              <a:t> </a:t>
            </a:r>
            <a:r>
              <a:rPr lang="en-US" altLang="id-ID" sz="2000" dirty="0" err="1">
                <a:latin typeface="Calibri" panose="020F0502020204030204" pitchFamily="34" charset="0"/>
              </a:rPr>
              <a:t>pengetahuan</a:t>
            </a:r>
            <a:r>
              <a:rPr lang="en-US" altLang="id-ID" sz="2000" dirty="0">
                <a:latin typeface="Calibri" panose="020F0502020204030204" pitchFamily="34" charset="0"/>
              </a:rPr>
              <a:t> yang </a:t>
            </a:r>
            <a:r>
              <a:rPr lang="en-US" altLang="id-ID" sz="2000" dirty="0" err="1">
                <a:latin typeface="Calibri" panose="020F0502020204030204" pitchFamily="34" charset="0"/>
              </a:rPr>
              <a:t>mempelajari</a:t>
            </a:r>
            <a:r>
              <a:rPr lang="en-US" altLang="id-ID" sz="2000" dirty="0">
                <a:latin typeface="Calibri" panose="020F0502020204030204" pitchFamily="34" charset="0"/>
              </a:rPr>
              <a:t> </a:t>
            </a:r>
            <a:r>
              <a:rPr lang="en-US" altLang="id-ID" sz="2000" dirty="0" err="1">
                <a:latin typeface="Calibri" panose="020F0502020204030204" pitchFamily="34" charset="0"/>
              </a:rPr>
              <a:t>jiwa</a:t>
            </a:r>
            <a:r>
              <a:rPr lang="en-US" altLang="id-ID" sz="2000" dirty="0">
                <a:latin typeface="Calibri" panose="020F0502020204030204" pitchFamily="34" charset="0"/>
              </a:rPr>
              <a:t> </a:t>
            </a:r>
            <a:r>
              <a:rPr lang="en-US" altLang="id-ID" sz="2000" dirty="0" err="1">
                <a:latin typeface="Calibri" panose="020F0502020204030204" pitchFamily="34" charset="0"/>
              </a:rPr>
              <a:t>manusia</a:t>
            </a:r>
            <a:r>
              <a:rPr lang="en-US" altLang="id-ID" sz="2000" dirty="0">
                <a:latin typeface="Calibri" panose="020F0502020204030204" pitchFamily="34" charset="0"/>
              </a:rPr>
              <a:t>, </a:t>
            </a:r>
            <a:r>
              <a:rPr lang="en-US" altLang="id-ID" sz="2000" dirty="0" err="1">
                <a:latin typeface="Calibri" panose="020F0502020204030204" pitchFamily="34" charset="0"/>
              </a:rPr>
              <a:t>tetapi</a:t>
            </a:r>
            <a:r>
              <a:rPr lang="en-US" altLang="id-ID" sz="2000" dirty="0">
                <a:latin typeface="Calibri" panose="020F0502020204030204" pitchFamily="34" charset="0"/>
              </a:rPr>
              <a:t> </a:t>
            </a:r>
            <a:r>
              <a:rPr lang="en-US" altLang="id-ID" sz="2000" dirty="0" err="1">
                <a:latin typeface="Calibri" panose="020F0502020204030204" pitchFamily="34" charset="0"/>
              </a:rPr>
              <a:t>jiwa</a:t>
            </a:r>
            <a:r>
              <a:rPr lang="en-US" altLang="id-ID" sz="2000" dirty="0">
                <a:latin typeface="Calibri" panose="020F0502020204030204" pitchFamily="34" charset="0"/>
              </a:rPr>
              <a:t> </a:t>
            </a:r>
            <a:r>
              <a:rPr lang="en-US" altLang="id-ID" sz="2000" dirty="0" err="1">
                <a:latin typeface="Calibri" panose="020F0502020204030204" pitchFamily="34" charset="0"/>
              </a:rPr>
              <a:t>manusia</a:t>
            </a:r>
            <a:r>
              <a:rPr lang="en-US" altLang="id-ID" sz="2000" dirty="0">
                <a:latin typeface="Calibri" panose="020F0502020204030204" pitchFamily="34" charset="0"/>
              </a:rPr>
              <a:t> yang </a:t>
            </a:r>
            <a:r>
              <a:rPr lang="en-US" altLang="id-ID" sz="2000" dirty="0" err="1">
                <a:latin typeface="Calibri" panose="020F0502020204030204" pitchFamily="34" charset="0"/>
              </a:rPr>
              <a:t>sakit</a:t>
            </a:r>
            <a:r>
              <a:rPr lang="en-US" altLang="id-ID" sz="20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9224" name="AutoShape 9">
            <a:extLst>
              <a:ext uri="{FF2B5EF4-FFF2-40B4-BE49-F238E27FC236}">
                <a16:creationId xmlns:a16="http://schemas.microsoft.com/office/drawing/2014/main" id="{E8969FF6-F152-264C-895F-764DFED870D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57400" y="37338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</p:spPr>
        <p:txBody>
          <a:bodyPr vert="eaVert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584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D787DD98-5182-3545-A294-DA3FE1DBD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66801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>
              <a:latin typeface="Calibri" panose="020F0502020204030204" pitchFamily="34" charset="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36D7D392-770D-1C40-950A-D54F07C4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0"/>
            <a:ext cx="7239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9063" indent="223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000" b="1">
                <a:latin typeface="Calibri" panose="020F0502020204030204" pitchFamily="34" charset="0"/>
                <a:cs typeface="Times New Roman" panose="02020603050405020304" pitchFamily="18" charset="0"/>
              </a:rPr>
              <a:t>Kriminalistik </a:t>
            </a:r>
            <a:r>
              <a:rPr lang="en-US" altLang="id-ID" sz="2000">
                <a:latin typeface="Calibri" panose="020F0502020204030204" pitchFamily="34" charset="0"/>
                <a:sym typeface="Wingdings" pitchFamily="2" charset="2"/>
              </a:rPr>
              <a:t> Forensik</a:t>
            </a:r>
            <a:endParaRPr lang="en-US" altLang="id-ID" sz="2000">
              <a:latin typeface="Calibri" panose="020F0502020204030204" pitchFamily="34" charset="0"/>
              <a:cs typeface="Times New Roman" panose="02020603050405020304" pitchFamily="18" charset="0"/>
              <a:sym typeface="Wingdings 3" pitchFamily="2" charset="2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q"/>
            </a:pPr>
            <a:r>
              <a:rPr lang="en-US" altLang="id-ID" sz="200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id-ID" sz="2000">
                <a:cs typeface="Times New Roman" panose="02020603050405020304" pitchFamily="18" charset="0"/>
              </a:rPr>
              <a:t>Ilmu kedokteran forensik (ilmu kedokteran kehakiman)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q"/>
            </a:pPr>
            <a:r>
              <a:rPr lang="en-US" altLang="id-ID" sz="2000">
                <a:cs typeface="Times New Roman" panose="02020603050405020304" pitchFamily="18" charset="0"/>
              </a:rPr>
              <a:t>  Toksikologi forensik (Ilmu pengetahuan tentang racun)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q"/>
            </a:pPr>
            <a:r>
              <a:rPr lang="en-US" altLang="id-ID" sz="2000">
                <a:cs typeface="Times New Roman" panose="02020603050405020304" pitchFamily="18" charset="0"/>
              </a:rPr>
              <a:t>  Ilmu kimia forensik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q"/>
            </a:pPr>
            <a:r>
              <a:rPr lang="en-US" altLang="id-ID" sz="2000">
                <a:cs typeface="Times New Roman" panose="02020603050405020304" pitchFamily="18" charset="0"/>
              </a:rPr>
              <a:t>  Ilmu alam forensik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000">
                <a:cs typeface="Times New Roman" panose="02020603050405020304" pitchFamily="18" charset="0"/>
                <a:sym typeface="Wingdings" pitchFamily="2" charset="2"/>
              </a:rPr>
              <a:t>     </a:t>
            </a:r>
            <a:r>
              <a:rPr lang="en-US" altLang="id-ID" sz="2000">
                <a:cs typeface="Times New Roman" panose="02020603050405020304" pitchFamily="18" charset="0"/>
              </a:rPr>
              <a:t>Balistik Kehakiman (Ilmu pengetahuan ttg senjata api)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id-ID" sz="2000">
                <a:cs typeface="Times New Roman" panose="02020603050405020304" pitchFamily="18" charset="0"/>
                <a:sym typeface="Wingdings" pitchFamily="2" charset="2"/>
              </a:rPr>
              <a:t>     </a:t>
            </a:r>
            <a:r>
              <a:rPr lang="en-US" altLang="id-ID" sz="2000" i="1">
                <a:cs typeface="Times New Roman" panose="02020603050405020304" pitchFamily="18" charset="0"/>
              </a:rPr>
              <a:t>Dactyloscopie</a:t>
            </a:r>
            <a:r>
              <a:rPr lang="en-US" altLang="id-ID" sz="2000">
                <a:cs typeface="Times New Roman" panose="02020603050405020304" pitchFamily="18" charset="0"/>
              </a:rPr>
              <a:t> (Ilmu pengetahuan tetang sidik jari)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altLang="id-ID" sz="2000"/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E5E3D45A-6B7D-8546-B3C4-8C7C9E85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id-ID" sz="2000" b="1">
                <a:latin typeface="Calibri" panose="020F0502020204030204" pitchFamily="34" charset="0"/>
              </a:rPr>
              <a:t>Kriminalistik </a:t>
            </a:r>
            <a:r>
              <a:rPr lang="en-US" altLang="id-ID" sz="2000">
                <a:latin typeface="Calibri" panose="020F0502020204030204" pitchFamily="34" charset="0"/>
                <a:sym typeface="Wingdings" pitchFamily="2" charset="2"/>
              </a:rPr>
              <a:t> </a:t>
            </a:r>
            <a:r>
              <a:rPr lang="en-US" altLang="id-ID" sz="2000">
                <a:latin typeface="Calibri" panose="020F0502020204030204" pitchFamily="34" charset="0"/>
              </a:rPr>
              <a:t>Pengetahuan yang berusaha untuk menyelidiki kejahatan dalam arti yang seluas-luasnya, berdasarkan bukti-bukti dan keterangan yang diketemukan dengan ilmu pengetahuan lainnya </a:t>
            </a:r>
            <a:r>
              <a:rPr lang="en-US" altLang="id-ID" sz="2000" i="1">
                <a:latin typeface="Calibri" panose="020F0502020204030204" pitchFamily="34" charset="0"/>
              </a:rPr>
              <a:t>(ilmu forensik)</a:t>
            </a:r>
            <a:endParaRPr lang="en-US" altLang="id-ID" sz="2000">
              <a:latin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10245" name="Picture 7">
            <a:extLst>
              <a:ext uri="{FF2B5EF4-FFF2-40B4-BE49-F238E27FC236}">
                <a16:creationId xmlns:a16="http://schemas.microsoft.com/office/drawing/2014/main" id="{E7E35696-B110-E045-8334-70646C19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20574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9">
            <a:extLst>
              <a:ext uri="{FF2B5EF4-FFF2-40B4-BE49-F238E27FC236}">
                <a16:creationId xmlns:a16="http://schemas.microsoft.com/office/drawing/2014/main" id="{3D47EAAF-11FF-1641-A7C0-6E7C69017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6000" y="49530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0247" name="Line 10">
            <a:extLst>
              <a:ext uri="{FF2B5EF4-FFF2-40B4-BE49-F238E27FC236}">
                <a16:creationId xmlns:a16="http://schemas.microsoft.com/office/drawing/2014/main" id="{1A95BFA2-E6C9-E14D-8362-05C416D127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5257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5534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r Bean">
            <a:extLst>
              <a:ext uri="{FF2B5EF4-FFF2-40B4-BE49-F238E27FC236}">
                <a16:creationId xmlns:a16="http://schemas.microsoft.com/office/drawing/2014/main" id="{4F2BA29A-C749-DA41-82C2-FBA4AB2D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814"/>
            <a:ext cx="71628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94F410B4-4467-3E42-BF75-29F53F4B25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83338" y="2173289"/>
            <a:ext cx="2806700" cy="1182687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id-ID" sz="6600">
                <a:solidFill>
                  <a:srgbClr val="FF3300"/>
                </a:solidFill>
              </a:rPr>
              <a:t>Next ?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49B81A2E-D679-AA42-AF16-6587CE8BEA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4724400"/>
            <a:ext cx="7924800" cy="1447800"/>
          </a:xfrm>
          <a:ln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3600" b="1">
                <a:solidFill>
                  <a:schemeClr val="tx1"/>
                </a:solidFill>
                <a:latin typeface="Broadway BT" pitchFamily="82" charset="0"/>
              </a:rPr>
              <a:t>Perbedaan Hukum Acara Perdata &amp;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3600" b="1">
                <a:solidFill>
                  <a:schemeClr val="tx1"/>
                </a:solidFill>
                <a:latin typeface="Broadway BT" pitchFamily="82" charset="0"/>
              </a:rPr>
              <a:t>Hukum Acara Pidana</a:t>
            </a:r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2299EBEF-9C5C-1F47-A424-FE8AFC63178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582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884A1195-8671-EF49-B209-7F754E38D0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45000"/>
            <a:ext cx="518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83465E03-9302-DC49-A369-2CA67FF7A4A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04F17966-17AE-314B-A147-41F7F067E11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91400" y="3581400"/>
            <a:ext cx="914400" cy="762000"/>
          </a:xfrm>
          <a:prstGeom prst="leftArrow">
            <a:avLst>
              <a:gd name="adj1" fmla="val 58333"/>
              <a:gd name="adj2" fmla="val 52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 altLang="id-ID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353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3337754-D3AE-204A-97A0-9E6D1383A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id-ID" sz="2400"/>
              <a:t>PERBEDAAN HUKUM ACARA PIDANA DAN </a:t>
            </a:r>
            <a:br>
              <a:rPr lang="en-US" altLang="id-ID" sz="2400"/>
            </a:br>
            <a:r>
              <a:rPr lang="es-ES" altLang="id-ID" sz="2400"/>
              <a:t>HUKUM ACARA PERDATA</a:t>
            </a:r>
            <a:r>
              <a:rPr lang="en-US" altLang="id-ID" sz="2400"/>
              <a:t> </a:t>
            </a:r>
          </a:p>
        </p:txBody>
      </p:sp>
      <p:graphicFrame>
        <p:nvGraphicFramePr>
          <p:cNvPr id="91388" name="Group 252">
            <a:extLst>
              <a:ext uri="{FF2B5EF4-FFF2-40B4-BE49-F238E27FC236}">
                <a16:creationId xmlns:a16="http://schemas.microsoft.com/office/drawing/2014/main" id="{93344036-00FF-7749-B570-D26D97228F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371600"/>
          <a:ext cx="8229600" cy="4848456"/>
        </p:xfrm>
        <a:graphic>
          <a:graphicData uri="http://schemas.openxmlformats.org/drawingml/2006/table">
            <a:tbl>
              <a:tblPr/>
              <a:tblGrid>
                <a:gridCol w="49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8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Indikator Pembeda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Hukum Acara Pidana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Hukum Acara Perdata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Inisiatif untuk beracara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Negara yang diwakili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Penuntut Umum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Mereka yang merasa haknya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dilanggar pihak lain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 pihak yang berhadapan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dalam sidang pengadilan</a:t>
                      </a: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Jaksa Penuntut Umum (JPU)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vs Terdakwa</a:t>
                      </a: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Tergugat vs Penggugat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Penghentian proses beracara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Tidak dapat dihentikan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Tergantung para pihak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yang berperkara</a:t>
                      </a: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Sikap hakim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dalam persidangan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Aktif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Pasif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Tujuan pembuktian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Substantial truth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Formal truth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7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Tingkat pemeriksaan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Melalui dua tahapan tingkat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pemeriksaan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"/>
                        <a:tabLst>
                          <a:tab pos="2365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Pendahuluan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"/>
                        <a:tabLst>
                          <a:tab pos="236538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Sidang pengadilan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Hanya melalui satu tahapan tingkat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pemeriksaan, yaitu di hadapan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sidang pengadilan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Beban pembuktian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Menjadi tugas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jaksa penuntut umum (JPU)</a:t>
                      </a: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 bagi antara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 pihak yang bersengketa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Pelaksanaan eksekusi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putusan hakim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Jaksa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Ketua pengadilan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534015"/>
      </p:ext>
    </p:extLst>
  </p:cSld>
  <p:clrMapOvr>
    <a:masterClrMapping/>
  </p:clrMapOvr>
  <p:transition spd="med">
    <p:wheel spokes="3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1620</Words>
  <Application>Microsoft Macintosh PowerPoint</Application>
  <PresentationFormat>Layar Lebar</PresentationFormat>
  <Paragraphs>266</Paragraphs>
  <Slides>30</Slides>
  <Notes>25</Notes>
  <HiddenSlides>0</HiddenSlides>
  <MMClips>0</MMClips>
  <ScaleCrop>false</ScaleCrop>
  <HeadingPairs>
    <vt:vector size="6" baseType="variant">
      <vt:variant>
        <vt:lpstr>Font Dipakai</vt:lpstr>
      </vt:variant>
      <vt:variant>
        <vt:i4>15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30</vt:i4>
      </vt:variant>
    </vt:vector>
  </HeadingPairs>
  <TitlesOfParts>
    <vt:vector size="46" baseType="lpstr">
      <vt:lpstr>Arial</vt:lpstr>
      <vt:lpstr>Arial Black</vt:lpstr>
      <vt:lpstr>Broadway BT</vt:lpstr>
      <vt:lpstr>Calibri</vt:lpstr>
      <vt:lpstr>Cambria</vt:lpstr>
      <vt:lpstr>Century Gothic</vt:lpstr>
      <vt:lpstr>FranklinGotTDemCon</vt:lpstr>
      <vt:lpstr>Lucida Console</vt:lpstr>
      <vt:lpstr>Modern No. 20</vt:lpstr>
      <vt:lpstr>Monotype Corsiva</vt:lpstr>
      <vt:lpstr>Tahoma</vt:lpstr>
      <vt:lpstr>Times New Roman</vt:lpstr>
      <vt:lpstr>Wingdings</vt:lpstr>
      <vt:lpstr>Wingdings 2</vt:lpstr>
      <vt:lpstr>Wingdings 3</vt:lpstr>
      <vt:lpstr>Office Theme</vt:lpstr>
      <vt:lpstr>Presentasi PowerPoint</vt:lpstr>
      <vt:lpstr>Presentasi PowerPoint</vt:lpstr>
      <vt:lpstr>Definisi Hukum Acara Pidana</vt:lpstr>
      <vt:lpstr>Tujuan Hukum Acara Pidana</vt:lpstr>
      <vt:lpstr>Hukum Pidana dalam Arti Formil dan Materiil</vt:lpstr>
      <vt:lpstr>Ilmu Bantu dalam Hukum Acara Pidana</vt:lpstr>
      <vt:lpstr>Presentasi PowerPoint</vt:lpstr>
      <vt:lpstr>Next ?</vt:lpstr>
      <vt:lpstr>PERBEDAAN HUKUM ACARA PIDANA DAN  HUKUM ACARA PERDATA </vt:lpstr>
      <vt:lpstr>Presentasi PowerPoint</vt:lpstr>
      <vt:lpstr>Sejarah Hukum Acara Pidana  di Indonesia</vt:lpstr>
      <vt:lpstr>Hukum Acara Pidana Sebelum KUHAP</vt:lpstr>
      <vt:lpstr>Mengapa  HIR / RIB Perlu Dicabut ?</vt:lpstr>
      <vt:lpstr>Perbedaan Fundamental KUHAP Dengan HIR</vt:lpstr>
      <vt:lpstr>Hak-Hak Tersangka/Terdakwa (bersumber pada asas praduga tidak bersalah)</vt:lpstr>
      <vt:lpstr>Bantuan Hukum Pada Semua Tingkat Pemeriksaan</vt:lpstr>
      <vt:lpstr>KUHAP DAN HAM</vt:lpstr>
      <vt:lpstr>Next ?</vt:lpstr>
      <vt:lpstr>Presentasi PowerPoint</vt:lpstr>
      <vt:lpstr>Presentasi PowerPoint</vt:lpstr>
      <vt:lpstr>Asas Legalitas dan Oportunitas</vt:lpstr>
      <vt:lpstr>Asas pemeriksaan pengadilan terbuka untuk umum  (Psl 153 (3 dan 4) KUHAP)  Equal before the law  (Pasal 5 UU No. 4/2004 dan Penjelasan umum huruf 3a KUHAP)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 Office User</cp:lastModifiedBy>
  <cp:revision>453</cp:revision>
  <cp:lastPrinted>2017-08-29T02:54:51Z</cp:lastPrinted>
  <dcterms:created xsi:type="dcterms:W3CDTF">2010-04-18T12:06:30Z</dcterms:created>
  <dcterms:modified xsi:type="dcterms:W3CDTF">2025-10-03T06:29:22Z</dcterms:modified>
</cp:coreProperties>
</file>