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0"/>
  </p:handoutMasterIdLst>
  <p:sldIdLst>
    <p:sldId id="256" r:id="rId3"/>
    <p:sldId id="414" r:id="rId5"/>
    <p:sldId id="415" r:id="rId6"/>
    <p:sldId id="416" r:id="rId7"/>
    <p:sldId id="417" r:id="rId8"/>
    <p:sldId id="419" r:id="rId9"/>
    <p:sldId id="420" r:id="rId10"/>
    <p:sldId id="421" r:id="rId11"/>
    <p:sldId id="422" r:id="rId12"/>
    <p:sldId id="423" r:id="rId13"/>
    <p:sldId id="424" r:id="rId14"/>
    <p:sldId id="425" r:id="rId15"/>
    <p:sldId id="426" r:id="rId16"/>
    <p:sldId id="427" r:id="rId17"/>
    <p:sldId id="428" r:id="rId18"/>
    <p:sldId id="300" r:id="rId19"/>
  </p:sldIdLst>
  <p:sldSz cx="9144000" cy="6858000" type="screen4x3"/>
  <p:notesSz cx="7045325" cy="934529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p:scale>
          <a:sx n="50" d="100"/>
          <a:sy n="50" d="100"/>
        </p:scale>
        <p:origin x="1584" y="-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9"/>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tags" Target="tags/tag2.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276872"/>
            <a:ext cx="9144000" cy="1506855"/>
          </a:xfrm>
          <a:prstGeom prst="rect">
            <a:avLst/>
          </a:prstGeom>
          <a:noFill/>
        </p:spPr>
        <p:txBody>
          <a:bodyPr wrap="square" lIns="91440" tIns="45720" rIns="91440" bIns="45720">
            <a:spAutoFit/>
          </a:bodyPr>
          <a:lstStyle/>
          <a:p>
            <a:pPr algn="ctr"/>
            <a:r>
              <a:rPr lang="en-US" altLang="en-US" sz="4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Peran Fintech di Indonesia</a:t>
            </a:r>
            <a:endParaRPr lang="en-US" altLang="en-US" sz="4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4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3 </a:t>
            </a:r>
            <a:endParaRPr lang="en-US" altLang="en-US" sz="4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577215"/>
            <a:ext cx="8469630" cy="5528310"/>
          </a:xfrm>
        </p:spPr>
        <p:txBody>
          <a:bodyPr>
            <a:noAutofit/>
          </a:bodyPr>
          <a:p>
            <a:pPr algn="ctr">
              <a:buFont typeface="+mj-lt"/>
            </a:pPr>
            <a:r>
              <a:rPr lang="en-US" altLang="en-US" sz="1900" b="1">
                <a:solidFill>
                  <a:schemeClr val="tx1"/>
                </a:solidFill>
              </a:rPr>
              <a:t>UPAYA PENINGKATAN PERLINDUNGAN KONSUMEN</a:t>
            </a:r>
            <a:endParaRPr lang="en-US" altLang="en-US" sz="1900" b="1">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Untuk menjawab tantangan tersebut, pemerintah dan regulator melakukan berbagai langkah strategis:</a:t>
            </a:r>
            <a:endParaRPr lang="en-US" altLang="en-US" sz="1900">
              <a:solidFill>
                <a:schemeClr val="tx1"/>
              </a:solidFill>
            </a:endParaRPr>
          </a:p>
          <a:p>
            <a:pPr marL="457200" indent="-457200" algn="just">
              <a:buFont typeface="+mj-lt"/>
              <a:buAutoNum type="arabicPeriod"/>
            </a:pPr>
            <a:r>
              <a:rPr lang="en-US" altLang="en-US" sz="1900" b="1">
                <a:solidFill>
                  <a:schemeClr val="tx1"/>
                </a:solidFill>
              </a:rPr>
              <a:t>Penguatan Pengawasan OJK dan BI</a:t>
            </a:r>
            <a:r>
              <a:rPr lang="en-US" altLang="en-US" sz="1900">
                <a:solidFill>
                  <a:schemeClr val="tx1"/>
                </a:solidFill>
              </a:rPr>
              <a:t> - Pengawasan kini berbasis teknologi (RegTech) untuk mendeteksi pelanggaran secara cepat. </a:t>
            </a:r>
            <a:endParaRPr lang="en-US" altLang="en-US" sz="1900">
              <a:solidFill>
                <a:schemeClr val="tx1"/>
              </a:solidFill>
            </a:endParaRPr>
          </a:p>
          <a:p>
            <a:pPr algn="just">
              <a:buFont typeface="+mj-lt"/>
            </a:pPr>
            <a:r>
              <a:rPr lang="en-US" altLang="en-US" sz="1900">
                <a:solidFill>
                  <a:schemeClr val="tx1"/>
                </a:solidFill>
              </a:rPr>
              <a:t>Contoh: OJK meluncurkan sistem “Integrated Financial Information System” untuk memantau aktivitas fintech.</a:t>
            </a:r>
            <a:endParaRPr lang="en-US" altLang="en-US" sz="1900">
              <a:solidFill>
                <a:schemeClr val="tx1"/>
              </a:solidFill>
            </a:endParaRPr>
          </a:p>
          <a:p>
            <a:pPr marL="457200" indent="-457200" algn="just">
              <a:buFont typeface="+mj-lt"/>
              <a:buAutoNum type="arabicPeriod" startAt="2"/>
            </a:pPr>
            <a:r>
              <a:rPr lang="en-US" altLang="en-US" sz="1900" b="1">
                <a:solidFill>
                  <a:schemeClr val="tx1"/>
                </a:solidFill>
              </a:rPr>
              <a:t>Pemblokiran Fintech Ilegal oleh Kominfo</a:t>
            </a:r>
            <a:r>
              <a:rPr lang="en-US" altLang="en-US" sz="1900">
                <a:solidFill>
                  <a:schemeClr val="tx1"/>
                </a:solidFill>
              </a:rPr>
              <a:t> - Kominfo bekerja sama dengan Satgas Waspada Investasi untuk memblokir situs/aplikasi tidak berizin.</a:t>
            </a:r>
            <a:endParaRPr lang="en-US" altLang="en-US" sz="1900">
              <a:solidFill>
                <a:schemeClr val="tx1"/>
              </a:solidFill>
            </a:endParaRPr>
          </a:p>
          <a:p>
            <a:pPr algn="just">
              <a:buFont typeface="+mj-lt"/>
            </a:pPr>
            <a:r>
              <a:rPr lang="en-US" altLang="en-US" sz="1900">
                <a:solidFill>
                  <a:schemeClr val="tx1"/>
                </a:solidFill>
              </a:rPr>
              <a:t>Contoh: Dalam satu tahun, Kominfo menutup lebih dari 4.000 situs fintech ilegal.</a:t>
            </a:r>
            <a:endParaRPr lang="en-US" altLang="en-US" sz="1900">
              <a:solidFill>
                <a:schemeClr val="tx1"/>
              </a:solidFill>
            </a:endParaRPr>
          </a:p>
          <a:p>
            <a:pPr marL="457200" indent="-457200" algn="just">
              <a:buFont typeface="+mj-lt"/>
              <a:buAutoNum type="arabicPeriod" startAt="3"/>
            </a:pPr>
            <a:r>
              <a:rPr lang="en-US" altLang="en-US" sz="1900" b="1">
                <a:solidFill>
                  <a:schemeClr val="tx1"/>
                </a:solidFill>
              </a:rPr>
              <a:t>Edukasi Literasi Digital</a:t>
            </a:r>
            <a:r>
              <a:rPr lang="en-US" altLang="en-US" sz="1900">
                <a:solidFill>
                  <a:schemeClr val="tx1"/>
                </a:solidFill>
              </a:rPr>
              <a:t> - Pemerintah dan kampus gencar melakukan sosialisasi agar masyarakat memahami hak-hak mereka sebagai konsumen fintech.</a:t>
            </a:r>
            <a:endParaRPr lang="en-US" altLang="en-US" sz="1900">
              <a:solidFill>
                <a:schemeClr val="tx1"/>
              </a:solidFill>
            </a:endParaRPr>
          </a:p>
          <a:p>
            <a:pPr algn="just">
              <a:buFont typeface="+mj-lt"/>
            </a:pPr>
            <a:r>
              <a:rPr lang="en-US" altLang="en-US" sz="1900">
                <a:solidFill>
                  <a:schemeClr val="tx1"/>
                </a:solidFill>
              </a:rPr>
              <a:t>Contoh: Program “Waspada Fintech Ilegal” disebarkan ke universitas dan media sosial. Maknanya: Kolaborasi antar lembaga menjadi kunci perlindungan hukum konsumen di era ekonomi digital.</a:t>
            </a:r>
            <a:endParaRPr lang="en-US" altLang="en-US" sz="190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577215"/>
            <a:ext cx="8469630" cy="5528310"/>
          </a:xfrm>
        </p:spPr>
        <p:txBody>
          <a:bodyPr>
            <a:noAutofit/>
          </a:bodyPr>
          <a:p>
            <a:pPr algn="ctr">
              <a:buFont typeface="+mj-lt"/>
            </a:pPr>
            <a:r>
              <a:rPr lang="en-US" altLang="en-US" sz="1900" b="1">
                <a:solidFill>
                  <a:schemeClr val="tx1"/>
                </a:solidFill>
              </a:rPr>
              <a:t>PERAN FINTECH DALAM PEREKONOMIAN NASIONAL</a:t>
            </a:r>
            <a:endParaRPr lang="en-US" altLang="en-US" sz="1900" b="1">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Fintech memiliki fungsi vital dalam menggerakkan roda perekonomian Indonesia.</a:t>
            </a:r>
            <a:endParaRPr lang="en-US" altLang="en-US" sz="1900">
              <a:solidFill>
                <a:schemeClr val="tx1"/>
              </a:solidFill>
            </a:endParaRPr>
          </a:p>
          <a:p>
            <a:pPr algn="just">
              <a:buFont typeface="+mj-lt"/>
            </a:pPr>
            <a:r>
              <a:rPr lang="en-US" altLang="en-US" sz="1900">
                <a:solidFill>
                  <a:schemeClr val="tx1"/>
                </a:solidFill>
              </a:rPr>
              <a:t>Hakim &amp; Hapsari (2022) menegaskan bahwa fintech memperluas akses terhadap layanan keuangan (financial inclusion), terutama di wilayah pedesaan.</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Kontribusi utama:</a:t>
            </a:r>
            <a:endParaRPr lang="en-US" altLang="en-US" sz="1900">
              <a:solidFill>
                <a:schemeClr val="tx1"/>
              </a:solidFill>
            </a:endParaRPr>
          </a:p>
          <a:p>
            <a:pPr marL="457200" indent="-457200" algn="just">
              <a:buFont typeface="+mj-lt"/>
              <a:buAutoNum type="arabicPeriod"/>
            </a:pPr>
            <a:r>
              <a:rPr lang="en-US" altLang="en-US" sz="1900">
                <a:solidFill>
                  <a:schemeClr val="tx1"/>
                </a:solidFill>
              </a:rPr>
              <a:t>Memberi kemudahan akses pembiayaan untuk UMKM.</a:t>
            </a:r>
            <a:endParaRPr lang="en-US" altLang="en-US" sz="1900">
              <a:solidFill>
                <a:schemeClr val="tx1"/>
              </a:solidFill>
            </a:endParaRPr>
          </a:p>
          <a:p>
            <a:pPr marL="457200" indent="-457200" algn="just">
              <a:buFont typeface="+mj-lt"/>
              <a:buAutoNum type="arabicPeriod"/>
            </a:pPr>
            <a:r>
              <a:rPr lang="en-US" altLang="en-US" sz="1900">
                <a:solidFill>
                  <a:schemeClr val="tx1"/>
                </a:solidFill>
              </a:rPr>
              <a:t>Meningkatkan efisiensi transaksi keuangan digital.</a:t>
            </a:r>
            <a:endParaRPr lang="en-US" altLang="en-US" sz="1900">
              <a:solidFill>
                <a:schemeClr val="tx1"/>
              </a:solidFill>
            </a:endParaRPr>
          </a:p>
          <a:p>
            <a:pPr marL="457200" indent="-457200" algn="just">
              <a:buFont typeface="+mj-lt"/>
              <a:buAutoNum type="arabicPeriod"/>
            </a:pPr>
            <a:r>
              <a:rPr lang="en-US" altLang="en-US" sz="1900">
                <a:solidFill>
                  <a:schemeClr val="tx1"/>
                </a:solidFill>
              </a:rPr>
              <a:t>Mendorong terciptanya lapangan kerja baru di sektor teknologi finansial.</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Contoh:</a:t>
            </a:r>
            <a:endParaRPr lang="en-US" altLang="en-US" sz="1900">
              <a:solidFill>
                <a:schemeClr val="tx1"/>
              </a:solidFill>
            </a:endParaRPr>
          </a:p>
          <a:p>
            <a:pPr algn="just">
              <a:buFont typeface="+mj-lt"/>
            </a:pPr>
            <a:r>
              <a:rPr lang="en-US" altLang="en-US" sz="1900">
                <a:solidFill>
                  <a:schemeClr val="tx1"/>
                </a:solidFill>
              </a:rPr>
              <a:t>Petani kopi di Lampung dapat memperoleh modal dari fintech Akseleran tanpa jaminan fisik, hanya dengan catatan penjualan dan reputasi usaha. Maka Fintech menjadi penghubung antara masyarakat unbanked dan sistem keuangan formal, memperkecil kesenjangan ekonomi.</a:t>
            </a:r>
            <a:endParaRPr lang="en-US" altLang="en-US" sz="190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577215"/>
            <a:ext cx="8469630" cy="5528310"/>
          </a:xfrm>
        </p:spPr>
        <p:txBody>
          <a:bodyPr>
            <a:noAutofit/>
          </a:bodyPr>
          <a:p>
            <a:pPr algn="ctr">
              <a:buFont typeface="+mj-lt"/>
            </a:pPr>
            <a:r>
              <a:rPr lang="en-US" altLang="en-US" sz="1900" b="1">
                <a:solidFill>
                  <a:schemeClr val="tx1"/>
                </a:solidFill>
              </a:rPr>
              <a:t>DAMPAK MAKROEKONOMI FINTECH</a:t>
            </a:r>
            <a:endParaRPr lang="en-US" altLang="en-US" sz="1900" b="1">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Dari sudut pandang makroekonomi, fintech memberi dampak luas:</a:t>
            </a:r>
            <a:endParaRPr lang="en-US" altLang="en-US" sz="1900">
              <a:solidFill>
                <a:schemeClr val="tx1"/>
              </a:solidFill>
            </a:endParaRPr>
          </a:p>
          <a:p>
            <a:pPr algn="just">
              <a:buFont typeface="+mj-lt"/>
            </a:pPr>
            <a:endParaRPr lang="en-US" altLang="en-US" sz="1900">
              <a:solidFill>
                <a:schemeClr val="tx1"/>
              </a:solidFill>
            </a:endParaRPr>
          </a:p>
          <a:p>
            <a:pPr marL="457200" indent="-457200" algn="just">
              <a:buFont typeface="+mj-lt"/>
              <a:buAutoNum type="arabicPeriod"/>
            </a:pPr>
            <a:r>
              <a:rPr lang="en-US" altLang="en-US" sz="1900" b="1">
                <a:solidFill>
                  <a:schemeClr val="tx1"/>
                </a:solidFill>
              </a:rPr>
              <a:t>Meningkatkan Sirkulasi Uang Digital</a:t>
            </a:r>
            <a:r>
              <a:rPr lang="en-US" altLang="en-US" sz="1900">
                <a:solidFill>
                  <a:schemeClr val="tx1"/>
                </a:solidFill>
              </a:rPr>
              <a:t> - Penggunaan QRIS dan e-wallet mempercepat perputaran uang di masyarakat.</a:t>
            </a:r>
            <a:endParaRPr lang="en-US" altLang="en-US" sz="1900">
              <a:solidFill>
                <a:schemeClr val="tx1"/>
              </a:solidFill>
            </a:endParaRPr>
          </a:p>
          <a:p>
            <a:pPr algn="just">
              <a:buFont typeface="+mj-lt"/>
            </a:pPr>
            <a:r>
              <a:rPr lang="en-US" altLang="en-US" sz="1900">
                <a:solidFill>
                  <a:schemeClr val="tx1"/>
                </a:solidFill>
              </a:rPr>
              <a:t>Contoh: Di warung kecil sekalipun kini bisa menerima pembayaran digital dengan QRIS.</a:t>
            </a:r>
            <a:endParaRPr lang="en-US" altLang="en-US" sz="1900">
              <a:solidFill>
                <a:schemeClr val="tx1"/>
              </a:solidFill>
            </a:endParaRPr>
          </a:p>
          <a:p>
            <a:pPr marL="457200" indent="-457200" algn="just">
              <a:buFont typeface="+mj-lt"/>
              <a:buAutoNum type="arabicPeriod" startAt="2"/>
            </a:pPr>
            <a:r>
              <a:rPr lang="en-US" altLang="en-US" sz="1900" b="1">
                <a:solidFill>
                  <a:schemeClr val="tx1"/>
                </a:solidFill>
              </a:rPr>
              <a:t>Pertumbuhan Sektor UMKM -</a:t>
            </a:r>
            <a:r>
              <a:rPr lang="en-US" altLang="en-US" sz="1900">
                <a:solidFill>
                  <a:schemeClr val="tx1"/>
                </a:solidFill>
              </a:rPr>
              <a:t> Fintech menyediakan alternatif modal kerja cepat dan fleksibel.</a:t>
            </a:r>
            <a:endParaRPr lang="en-US" altLang="en-US" sz="1900">
              <a:solidFill>
                <a:schemeClr val="tx1"/>
              </a:solidFill>
            </a:endParaRPr>
          </a:p>
          <a:p>
            <a:pPr algn="just">
              <a:buFont typeface="+mj-lt"/>
            </a:pPr>
            <a:r>
              <a:rPr lang="en-US" altLang="en-US" sz="1900">
                <a:solidFill>
                  <a:schemeClr val="tx1"/>
                </a:solidFill>
              </a:rPr>
              <a:t>Contoh: UMKM kuliner di Bandung mendapat tambahan modal Rp50 juta melalui platform Modalku dan berhasil meningkatkan omzet hingga 35%.</a:t>
            </a:r>
            <a:endParaRPr lang="en-US" altLang="en-US" sz="1900">
              <a:solidFill>
                <a:schemeClr val="tx1"/>
              </a:solidFill>
            </a:endParaRPr>
          </a:p>
          <a:p>
            <a:pPr marL="457200" indent="-457200" algn="just">
              <a:buFont typeface="+mj-lt"/>
              <a:buAutoNum type="arabicPeriod" startAt="3"/>
            </a:pPr>
            <a:r>
              <a:rPr lang="en-US" altLang="en-US" sz="1900" b="1">
                <a:solidFill>
                  <a:schemeClr val="tx1"/>
                </a:solidFill>
              </a:rPr>
              <a:t>Meningkatkan Efisiensi Sistem Keuangan Nasional</a:t>
            </a:r>
            <a:r>
              <a:rPr lang="en-US" altLang="en-US" sz="1900">
                <a:solidFill>
                  <a:schemeClr val="tx1"/>
                </a:solidFill>
              </a:rPr>
              <a:t> - Transaksi digital mengurangi biaya cetak uang dan memperkuat stabilitas moneter.</a:t>
            </a:r>
            <a:endParaRPr lang="en-US" altLang="en-US" sz="1900">
              <a:solidFill>
                <a:schemeClr val="tx1"/>
              </a:solidFill>
            </a:endParaRPr>
          </a:p>
          <a:p>
            <a:pPr algn="just">
              <a:buFont typeface="+mj-lt"/>
            </a:pPr>
            <a:r>
              <a:rPr lang="en-US" altLang="en-US" sz="1900">
                <a:solidFill>
                  <a:schemeClr val="tx1"/>
                </a:solidFill>
              </a:rPr>
              <a:t>Maknanya: Fintech menjadi motor transformasi ekonomi nasional menuju sistem keuangan yang modern, efisien, dan inklusif.</a:t>
            </a:r>
            <a:endParaRPr lang="en-US" altLang="en-US" sz="190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577215"/>
            <a:ext cx="8469630" cy="5528310"/>
          </a:xfrm>
        </p:spPr>
        <p:txBody>
          <a:bodyPr>
            <a:noAutofit/>
          </a:bodyPr>
          <a:p>
            <a:pPr algn="ctr">
              <a:buFont typeface="+mj-lt"/>
            </a:pPr>
            <a:r>
              <a:rPr lang="en-US" altLang="en-US" sz="1900" b="1">
                <a:solidFill>
                  <a:schemeClr val="tx1"/>
                </a:solidFill>
              </a:rPr>
              <a:t>CONTOH KONTRIBUSI FINTECH PADA PEREKONOMIAN</a:t>
            </a:r>
            <a:endParaRPr lang="en-US" altLang="en-US" sz="1900" b="1">
              <a:solidFill>
                <a:schemeClr val="tx1"/>
              </a:solidFill>
            </a:endParaRPr>
          </a:p>
          <a:p>
            <a:pPr algn="just">
              <a:buFont typeface="+mj-lt"/>
            </a:pPr>
            <a:endParaRPr lang="en-US" altLang="en-US" sz="1900">
              <a:solidFill>
                <a:schemeClr val="tx1"/>
              </a:solidFill>
            </a:endParaRPr>
          </a:p>
          <a:p>
            <a:pPr marL="457200" indent="-457200" algn="just">
              <a:buFont typeface="+mj-lt"/>
              <a:buAutoNum type="arabicPeriod"/>
            </a:pPr>
            <a:r>
              <a:rPr lang="en-US" altLang="en-US" sz="1900">
                <a:solidFill>
                  <a:schemeClr val="tx1"/>
                </a:solidFill>
              </a:rPr>
              <a:t>Akseleran &amp; Modalku → Menyalurkan modal kerja untuk pelaku UMKM.</a:t>
            </a:r>
            <a:endParaRPr lang="en-US" altLang="en-US" sz="1900">
              <a:solidFill>
                <a:schemeClr val="tx1"/>
              </a:solidFill>
            </a:endParaRPr>
          </a:p>
          <a:p>
            <a:pPr marL="457200" indent="-457200" algn="just">
              <a:buFont typeface="+mj-lt"/>
              <a:buAutoNum type="arabicPeriod"/>
            </a:pPr>
            <a:r>
              <a:rPr lang="en-US" altLang="en-US" sz="1900">
                <a:solidFill>
                  <a:schemeClr val="tx1"/>
                </a:solidFill>
              </a:rPr>
              <a:t>LinkAja Syariah → Mendorong transaksi halal berbasis digital.</a:t>
            </a:r>
            <a:endParaRPr lang="en-US" altLang="en-US" sz="1900">
              <a:solidFill>
                <a:schemeClr val="tx1"/>
              </a:solidFill>
            </a:endParaRPr>
          </a:p>
          <a:p>
            <a:pPr marL="457200" indent="-457200" algn="just">
              <a:buFont typeface="+mj-lt"/>
              <a:buAutoNum type="arabicPeriod"/>
            </a:pPr>
            <a:r>
              <a:rPr lang="en-US" altLang="en-US" sz="1900">
                <a:solidFill>
                  <a:schemeClr val="tx1"/>
                </a:solidFill>
              </a:rPr>
              <a:t>Bareksa &amp; Bibit → Membuka akses investasi ritel untuk masyarakat awam.</a:t>
            </a:r>
            <a:endParaRPr lang="en-US" altLang="en-US" sz="1900">
              <a:solidFill>
                <a:schemeClr val="tx1"/>
              </a:solidFill>
            </a:endParaRPr>
          </a:p>
          <a:p>
            <a:pPr marL="457200" indent="-457200" algn="just">
              <a:buFont typeface="+mj-lt"/>
              <a:buAutoNum type="arabicPeriod"/>
            </a:pPr>
            <a:r>
              <a:rPr lang="en-US" altLang="en-US" sz="1900">
                <a:solidFill>
                  <a:schemeClr val="tx1"/>
                </a:solidFill>
              </a:rPr>
              <a:t>Flip &amp; Xendit → Menekan biaya transfer antarbank dan pembayaran lintas platform.</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Contoh nyata:</a:t>
            </a:r>
            <a:endParaRPr lang="en-US" altLang="en-US" sz="1900">
              <a:solidFill>
                <a:schemeClr val="tx1"/>
              </a:solidFill>
            </a:endParaRPr>
          </a:p>
          <a:p>
            <a:pPr algn="just">
              <a:buFont typeface="+mj-lt"/>
            </a:pPr>
            <a:r>
              <a:rPr lang="en-US" altLang="en-US" sz="1900">
                <a:solidFill>
                  <a:schemeClr val="tx1"/>
                </a:solidFill>
              </a:rPr>
              <a:t>UMKM Batik di Yogyakarta mampu memperluas pasar ke luar negeri setelah memperoleh pendanaan dari Modalku, karena dapat membeli bahan baku lebih banyak dan membayar tenaga kerja tambahan.</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Maknanya: Fintech menciptakan ekosistem ekonomi baru yang produktif dan memberdayakan masyarakat kecil.</a:t>
            </a:r>
            <a:endParaRPr lang="en-US" altLang="en-US" sz="190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577215"/>
            <a:ext cx="8469630" cy="5528310"/>
          </a:xfrm>
        </p:spPr>
        <p:txBody>
          <a:bodyPr>
            <a:noAutofit/>
          </a:bodyPr>
          <a:p>
            <a:pPr algn="ctr">
              <a:buFont typeface="+mj-lt"/>
            </a:pPr>
            <a:r>
              <a:rPr lang="en-US" altLang="en-US" sz="1900" b="1">
                <a:solidFill>
                  <a:schemeClr val="tx1"/>
                </a:solidFill>
              </a:rPr>
              <a:t>DAMPAK POSITIF DAN RISIKO FINTECH</a:t>
            </a:r>
            <a:endParaRPr lang="en-US" altLang="en-US" sz="1900" b="1">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Dampak Positif:</a:t>
            </a:r>
            <a:endParaRPr lang="en-US" altLang="en-US" sz="1900">
              <a:solidFill>
                <a:schemeClr val="tx1"/>
              </a:solidFill>
            </a:endParaRPr>
          </a:p>
          <a:p>
            <a:pPr marL="342900" indent="-342900" algn="just">
              <a:buFont typeface="Wingdings" panose="05000000000000000000" charset="0"/>
              <a:buChar char="§"/>
            </a:pPr>
            <a:r>
              <a:rPr lang="en-US" altLang="en-US" sz="1900">
                <a:solidFill>
                  <a:schemeClr val="tx1"/>
                </a:solidFill>
              </a:rPr>
              <a:t>Meningkatkan inklusi keuangan dan literasi digital.</a:t>
            </a:r>
            <a:endParaRPr lang="en-US" altLang="en-US" sz="1900">
              <a:solidFill>
                <a:schemeClr val="tx1"/>
              </a:solidFill>
            </a:endParaRPr>
          </a:p>
          <a:p>
            <a:pPr marL="342900" indent="-342900" algn="just">
              <a:buFont typeface="Wingdings" panose="05000000000000000000" charset="0"/>
              <a:buChar char="§"/>
            </a:pPr>
            <a:r>
              <a:rPr lang="en-US" altLang="en-US" sz="1900">
                <a:solidFill>
                  <a:schemeClr val="tx1"/>
                </a:solidFill>
              </a:rPr>
              <a:t>Menurunkan biaya transaksi antar lembaga keuangan.</a:t>
            </a:r>
            <a:endParaRPr lang="en-US" altLang="en-US" sz="1900">
              <a:solidFill>
                <a:schemeClr val="tx1"/>
              </a:solidFill>
            </a:endParaRPr>
          </a:p>
          <a:p>
            <a:pPr marL="342900" indent="-342900" algn="just">
              <a:buFont typeface="Wingdings" panose="05000000000000000000" charset="0"/>
              <a:buChar char="§"/>
            </a:pPr>
            <a:r>
              <a:rPr lang="en-US" altLang="en-US" sz="1900">
                <a:solidFill>
                  <a:schemeClr val="tx1"/>
                </a:solidFill>
              </a:rPr>
              <a:t>Mendorong inovasi produk keuangan yang lebih cepat dan efisien.</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Risiko:</a:t>
            </a:r>
            <a:endParaRPr lang="en-US" altLang="en-US" sz="1900">
              <a:solidFill>
                <a:schemeClr val="tx1"/>
              </a:solidFill>
            </a:endParaRPr>
          </a:p>
          <a:p>
            <a:pPr marL="342900" indent="-342900" algn="just">
              <a:buFont typeface="Wingdings" panose="05000000000000000000" charset="0"/>
              <a:buChar char="§"/>
            </a:pPr>
            <a:r>
              <a:rPr lang="en-US" altLang="en-US" sz="1900">
                <a:solidFill>
                  <a:schemeClr val="tx1"/>
                </a:solidFill>
              </a:rPr>
              <a:t>Potensi penyalahgunaan data pribadi.</a:t>
            </a:r>
            <a:endParaRPr lang="en-US" altLang="en-US" sz="1900">
              <a:solidFill>
                <a:schemeClr val="tx1"/>
              </a:solidFill>
            </a:endParaRPr>
          </a:p>
          <a:p>
            <a:pPr marL="342900" indent="-342900" algn="just">
              <a:buFont typeface="Wingdings" panose="05000000000000000000" charset="0"/>
              <a:buChar char="§"/>
            </a:pPr>
            <a:r>
              <a:rPr lang="en-US" altLang="en-US" sz="1900">
                <a:solidFill>
                  <a:schemeClr val="tx1"/>
                </a:solidFill>
              </a:rPr>
              <a:t>Penipuan online (phishing, pinjol bodong).</a:t>
            </a:r>
            <a:endParaRPr lang="en-US" altLang="en-US" sz="1900">
              <a:solidFill>
                <a:schemeClr val="tx1"/>
              </a:solidFill>
            </a:endParaRPr>
          </a:p>
          <a:p>
            <a:pPr marL="342900" indent="-342900" algn="just">
              <a:buFont typeface="Wingdings" panose="05000000000000000000" charset="0"/>
              <a:buChar char="§"/>
            </a:pPr>
            <a:r>
              <a:rPr lang="en-US" altLang="en-US" sz="1900">
                <a:solidFill>
                  <a:schemeClr val="tx1"/>
                </a:solidFill>
              </a:rPr>
              <a:t>Kegagalan pembayaran (default) pada P2P lending.</a:t>
            </a:r>
            <a:endParaRPr lang="en-US" altLang="en-US" sz="1900">
              <a:solidFill>
                <a:schemeClr val="tx1"/>
              </a:solidFill>
            </a:endParaRPr>
          </a:p>
          <a:p>
            <a:pPr algn="just">
              <a:buFont typeface="+mj-lt"/>
            </a:pPr>
            <a:r>
              <a:rPr lang="en-US" altLang="en-US" sz="1900">
                <a:solidFill>
                  <a:schemeClr val="tx1"/>
                </a:solidFill>
              </a:rPr>
              <a:t>Contoh:</a:t>
            </a:r>
            <a:endParaRPr lang="en-US" altLang="en-US" sz="1900">
              <a:solidFill>
                <a:schemeClr val="tx1"/>
              </a:solidFill>
            </a:endParaRPr>
          </a:p>
          <a:p>
            <a:pPr algn="just">
              <a:buFont typeface="+mj-lt"/>
            </a:pPr>
            <a:r>
              <a:rPr lang="en-US" altLang="en-US" sz="1900">
                <a:solidFill>
                  <a:schemeClr val="tx1"/>
                </a:solidFill>
              </a:rPr>
              <a:t>Kasus phishing pada dompet digital tahun 2023 memperlihatkan lemahnya kesadaran keamanan pengguna yang mengklik tautan palsu.</a:t>
            </a:r>
            <a:endParaRPr lang="en-US" altLang="en-US" sz="1900">
              <a:solidFill>
                <a:schemeClr val="tx1"/>
              </a:solidFill>
            </a:endParaRPr>
          </a:p>
          <a:p>
            <a:pPr algn="just">
              <a:buFont typeface="+mj-lt"/>
            </a:pPr>
            <a:r>
              <a:rPr lang="en-US" altLang="en-US" sz="1900">
                <a:solidFill>
                  <a:schemeClr val="tx1"/>
                </a:solidFill>
              </a:rPr>
              <a:t>Maknanya: Perkembangan fintech harus diimbangi etika digital dan literasi hukum konsumen.</a:t>
            </a:r>
            <a:endParaRPr lang="en-US" altLang="en-US" sz="190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720725"/>
            <a:ext cx="8469630" cy="5528310"/>
          </a:xfrm>
        </p:spPr>
        <p:txBody>
          <a:bodyPr>
            <a:noAutofit/>
          </a:bodyPr>
          <a:p>
            <a:pPr algn="ctr">
              <a:buFont typeface="+mj-lt"/>
            </a:pPr>
            <a:r>
              <a:rPr lang="en-US" altLang="en-US" sz="1900" b="1">
                <a:solidFill>
                  <a:schemeClr val="tx1"/>
                </a:solidFill>
              </a:rPr>
              <a:t>PENUTUP</a:t>
            </a:r>
            <a:endParaRPr lang="en-US" altLang="en-US" sz="1900" b="1">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Fintech kini menjadi tulang punggung transformasi ekonomi digital Indonesia.</a:t>
            </a:r>
            <a:endParaRPr lang="en-US" altLang="en-US" sz="1900">
              <a:solidFill>
                <a:schemeClr val="tx1"/>
              </a:solidFill>
            </a:endParaRPr>
          </a:p>
          <a:p>
            <a:pPr algn="just">
              <a:buFont typeface="+mj-lt"/>
            </a:pPr>
            <a:r>
              <a:rPr lang="en-US" altLang="en-US" sz="1900">
                <a:solidFill>
                  <a:schemeClr val="tx1"/>
                </a:solidFill>
              </a:rPr>
              <a:t>Dua peran utamanya adalah:</a:t>
            </a:r>
            <a:endParaRPr lang="en-US" altLang="en-US" sz="1900">
              <a:solidFill>
                <a:schemeClr val="tx1"/>
              </a:solidFill>
            </a:endParaRPr>
          </a:p>
          <a:p>
            <a:pPr algn="just">
              <a:buFont typeface="+mj-lt"/>
            </a:pPr>
            <a:endParaRPr lang="en-US" altLang="en-US" sz="1900">
              <a:solidFill>
                <a:schemeClr val="tx1"/>
              </a:solidFill>
            </a:endParaRPr>
          </a:p>
          <a:p>
            <a:pPr marL="457200" indent="-457200" algn="just">
              <a:buFont typeface="+mj-lt"/>
              <a:buAutoNum type="arabicPeriod"/>
            </a:pPr>
            <a:r>
              <a:rPr lang="en-US" altLang="en-US" sz="1900">
                <a:solidFill>
                  <a:schemeClr val="tx1"/>
                </a:solidFill>
              </a:rPr>
              <a:t>Melindungi Konsumen: Dengan regulasi jelas, pengawasan ketat, dan sistem keamanan digital yang canggih.</a:t>
            </a:r>
            <a:endParaRPr lang="en-US" altLang="en-US" sz="1900">
              <a:solidFill>
                <a:schemeClr val="tx1"/>
              </a:solidFill>
            </a:endParaRPr>
          </a:p>
          <a:p>
            <a:pPr marL="457200" indent="-457200" algn="just">
              <a:buFont typeface="+mj-lt"/>
              <a:buAutoNum type="arabicPeriod"/>
            </a:pPr>
            <a:r>
              <a:rPr lang="en-US" altLang="en-US" sz="1900">
                <a:solidFill>
                  <a:schemeClr val="tx1"/>
                </a:solidFill>
              </a:rPr>
              <a:t>Mendorong Perekonomian Nasional: Dengan memperluas akses keuangan, mendukung UMKM, dan mempercepat pertumbuhan ekonomi berbasis digital.</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Contoh Penutup:</a:t>
            </a:r>
            <a:endParaRPr lang="en-US" altLang="en-US" sz="1900">
              <a:solidFill>
                <a:schemeClr val="tx1"/>
              </a:solidFill>
            </a:endParaRPr>
          </a:p>
          <a:p>
            <a:pPr algn="just">
              <a:buFont typeface="+mj-lt"/>
            </a:pPr>
            <a:r>
              <a:rPr lang="en-US" altLang="en-US" sz="1900">
                <a:solidFill>
                  <a:schemeClr val="tx1"/>
                </a:solidFill>
              </a:rPr>
              <a:t>Program “UMKM Go Digital” menggandeng Tokopedia, OVO, dan Modalku untuk menghubungkan pelaku usaha kecil dengan ekosistem finansial berbasis teknologi.</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Maknanya: Fintech bukan sekadar inovasi keuangan, tetapi alat pemberdayaan sosial-ekonomi menuju masyarakat 5.0 yang berdaya, aman, dan inklusif.</a:t>
            </a:r>
            <a:endParaRPr lang="en-US" altLang="en-US" sz="19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638175"/>
            <a:ext cx="8310880" cy="5604510"/>
          </a:xfrm>
        </p:spPr>
        <p:txBody>
          <a:bodyPr>
            <a:normAutofit fontScale="90000" lnSpcReduction="10000"/>
          </a:bodyPr>
          <a:p>
            <a:pPr algn="just"/>
            <a:r>
              <a:rPr lang="en-US" altLang="en-US" sz="2555">
                <a:solidFill>
                  <a:schemeClr val="tx1"/>
                </a:solidFill>
              </a:rPr>
              <a:t>Fintech merupakan hasil dari perkembangan teknologi informasi yang diintegrasikan dengan sistem keuangan modern.</a:t>
            </a:r>
            <a:endParaRPr lang="en-US" altLang="en-US" sz="2555">
              <a:solidFill>
                <a:schemeClr val="tx1"/>
              </a:solidFill>
            </a:endParaRPr>
          </a:p>
          <a:p>
            <a:pPr algn="just"/>
            <a:r>
              <a:rPr lang="en-US" altLang="en-US" sz="2555">
                <a:solidFill>
                  <a:schemeClr val="tx1"/>
                </a:solidFill>
              </a:rPr>
              <a:t>Menurut Hakim &amp; Hapsari (2022), fintech tidak hanya mempermudah transaksi keuangan, tetapi juga mengubah cara masyarakat berinteraksi dengan layanan keuangan.</a:t>
            </a:r>
            <a:endParaRPr lang="en-US" altLang="en-US" sz="2555">
              <a:solidFill>
                <a:schemeClr val="tx1"/>
              </a:solidFill>
            </a:endParaRPr>
          </a:p>
          <a:p>
            <a:pPr algn="just"/>
            <a:endParaRPr lang="en-US" altLang="en-US" sz="2555">
              <a:solidFill>
                <a:schemeClr val="tx1"/>
              </a:solidFill>
            </a:endParaRPr>
          </a:p>
          <a:p>
            <a:pPr algn="just"/>
            <a:r>
              <a:rPr lang="en-US" altLang="en-US" sz="2555">
                <a:solidFill>
                  <a:schemeClr val="tx1"/>
                </a:solidFill>
              </a:rPr>
              <a:t>Fintech mencakup berbagai layanan seperti:</a:t>
            </a:r>
            <a:endParaRPr lang="en-US" altLang="en-US" sz="2555">
              <a:solidFill>
                <a:schemeClr val="tx1"/>
              </a:solidFill>
            </a:endParaRPr>
          </a:p>
          <a:p>
            <a:pPr marL="457200" indent="-457200" algn="just">
              <a:buFont typeface="+mj-lt"/>
              <a:buAutoNum type="arabicPeriod"/>
            </a:pPr>
            <a:r>
              <a:rPr lang="en-US" altLang="en-US" sz="2555">
                <a:solidFill>
                  <a:schemeClr val="tx1"/>
                </a:solidFill>
              </a:rPr>
              <a:t>Pembayaran digital (e-wallet, QRIS, e-banking)</a:t>
            </a:r>
            <a:endParaRPr lang="en-US" altLang="en-US" sz="2555">
              <a:solidFill>
                <a:schemeClr val="tx1"/>
              </a:solidFill>
            </a:endParaRPr>
          </a:p>
          <a:p>
            <a:pPr marL="457200" indent="-457200" algn="just">
              <a:buFont typeface="+mj-lt"/>
              <a:buAutoNum type="arabicPeriod"/>
            </a:pPr>
            <a:r>
              <a:rPr lang="en-US" altLang="en-US" sz="2555">
                <a:solidFill>
                  <a:schemeClr val="tx1"/>
                </a:solidFill>
              </a:rPr>
              <a:t>Peer to Peer Lending (P2P)</a:t>
            </a:r>
            <a:endParaRPr lang="en-US" altLang="en-US" sz="2555">
              <a:solidFill>
                <a:schemeClr val="tx1"/>
              </a:solidFill>
            </a:endParaRPr>
          </a:p>
          <a:p>
            <a:pPr marL="457200" indent="-457200" algn="just">
              <a:buFont typeface="+mj-lt"/>
              <a:buAutoNum type="arabicPeriod"/>
            </a:pPr>
            <a:r>
              <a:rPr lang="en-US" altLang="en-US" sz="2555">
                <a:solidFill>
                  <a:schemeClr val="tx1"/>
                </a:solidFill>
              </a:rPr>
              <a:t>Crowdfunding dan investasi digital</a:t>
            </a:r>
            <a:endParaRPr lang="en-US" altLang="en-US" sz="2555">
              <a:solidFill>
                <a:schemeClr val="tx1"/>
              </a:solidFill>
            </a:endParaRPr>
          </a:p>
          <a:p>
            <a:pPr marL="457200" indent="-457200" algn="just">
              <a:buFont typeface="+mj-lt"/>
              <a:buAutoNum type="arabicPeriod"/>
            </a:pPr>
            <a:r>
              <a:rPr lang="en-US" altLang="en-US" sz="2555">
                <a:solidFill>
                  <a:schemeClr val="tx1"/>
                </a:solidFill>
              </a:rPr>
              <a:t>Asuransi berbasis teknologi (Insurtech)</a:t>
            </a:r>
            <a:endParaRPr lang="en-US" altLang="en-US" sz="2555">
              <a:solidFill>
                <a:schemeClr val="tx1"/>
              </a:solidFill>
            </a:endParaRPr>
          </a:p>
          <a:p>
            <a:pPr marL="457200" indent="-457200" algn="just">
              <a:buFont typeface="+mj-lt"/>
              <a:buAutoNum type="arabicPeriod"/>
            </a:pPr>
            <a:endParaRPr lang="en-US" altLang="en-US" sz="2555">
              <a:solidFill>
                <a:schemeClr val="tx1"/>
              </a:solidFill>
            </a:endParaRPr>
          </a:p>
          <a:p>
            <a:pPr algn="just">
              <a:buFont typeface="+mj-lt"/>
            </a:pPr>
            <a:r>
              <a:rPr lang="en-US" altLang="en-US" sz="2555">
                <a:solidFill>
                  <a:schemeClr val="tx1"/>
                </a:solidFill>
              </a:rPr>
              <a:t>Dengan kemudahan ini, fintech menjadi pilar penting dalam transformasi digital ekonomi Indonesia, sekaligus menuntut perlindungan hukum bagi konsumen.</a:t>
            </a:r>
            <a:endParaRPr lang="en-US" altLang="en-US" sz="2555">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638175"/>
            <a:ext cx="8310880" cy="5604510"/>
          </a:xfrm>
        </p:spPr>
        <p:txBody>
          <a:bodyPr>
            <a:normAutofit/>
          </a:bodyPr>
          <a:p>
            <a:pPr algn="ctr"/>
            <a:r>
              <a:rPr lang="en-US" altLang="en-US" sz="2555">
                <a:solidFill>
                  <a:schemeClr val="tx1"/>
                </a:solidFill>
              </a:rPr>
              <a:t>LANDASAN HUKUM FINTECH</a:t>
            </a:r>
            <a:endParaRPr lang="en-US" altLang="en-US" sz="2555">
              <a:solidFill>
                <a:schemeClr val="tx1"/>
              </a:solidFill>
            </a:endParaRPr>
          </a:p>
          <a:p>
            <a:pPr algn="just"/>
            <a:endParaRPr lang="en-US" altLang="en-US" sz="2555">
              <a:solidFill>
                <a:schemeClr val="tx1"/>
              </a:solidFill>
            </a:endParaRPr>
          </a:p>
          <a:p>
            <a:pPr algn="just"/>
            <a:r>
              <a:rPr lang="en-US" altLang="en-US" sz="2555">
                <a:solidFill>
                  <a:schemeClr val="tx1"/>
                </a:solidFill>
              </a:rPr>
              <a:t>Menurut Financial Technology Law, pengaturan fintech di Indonesia dilakukan melalui:</a:t>
            </a:r>
            <a:endParaRPr lang="en-US" altLang="en-US" sz="2555">
              <a:solidFill>
                <a:schemeClr val="tx1"/>
              </a:solidFill>
            </a:endParaRPr>
          </a:p>
          <a:p>
            <a:pPr algn="just"/>
            <a:endParaRPr lang="en-US" altLang="en-US" sz="2555">
              <a:solidFill>
                <a:schemeClr val="tx1"/>
              </a:solidFill>
            </a:endParaRPr>
          </a:p>
          <a:p>
            <a:pPr marL="514350" indent="-514350" algn="just">
              <a:buFont typeface="+mj-lt"/>
              <a:buAutoNum type="arabicPeriod"/>
            </a:pPr>
            <a:r>
              <a:rPr lang="en-US" altLang="en-US" sz="2555">
                <a:solidFill>
                  <a:schemeClr val="tx1"/>
                </a:solidFill>
              </a:rPr>
              <a:t>Bank Indonesia (BI): Mengawasi sistem pembayaran digital (QRIS, dompet digital, payment gateway).</a:t>
            </a:r>
            <a:endParaRPr lang="en-US" altLang="en-US" sz="2555">
              <a:solidFill>
                <a:schemeClr val="tx1"/>
              </a:solidFill>
            </a:endParaRPr>
          </a:p>
          <a:p>
            <a:pPr marL="514350" indent="-514350" algn="just">
              <a:buFont typeface="+mj-lt"/>
              <a:buAutoNum type="arabicPeriod"/>
            </a:pPr>
            <a:r>
              <a:rPr lang="en-US" altLang="en-US" sz="2555">
                <a:solidFill>
                  <a:schemeClr val="tx1"/>
                </a:solidFill>
              </a:rPr>
              <a:t>Otoritas Jasa Keuangan (OJK): Mengatur layanan keuangan berbasis teknologi seperti pinjaman online, investasi, dan asuransi digital.</a:t>
            </a:r>
            <a:endParaRPr lang="en-US" altLang="en-US" sz="2555">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638175"/>
            <a:ext cx="8310880" cy="5604510"/>
          </a:xfrm>
        </p:spPr>
        <p:txBody>
          <a:bodyPr>
            <a:normAutofit lnSpcReduction="20000"/>
          </a:bodyPr>
          <a:p>
            <a:pPr algn="ctr"/>
            <a:r>
              <a:rPr lang="en-US" altLang="en-US" sz="2600" b="1">
                <a:solidFill>
                  <a:schemeClr val="tx1"/>
                </a:solidFill>
              </a:rPr>
              <a:t>Regulasi utama:</a:t>
            </a:r>
            <a:endParaRPr lang="en-US" altLang="en-US" sz="2600" b="1">
              <a:solidFill>
                <a:schemeClr val="tx1"/>
              </a:solidFill>
            </a:endParaRPr>
          </a:p>
          <a:p>
            <a:pPr algn="ctr"/>
            <a:endParaRPr lang="en-US" altLang="en-US" sz="2555">
              <a:solidFill>
                <a:schemeClr val="tx1"/>
              </a:solidFill>
            </a:endParaRPr>
          </a:p>
          <a:p>
            <a:pPr marL="514350" indent="-514350" algn="just">
              <a:buFont typeface="+mj-lt"/>
              <a:buAutoNum type="arabicPeriod"/>
            </a:pPr>
            <a:r>
              <a:rPr lang="en-US" altLang="en-US" sz="2555">
                <a:solidFill>
                  <a:schemeClr val="tx1"/>
                </a:solidFill>
              </a:rPr>
              <a:t>POJK No. 77/POJK.01/2016 → tentang Layanan Pinjam Meminjam Uang Berbasis Teknologi Informasi.</a:t>
            </a:r>
            <a:endParaRPr lang="en-US" altLang="en-US" sz="2555">
              <a:solidFill>
                <a:schemeClr val="tx1"/>
              </a:solidFill>
            </a:endParaRPr>
          </a:p>
          <a:p>
            <a:pPr marL="514350" indent="-514350" algn="just">
              <a:buFont typeface="+mj-lt"/>
              <a:buAutoNum type="arabicPeriod"/>
            </a:pPr>
            <a:r>
              <a:rPr lang="en-US" altLang="en-US" sz="2555">
                <a:solidFill>
                  <a:schemeClr val="tx1"/>
                </a:solidFill>
              </a:rPr>
              <a:t>PBI No. 19/12/PBI/2017 → tentang Penyelenggaraan Teknologi Finansial.</a:t>
            </a:r>
            <a:endParaRPr lang="en-US" altLang="en-US" sz="2555">
              <a:solidFill>
                <a:schemeClr val="tx1"/>
              </a:solidFill>
            </a:endParaRPr>
          </a:p>
          <a:p>
            <a:pPr marL="514350" indent="-514350" algn="just">
              <a:buFont typeface="+mj-lt"/>
              <a:buAutoNum type="arabicPeriod"/>
            </a:pPr>
            <a:r>
              <a:rPr lang="en-US" altLang="en-US" sz="2555">
                <a:solidFill>
                  <a:schemeClr val="tx1"/>
                </a:solidFill>
              </a:rPr>
              <a:t>POJK No. 13/POJK.02/2018 → tentang Inovasi Keuangan Digital di Sektor Jasa Keuangan.</a:t>
            </a:r>
            <a:endParaRPr lang="en-US" altLang="en-US" sz="2555">
              <a:solidFill>
                <a:schemeClr val="tx1"/>
              </a:solidFill>
            </a:endParaRPr>
          </a:p>
          <a:p>
            <a:pPr algn="just"/>
            <a:endParaRPr lang="en-US" altLang="en-US" sz="2555">
              <a:solidFill>
                <a:schemeClr val="tx1"/>
              </a:solidFill>
            </a:endParaRPr>
          </a:p>
          <a:p>
            <a:pPr algn="just"/>
            <a:r>
              <a:rPr lang="en-US" altLang="en-US" sz="2555">
                <a:solidFill>
                  <a:schemeClr val="tx1"/>
                </a:solidFill>
              </a:rPr>
              <a:t>Tujuannya adalah untuk menjamin keamanan, transparansi, serta mendorong inovasi yang beretika dalam dunia keuangan digital.</a:t>
            </a:r>
            <a:endParaRPr lang="en-US" altLang="en-US" sz="2555">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709930"/>
            <a:ext cx="8469630" cy="5754370"/>
          </a:xfrm>
        </p:spPr>
        <p:txBody>
          <a:bodyPr>
            <a:noAutofit/>
          </a:bodyPr>
          <a:p>
            <a:pPr algn="ctr"/>
            <a:r>
              <a:rPr lang="en-US" altLang="en-US" sz="1900" b="1">
                <a:solidFill>
                  <a:schemeClr val="tx1"/>
                </a:solidFill>
              </a:rPr>
              <a:t>PERAN FINTECH DALAM PERLINDUNGAN KONSUMEN</a:t>
            </a:r>
            <a:endParaRPr lang="en-US" altLang="en-US" sz="1900">
              <a:solidFill>
                <a:schemeClr val="tx1"/>
              </a:solidFill>
            </a:endParaRPr>
          </a:p>
          <a:p>
            <a:pPr algn="just"/>
            <a:endParaRPr lang="en-US" altLang="en-US" sz="1900">
              <a:solidFill>
                <a:schemeClr val="tx1"/>
              </a:solidFill>
            </a:endParaRPr>
          </a:p>
          <a:p>
            <a:pPr marL="342900" indent="-342900" algn="just">
              <a:buFont typeface="+mj-lt"/>
              <a:buAutoNum type="arabicPeriod"/>
            </a:pPr>
            <a:r>
              <a:rPr lang="en-US" altLang="en-US" sz="1900" b="1">
                <a:solidFill>
                  <a:schemeClr val="tx1"/>
                </a:solidFill>
              </a:rPr>
              <a:t>Transparansi Informasi</a:t>
            </a:r>
            <a:r>
              <a:rPr lang="en-US" altLang="en-US" sz="1900">
                <a:solidFill>
                  <a:schemeClr val="tx1"/>
                </a:solidFill>
              </a:rPr>
              <a:t> - Fintech wajib memberikan informasi lengkap dan jujur mengenai bunga pinjaman, biaya administrasi, serta risiko investasi. Tujuannya agar konsumen tidak tertipu oleh praktik yang menyesatkan.</a:t>
            </a:r>
            <a:endParaRPr lang="en-US" altLang="en-US" sz="1900">
              <a:solidFill>
                <a:schemeClr val="tx1"/>
              </a:solidFill>
            </a:endParaRPr>
          </a:p>
          <a:p>
            <a:pPr algn="just"/>
            <a:r>
              <a:rPr lang="en-US" altLang="en-US" sz="1900">
                <a:solidFill>
                  <a:schemeClr val="tx1"/>
                </a:solidFill>
              </a:rPr>
              <a:t>Contoh: Aplikasi Investree menampilkan profil risiko peminjam dan tingkat pengembalian dana secara terbuka sebelum investor menyetujui pendanaan.</a:t>
            </a:r>
            <a:endParaRPr lang="en-US" altLang="en-US" sz="1900">
              <a:solidFill>
                <a:schemeClr val="tx1"/>
              </a:solidFill>
            </a:endParaRPr>
          </a:p>
          <a:p>
            <a:pPr marL="342900" indent="-342900" algn="just">
              <a:buFont typeface="+mj-lt"/>
              <a:buAutoNum type="arabicPeriod" startAt="2"/>
            </a:pPr>
            <a:r>
              <a:rPr lang="en-US" altLang="en-US" sz="1900" b="1">
                <a:solidFill>
                  <a:schemeClr val="tx1"/>
                </a:solidFill>
                <a:sym typeface="+mn-ea"/>
              </a:rPr>
              <a:t>Kerahasiaan dan Keamanan Data</a:t>
            </a:r>
            <a:r>
              <a:rPr lang="en-US" altLang="en-US" sz="1900">
                <a:solidFill>
                  <a:schemeClr val="tx1"/>
                </a:solidFill>
                <a:sym typeface="+mn-ea"/>
              </a:rPr>
              <a:t> - Fintech menggunakan sistem keamanan digital seperti enkripsi data, autentikasi ganda (two-factor authentication), dan biometrik untuk melindungi informasi pribadi pengguna.</a:t>
            </a:r>
            <a:endParaRPr lang="en-US" altLang="en-US" sz="1900">
              <a:solidFill>
                <a:schemeClr val="tx1"/>
              </a:solidFill>
            </a:endParaRPr>
          </a:p>
          <a:p>
            <a:pPr algn="just"/>
            <a:r>
              <a:rPr lang="en-US" altLang="en-US" sz="1900">
                <a:solidFill>
                  <a:schemeClr val="tx1"/>
                </a:solidFill>
                <a:sym typeface="+mn-ea"/>
              </a:rPr>
              <a:t>Contoh: Dana dan GoPay menggunakan enkripsi SSL 256-bit dan sistem OTP (One Time Password) untuk mengamankan transaksi.</a:t>
            </a:r>
            <a:endParaRPr lang="en-US" altLang="en-US" sz="1900">
              <a:solidFill>
                <a:schemeClr val="tx1"/>
              </a:solidFill>
              <a:sym typeface="+mn-ea"/>
            </a:endParaRPr>
          </a:p>
          <a:p>
            <a:pPr marL="457200" indent="-457200" algn="just">
              <a:buFont typeface="+mj-lt"/>
              <a:buAutoNum type="arabicPeriod" startAt="3"/>
            </a:pPr>
            <a:r>
              <a:rPr lang="en-US" altLang="en-US" sz="1900" b="1">
                <a:solidFill>
                  <a:schemeClr val="tx1"/>
                </a:solidFill>
                <a:sym typeface="+mn-ea"/>
              </a:rPr>
              <a:t>Kepatuhan Regulasi</a:t>
            </a:r>
            <a:r>
              <a:rPr lang="en-US" altLang="en-US" sz="1900">
                <a:solidFill>
                  <a:schemeClr val="tx1"/>
                </a:solidFill>
                <a:sym typeface="+mn-ea"/>
              </a:rPr>
              <a:t> - Fintech yang berizin harus tunduk pada peraturan OJK dan BI, termasuk menjaga tata kelola dan etika bisnis yang sehat.</a:t>
            </a:r>
            <a:endParaRPr lang="en-US" altLang="en-US" sz="1900">
              <a:solidFill>
                <a:schemeClr val="tx1"/>
              </a:solidFill>
            </a:endParaRPr>
          </a:p>
          <a:p>
            <a:pPr algn="just"/>
            <a:r>
              <a:rPr lang="en-US" altLang="en-US" sz="1900">
                <a:solidFill>
                  <a:schemeClr val="tx1"/>
                </a:solidFill>
                <a:sym typeface="+mn-ea"/>
              </a:rPr>
              <a:t>Contoh: Fintech yang tidak mengikuti aturan OJK akan dicabut izinnya dan masuk daftar hitam publik oleh otoritas keuangan.</a:t>
            </a:r>
            <a:endParaRPr lang="en-US" altLang="en-US" sz="1900">
              <a:solidFill>
                <a:schemeClr val="tx1"/>
              </a:solidFill>
            </a:endParaRPr>
          </a:p>
          <a:p>
            <a:pPr algn="just"/>
            <a:endParaRPr lang="en-US" altLang="en-US" sz="1900">
              <a:solidFill>
                <a:schemeClr val="tx1"/>
              </a:solidFill>
            </a:endParaRPr>
          </a:p>
          <a:p>
            <a:pPr marL="342900" indent="-342900" algn="just">
              <a:buFont typeface="+mj-lt"/>
              <a:buAutoNum type="arabicPeriod" startAt="2"/>
            </a:pPr>
            <a:endParaRPr lang="en-US" altLang="en-US" sz="190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720725"/>
            <a:ext cx="8469630" cy="5528310"/>
          </a:xfrm>
        </p:spPr>
        <p:txBody>
          <a:bodyPr>
            <a:noAutofit/>
          </a:bodyPr>
          <a:p>
            <a:pPr algn="ctr">
              <a:buFont typeface="+mj-lt"/>
            </a:pPr>
            <a:r>
              <a:rPr lang="en-US" altLang="en-US" sz="1900" b="1">
                <a:solidFill>
                  <a:schemeClr val="tx1"/>
                </a:solidFill>
              </a:rPr>
              <a:t>MEKANISME PERLINDUNGAN KONSUMEN</a:t>
            </a:r>
            <a:endParaRPr lang="en-US" altLang="en-US" sz="1900" b="1">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Menurut Financial Technology Law, perlindungan konsumen fintech diterapkan melalui tiga mekanisme utama:</a:t>
            </a:r>
            <a:endParaRPr lang="en-US" altLang="en-US" sz="1900">
              <a:solidFill>
                <a:schemeClr val="tx1"/>
              </a:solidFill>
            </a:endParaRPr>
          </a:p>
          <a:p>
            <a:pPr algn="just">
              <a:buFont typeface="+mj-lt"/>
            </a:pPr>
            <a:endParaRPr lang="en-US" altLang="en-US" sz="1900">
              <a:solidFill>
                <a:schemeClr val="tx1"/>
              </a:solidFill>
            </a:endParaRPr>
          </a:p>
          <a:p>
            <a:pPr marL="457200" indent="-457200" algn="just">
              <a:buFont typeface="+mj-lt"/>
              <a:buAutoNum type="arabicPeriod"/>
            </a:pPr>
            <a:r>
              <a:rPr lang="en-US" altLang="en-US" sz="1900" b="1">
                <a:solidFill>
                  <a:schemeClr val="tx1"/>
                </a:solidFill>
              </a:rPr>
              <a:t>Preventif (Pencegahan Awal) </a:t>
            </a:r>
            <a:r>
              <a:rPr lang="en-US" altLang="en-US" sz="1900">
                <a:solidFill>
                  <a:schemeClr val="tx1"/>
                </a:solidFill>
              </a:rPr>
              <a:t>- OJK dan BI mewajibkan fintech melakukan verifikasi identitas (KYC) dan menerapkan kebijakan Anti Pencucian Uang (AML).</a:t>
            </a:r>
            <a:endParaRPr lang="en-US" altLang="en-US" sz="1900">
              <a:solidFill>
                <a:schemeClr val="tx1"/>
              </a:solidFill>
            </a:endParaRPr>
          </a:p>
          <a:p>
            <a:pPr algn="just">
              <a:buFont typeface="+mj-lt"/>
            </a:pPr>
            <a:r>
              <a:rPr lang="en-US" altLang="en-US" sz="1900">
                <a:solidFill>
                  <a:schemeClr val="tx1"/>
                </a:solidFill>
              </a:rPr>
              <a:t>Contoh: Pengguna aplikasi Modalku harus mengunggah KTP dan selfie untuk proses verifikasi sebelum transaksi dilakukan.</a:t>
            </a:r>
            <a:endParaRPr lang="en-US" altLang="en-US" sz="1900">
              <a:solidFill>
                <a:schemeClr val="tx1"/>
              </a:solidFill>
            </a:endParaRPr>
          </a:p>
          <a:p>
            <a:pPr algn="just">
              <a:buFont typeface="+mj-lt"/>
            </a:pPr>
            <a:endParaRPr lang="en-US" altLang="en-US" sz="1900">
              <a:solidFill>
                <a:schemeClr val="tx1"/>
              </a:solidFill>
            </a:endParaRPr>
          </a:p>
          <a:p>
            <a:pPr marL="457200" indent="-457200" algn="just">
              <a:buFont typeface="+mj-lt"/>
              <a:buAutoNum type="arabicPeriod" startAt="2"/>
            </a:pPr>
            <a:r>
              <a:rPr lang="en-US" altLang="en-US" sz="1900" b="1">
                <a:solidFill>
                  <a:schemeClr val="tx1"/>
                </a:solidFill>
              </a:rPr>
              <a:t>Kuratif (Penanganan Setelah Terjadi Pelanggaran)</a:t>
            </a:r>
            <a:r>
              <a:rPr lang="en-US" altLang="en-US" sz="1900">
                <a:solidFill>
                  <a:schemeClr val="tx1"/>
                </a:solidFill>
              </a:rPr>
              <a:t> - Bila terjadi sengketa, konsumen berhak melapor ke lembaga penyelesaian sengketa resmi.</a:t>
            </a:r>
            <a:endParaRPr lang="en-US" altLang="en-US" sz="1900">
              <a:solidFill>
                <a:schemeClr val="tx1"/>
              </a:solidFill>
            </a:endParaRPr>
          </a:p>
          <a:p>
            <a:pPr algn="just">
              <a:buFont typeface="+mj-lt"/>
            </a:pPr>
            <a:r>
              <a:rPr lang="en-US" altLang="en-US" sz="1900">
                <a:solidFill>
                  <a:schemeClr val="tx1"/>
                </a:solidFill>
              </a:rPr>
              <a:t>Contoh: Pengguna pinjaman online dapat mengajukan pengaduan ke LAPS SJK (Lembaga Alternatif Penyelesaian Sengketa Sektor Jasa Keuangan) tanpa biaya.</a:t>
            </a:r>
            <a:endParaRPr lang="en-US" altLang="en-US" sz="190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720725"/>
            <a:ext cx="8469630" cy="5528310"/>
          </a:xfrm>
        </p:spPr>
        <p:txBody>
          <a:bodyPr>
            <a:noAutofit/>
          </a:bodyPr>
          <a:p>
            <a:pPr marL="457200" indent="-457200" algn="just">
              <a:buFont typeface="+mj-lt"/>
              <a:buAutoNum type="arabicPeriod" startAt="3"/>
            </a:pPr>
            <a:r>
              <a:rPr lang="en-US" altLang="en-US" sz="1900" b="1">
                <a:solidFill>
                  <a:schemeClr val="tx1"/>
                </a:solidFill>
              </a:rPr>
              <a:t>Sanksi dan Pengawasan Berkala </a:t>
            </a:r>
            <a:r>
              <a:rPr lang="en-US" altLang="en-US" sz="1900">
                <a:solidFill>
                  <a:schemeClr val="tx1"/>
                </a:solidFill>
              </a:rPr>
              <a:t>- Fintech yang melanggar akan diberi sanksi administratif, denda, hingga pencabutan izin.</a:t>
            </a:r>
            <a:endParaRPr lang="en-US" altLang="en-US" sz="1900">
              <a:solidFill>
                <a:schemeClr val="tx1"/>
              </a:solidFill>
            </a:endParaRPr>
          </a:p>
          <a:p>
            <a:pPr algn="just">
              <a:buFont typeface="+mj-lt"/>
            </a:pPr>
            <a:r>
              <a:rPr lang="en-US" altLang="en-US" sz="1900">
                <a:solidFill>
                  <a:schemeClr val="tx1"/>
                </a:solidFill>
              </a:rPr>
              <a:t>Contoh: Tahun 2023, OJK menutup 800 lebih fintech ilegal karena penyalahgunaan data pribadi.</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Makna pentingnya: Mekanisme ini memastikan hak konsumen tetap terlindungi meskipun transaksi dilakukan secara digital.</a:t>
            </a:r>
            <a:endParaRPr lang="en-US" altLang="en-US" sz="190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720725"/>
            <a:ext cx="8469630" cy="5528310"/>
          </a:xfrm>
        </p:spPr>
        <p:txBody>
          <a:bodyPr>
            <a:noAutofit/>
          </a:bodyPr>
          <a:p>
            <a:pPr algn="ctr">
              <a:buFont typeface="+mj-lt"/>
            </a:pPr>
            <a:r>
              <a:rPr lang="en-US" altLang="en-US" sz="1900" b="1">
                <a:solidFill>
                  <a:schemeClr val="tx1"/>
                </a:solidFill>
              </a:rPr>
              <a:t>CONTOH PENERAPAN PERLINDUNGAN KONSUMEN</a:t>
            </a:r>
            <a:endParaRPr lang="en-US" altLang="en-US" sz="1900" b="1">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Perlindungan konsumen fintech tampak jelas dalam praktik sehari-hari:</a:t>
            </a:r>
            <a:endParaRPr lang="en-US" altLang="en-US" sz="1900">
              <a:solidFill>
                <a:schemeClr val="tx1"/>
              </a:solidFill>
            </a:endParaRPr>
          </a:p>
          <a:p>
            <a:pPr marL="457200" indent="-457200" algn="just">
              <a:buFont typeface="+mj-lt"/>
              <a:buAutoNum type="arabicPeriod"/>
            </a:pPr>
            <a:r>
              <a:rPr lang="en-US" altLang="en-US" sz="1900">
                <a:solidFill>
                  <a:schemeClr val="tx1"/>
                </a:solidFill>
              </a:rPr>
              <a:t>GoPay dan OVO → menggunakan keamanan berlapis dan notifikasi real-time setiap transaksi.</a:t>
            </a:r>
            <a:endParaRPr lang="en-US" altLang="en-US" sz="1900">
              <a:solidFill>
                <a:schemeClr val="tx1"/>
              </a:solidFill>
            </a:endParaRPr>
          </a:p>
          <a:p>
            <a:pPr marL="457200" indent="-457200" algn="just">
              <a:buFont typeface="+mj-lt"/>
              <a:buAutoNum type="arabicPeriod"/>
            </a:pPr>
            <a:r>
              <a:rPr lang="en-US" altLang="en-US" sz="1900">
                <a:solidFill>
                  <a:schemeClr val="tx1"/>
                </a:solidFill>
              </a:rPr>
              <a:t>Bareksa → menyediakan edukasi risiko investasi agar pengguna paham sebelum membeli produk reksa dana.</a:t>
            </a:r>
            <a:endParaRPr lang="en-US" altLang="en-US" sz="1900">
              <a:solidFill>
                <a:schemeClr val="tx1"/>
              </a:solidFill>
            </a:endParaRPr>
          </a:p>
          <a:p>
            <a:pPr marL="457200" indent="-457200" algn="just">
              <a:buFont typeface="+mj-lt"/>
              <a:buAutoNum type="arabicPeriod"/>
            </a:pPr>
            <a:r>
              <a:rPr lang="en-US" altLang="en-US" sz="1900">
                <a:solidFill>
                  <a:schemeClr val="tx1"/>
                </a:solidFill>
              </a:rPr>
              <a:t>ShopeePay → memiliki fitur “laporkan masalah” yang langsung terhubung ke tim penyelesaian sengketa.</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Kasus nyata:</a:t>
            </a:r>
            <a:endParaRPr lang="en-US" altLang="en-US" sz="1900">
              <a:solidFill>
                <a:schemeClr val="tx1"/>
              </a:solidFill>
            </a:endParaRPr>
          </a:p>
          <a:p>
            <a:pPr algn="just">
              <a:buFont typeface="+mj-lt"/>
            </a:pPr>
            <a:r>
              <a:rPr lang="en-US" altLang="en-US" sz="1900">
                <a:solidFill>
                  <a:schemeClr val="tx1"/>
                </a:solidFill>
              </a:rPr>
              <a:t>Pada tahun 2022, banyak pengguna pinjol mengalami penyebaran data pribadi. OJK kemudian membentuk Satgas Waspada Investasi untuk memblokir ribuan fintech ilegal dan melindungi masyarakat dari ancaman penipuan digital.</a:t>
            </a:r>
            <a:endParaRPr lang="en-US" altLang="en-US" sz="1900">
              <a:solidFill>
                <a:schemeClr val="tx1"/>
              </a:solidFill>
            </a:endParaRPr>
          </a:p>
          <a:p>
            <a:pPr algn="just">
              <a:buFont typeface="+mj-lt"/>
            </a:pPr>
            <a:r>
              <a:rPr lang="en-US" altLang="en-US" sz="1900">
                <a:solidFill>
                  <a:schemeClr val="tx1"/>
                </a:solidFill>
              </a:rPr>
              <a:t>Maknanya: Fintech resmi bukan hanya alat ekonomi, tapi juga mekanisme hukum digital yang menjamin keadilan transaksi online.</a:t>
            </a:r>
            <a:endParaRPr lang="en-US" altLang="en-US" sz="190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98145" y="720725"/>
            <a:ext cx="8469630" cy="5528310"/>
          </a:xfrm>
        </p:spPr>
        <p:txBody>
          <a:bodyPr>
            <a:noAutofit/>
          </a:bodyPr>
          <a:p>
            <a:pPr algn="ctr">
              <a:buFont typeface="+mj-lt"/>
            </a:pPr>
            <a:r>
              <a:rPr lang="en-US" altLang="en-US" sz="1900">
                <a:solidFill>
                  <a:schemeClr val="tx1"/>
                </a:solidFill>
              </a:rPr>
              <a:t>TANTANGAN DALAM PERLINDUNGAN KONSUMEN</a:t>
            </a:r>
            <a:endParaRPr lang="en-US" altLang="en-US" sz="1900">
              <a:solidFill>
                <a:schemeClr val="tx1"/>
              </a:solidFill>
            </a:endParaRPr>
          </a:p>
          <a:p>
            <a:pPr algn="just">
              <a:buFont typeface="+mj-lt"/>
            </a:pPr>
            <a:endParaRPr lang="en-US" altLang="en-US" sz="1900">
              <a:solidFill>
                <a:schemeClr val="tx1"/>
              </a:solidFill>
            </a:endParaRPr>
          </a:p>
          <a:p>
            <a:pPr algn="just">
              <a:buFont typeface="+mj-lt"/>
            </a:pPr>
            <a:r>
              <a:rPr lang="en-US" altLang="en-US" sz="1900">
                <a:solidFill>
                  <a:schemeClr val="tx1"/>
                </a:solidFill>
              </a:rPr>
              <a:t>Walau manfaat fintech besar, implementasinya masih menghadapi banyak hambatan:</a:t>
            </a:r>
            <a:endParaRPr lang="en-US" altLang="en-US" sz="1900">
              <a:solidFill>
                <a:schemeClr val="tx1"/>
              </a:solidFill>
            </a:endParaRPr>
          </a:p>
          <a:p>
            <a:pPr algn="just">
              <a:buFont typeface="+mj-lt"/>
            </a:pPr>
            <a:endParaRPr lang="en-US" altLang="en-US" sz="1900">
              <a:solidFill>
                <a:schemeClr val="tx1"/>
              </a:solidFill>
            </a:endParaRPr>
          </a:p>
          <a:p>
            <a:pPr marL="457200" indent="-457200" algn="just">
              <a:buFont typeface="+mj-lt"/>
              <a:buAutoNum type="arabicPeriod"/>
            </a:pPr>
            <a:r>
              <a:rPr lang="en-US" altLang="en-US" sz="1900" b="1">
                <a:solidFill>
                  <a:schemeClr val="tx1"/>
                </a:solidFill>
              </a:rPr>
              <a:t>Fintech Ilegal</a:t>
            </a:r>
            <a:r>
              <a:rPr lang="en-US" altLang="en-US" sz="1900">
                <a:solidFill>
                  <a:schemeClr val="tx1"/>
                </a:solidFill>
              </a:rPr>
              <a:t> - Banyak aplikasi tidak terdaftar di OJK namun tetap beroperasi dan melakukan praktik penagihan tidak manusiawi.</a:t>
            </a:r>
            <a:endParaRPr lang="en-US" altLang="en-US" sz="1900">
              <a:solidFill>
                <a:schemeClr val="tx1"/>
              </a:solidFill>
            </a:endParaRPr>
          </a:p>
          <a:p>
            <a:pPr algn="just">
              <a:buFont typeface="+mj-lt"/>
            </a:pPr>
            <a:r>
              <a:rPr lang="en-US" altLang="en-US" sz="1900">
                <a:solidFill>
                  <a:schemeClr val="tx1"/>
                </a:solidFill>
              </a:rPr>
              <a:t>Contoh: Beberapa pinjol ilegal menagih utang dengan menyebarkan data pribadi pengguna ke kontak telepon.</a:t>
            </a:r>
            <a:endParaRPr lang="en-US" altLang="en-US" sz="1900">
              <a:solidFill>
                <a:schemeClr val="tx1"/>
              </a:solidFill>
            </a:endParaRPr>
          </a:p>
          <a:p>
            <a:pPr marL="457200" indent="-457200" algn="just">
              <a:buFont typeface="+mj-lt"/>
              <a:buAutoNum type="arabicPeriod" startAt="2"/>
            </a:pPr>
            <a:r>
              <a:rPr lang="en-US" altLang="en-US" sz="1900" b="1">
                <a:solidFill>
                  <a:schemeClr val="tx1"/>
                </a:solidFill>
              </a:rPr>
              <a:t>Rendahnya Literasi Keuangan Digital</a:t>
            </a:r>
            <a:r>
              <a:rPr lang="en-US" altLang="en-US" sz="1900">
                <a:solidFill>
                  <a:schemeClr val="tx1"/>
                </a:solidFill>
              </a:rPr>
              <a:t> -Sebagian masyarakat belum paham cara mengecek izin fintech atau membaca ketentuan layanan.</a:t>
            </a:r>
            <a:endParaRPr lang="en-US" altLang="en-US" sz="1900">
              <a:solidFill>
                <a:schemeClr val="tx1"/>
              </a:solidFill>
            </a:endParaRPr>
          </a:p>
          <a:p>
            <a:pPr algn="just">
              <a:buFont typeface="+mj-lt"/>
            </a:pPr>
            <a:r>
              <a:rPr lang="en-US" altLang="en-US" sz="1900">
                <a:solidFill>
                  <a:schemeClr val="tx1"/>
                </a:solidFill>
              </a:rPr>
              <a:t>Contoh: Banyak pengguna tertipu karena tidak membaca detail bunga dan jatuh tempo di aplikasi pinjaman.</a:t>
            </a:r>
            <a:endParaRPr lang="en-US" altLang="en-US" sz="1900">
              <a:solidFill>
                <a:schemeClr val="tx1"/>
              </a:solidFill>
            </a:endParaRPr>
          </a:p>
          <a:p>
            <a:pPr marL="457200" indent="-457200" algn="just">
              <a:buFont typeface="+mj-lt"/>
              <a:buAutoNum type="arabicPeriod" startAt="3"/>
            </a:pPr>
            <a:r>
              <a:rPr lang="en-US" altLang="en-US" sz="1900" b="1">
                <a:solidFill>
                  <a:schemeClr val="tx1"/>
                </a:solidFill>
              </a:rPr>
              <a:t>Penyalahgunaan Data Pribadi</a:t>
            </a:r>
            <a:r>
              <a:rPr lang="en-US" altLang="en-US" sz="1900">
                <a:solidFill>
                  <a:schemeClr val="tx1"/>
                </a:solidFill>
              </a:rPr>
              <a:t> - Data konsumen rentan dijual ke pihak ketiga.</a:t>
            </a:r>
            <a:endParaRPr lang="en-US" altLang="en-US" sz="1900">
              <a:solidFill>
                <a:schemeClr val="tx1"/>
              </a:solidFill>
            </a:endParaRPr>
          </a:p>
          <a:p>
            <a:pPr algn="just">
              <a:buFont typeface="+mj-lt"/>
            </a:pPr>
            <a:r>
              <a:rPr lang="en-US" altLang="en-US" sz="1900">
                <a:solidFill>
                  <a:schemeClr val="tx1"/>
                </a:solidFill>
              </a:rPr>
              <a:t>Contoh: Kasus kebocoran data nasabah fintech di 2021 menjadi peringatan penting bagi seluruh penyedia layanan.</a:t>
            </a:r>
            <a:endParaRPr lang="en-US" altLang="en-US" sz="190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9107</Words>
  <Application>WPS Presentation</Application>
  <PresentationFormat>On-screen Show (4:3)</PresentationFormat>
  <Paragraphs>156</Paragraphs>
  <Slides>16</Slides>
  <Notes>7</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16</vt:i4>
      </vt:variant>
    </vt:vector>
  </HeadingPairs>
  <TitlesOfParts>
    <vt:vector size="26" baseType="lpstr">
      <vt:lpstr>Arial</vt:lpstr>
      <vt:lpstr>SimSun</vt:lpstr>
      <vt:lpstr>Wingdings</vt:lpstr>
      <vt:lpstr>Calibri</vt:lpstr>
      <vt:lpstr>Times New Roman</vt:lpstr>
      <vt:lpstr>Cambria</vt:lpstr>
      <vt:lpstr>Wingdings</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523</cp:revision>
  <cp:lastPrinted>2017-08-29T02:54:00Z</cp:lastPrinted>
  <dcterms:created xsi:type="dcterms:W3CDTF">2010-04-18T12:06:00Z</dcterms:created>
  <dcterms:modified xsi:type="dcterms:W3CDTF">2025-10-09T00:50:53Z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D2753DDA49214B13AAC4525504A1DE46_12</vt:lpwstr>
  </property>
  <property fmtid="{D5CDD505-2E9C-101B-9397-08002B2CF9AE}" pid="3" name="KSOProductBuildVer">
    <vt:lpwstr>1033-12.2.0.22549</vt:lpwstr>
  </property>
</Properties>
</file>