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18" r:id="rId3"/>
    <p:sldId id="331" r:id="rId4"/>
    <p:sldId id="332" r:id="rId5"/>
    <p:sldId id="343" r:id="rId6"/>
    <p:sldId id="344" r:id="rId7"/>
    <p:sldId id="341" r:id="rId8"/>
    <p:sldId id="333" r:id="rId9"/>
    <p:sldId id="342" r:id="rId10"/>
    <p:sldId id="300" r:id="rId11"/>
  </p:sldIdLst>
  <p:sldSz cx="9144000" cy="6858000" type="screen4x3"/>
  <p:notesSz cx="7045325" cy="9345613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0" autoAdjust="0"/>
    <p:restoredTop sz="94580" autoAdjust="0"/>
  </p:normalViewPr>
  <p:slideViewPr>
    <p:cSldViewPr>
      <p:cViewPr varScale="1">
        <p:scale>
          <a:sx n="65" d="100"/>
          <a:sy n="65" d="100"/>
        </p:scale>
        <p:origin x="13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PENGERTIAN HUKUM PAJAK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1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20880" cy="4349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40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ID" sz="4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4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40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Pajak</a:t>
            </a:r>
            <a:r>
              <a:rPr lang="en-ID" sz="40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??????</a:t>
            </a:r>
          </a:p>
          <a:p>
            <a:pPr algn="l"/>
            <a:endParaRPr lang="en-ID" sz="40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1052736"/>
            <a:ext cx="7848872" cy="5040560"/>
          </a:xfrm>
        </p:spPr>
        <p:txBody>
          <a:bodyPr>
            <a:normAutofit fontScale="92500" lnSpcReduction="20000"/>
          </a:bodyPr>
          <a:lstStyle/>
          <a:p>
            <a:pPr algn="l"/>
            <a:endParaRPr lang="en-US" sz="1000" b="1" dirty="0">
              <a:solidFill>
                <a:schemeClr val="tx1"/>
              </a:solidFill>
            </a:endParaRPr>
          </a:p>
          <a:p>
            <a:pPr algn="l"/>
            <a:r>
              <a:rPr lang="it-IT" sz="2400" b="1" dirty="0">
                <a:solidFill>
                  <a:schemeClr val="tx1"/>
                </a:solidFill>
              </a:rPr>
              <a:t>Menurut Adrian Sutedi / definisi umum</a:t>
            </a:r>
            <a:endParaRPr lang="it-IT" sz="2400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adalah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pungutan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paksa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dilakukan</a:t>
            </a:r>
            <a:r>
              <a:rPr lang="en-ID" sz="2400" dirty="0">
                <a:solidFill>
                  <a:schemeClr val="tx1"/>
                </a:solidFill>
              </a:rPr>
              <a:t> oleh </a:t>
            </a:r>
            <a:r>
              <a:rPr lang="en-ID" sz="2400" dirty="0" err="1">
                <a:solidFill>
                  <a:schemeClr val="tx1"/>
                </a:solidFill>
              </a:rPr>
              <a:t>pemerintah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terhadap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wajib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berdasarkan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undang‑undang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tanpa</a:t>
            </a:r>
            <a:r>
              <a:rPr lang="en-ID" sz="2400" dirty="0">
                <a:solidFill>
                  <a:schemeClr val="tx1"/>
                </a:solidFill>
              </a:rPr>
              <a:t> timbal </a:t>
            </a:r>
            <a:r>
              <a:rPr lang="en-ID" sz="2400" dirty="0" err="1">
                <a:solidFill>
                  <a:schemeClr val="tx1"/>
                </a:solidFill>
              </a:rPr>
              <a:t>balik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secara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langsung</a:t>
            </a:r>
            <a:endParaRPr lang="en-ID" sz="2400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ID" sz="2400" b="1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ID" sz="2400" dirty="0">
                <a:solidFill>
                  <a:schemeClr val="tx1"/>
                </a:solidFill>
              </a:rPr>
              <a:t>Hukum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adalah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himpunan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peraturan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mengatur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hubungan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antara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pemerintah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wajib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siapa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dikenakan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objek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cara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pemungutan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cara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penagihan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  <a:endParaRPr lang="en-ID" sz="2400" b="1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ID" sz="2400" b="1" dirty="0">
              <a:solidFill>
                <a:schemeClr val="tx1"/>
              </a:solidFill>
            </a:endParaRPr>
          </a:p>
          <a:p>
            <a:pPr algn="l"/>
            <a:r>
              <a:rPr lang="en-ID" sz="2400" dirty="0" err="1">
                <a:solidFill>
                  <a:schemeClr val="tx1"/>
                </a:solidFill>
              </a:rPr>
              <a:t>Definisi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menurut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perundang‑undangan</a:t>
            </a:r>
            <a:endParaRPr lang="en-ID" sz="2400" b="1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400" dirty="0" err="1">
                <a:solidFill>
                  <a:schemeClr val="tx1"/>
                </a:solidFill>
              </a:rPr>
              <a:t>Undang‑Undang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perpajakan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menyebutkan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bahwa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adalah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kontribusi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wajib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kepada</a:t>
            </a:r>
            <a:r>
              <a:rPr lang="en-ID" sz="2400" dirty="0">
                <a:solidFill>
                  <a:schemeClr val="tx1"/>
                </a:solidFill>
              </a:rPr>
              <a:t> negara yang </a:t>
            </a:r>
            <a:r>
              <a:rPr lang="en-ID" sz="2400" dirty="0" err="1">
                <a:solidFill>
                  <a:schemeClr val="tx1"/>
                </a:solidFill>
              </a:rPr>
              <a:t>bersifat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memaksa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mendapat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imbalan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langsung</a:t>
            </a:r>
            <a:r>
              <a:rPr lang="en-ID" sz="2400" dirty="0">
                <a:solidFill>
                  <a:schemeClr val="tx1"/>
                </a:solidFill>
              </a:rPr>
              <a:t>, dan </a:t>
            </a:r>
            <a:r>
              <a:rPr lang="en-ID" sz="2400" dirty="0" err="1">
                <a:solidFill>
                  <a:schemeClr val="tx1"/>
                </a:solidFill>
              </a:rPr>
              <a:t>digunakan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untuk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kepentingan</a:t>
            </a:r>
            <a:r>
              <a:rPr lang="en-ID" sz="2400" dirty="0">
                <a:solidFill>
                  <a:schemeClr val="tx1"/>
                </a:solidFill>
              </a:rPr>
              <a:t> negara. (Bisa </a:t>
            </a:r>
            <a:r>
              <a:rPr lang="en-ID" sz="2400" dirty="0" err="1">
                <a:solidFill>
                  <a:schemeClr val="tx1"/>
                </a:solidFill>
              </a:rPr>
              <a:t>kamu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tambahkan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ayat</a:t>
            </a:r>
            <a:r>
              <a:rPr lang="en-ID" sz="2400" dirty="0">
                <a:solidFill>
                  <a:schemeClr val="tx1"/>
                </a:solidFill>
              </a:rPr>
              <a:t> UU KUP / UU </a:t>
            </a:r>
            <a:r>
              <a:rPr lang="en-ID" sz="2400" dirty="0" err="1">
                <a:solidFill>
                  <a:schemeClr val="tx1"/>
                </a:solidFill>
              </a:rPr>
              <a:t>Perpajakan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teraktual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sebagai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tambahan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  <a:endParaRPr lang="en-ID" sz="2400" b="1" dirty="0">
              <a:solidFill>
                <a:schemeClr val="tx1"/>
              </a:solidFill>
            </a:endParaRPr>
          </a:p>
          <a:p>
            <a:pPr algn="l"/>
            <a:endParaRPr lang="en-ID" sz="2400" b="1" dirty="0">
              <a:solidFill>
                <a:schemeClr val="tx1"/>
              </a:solidFill>
            </a:endParaRPr>
          </a:p>
          <a:p>
            <a:pPr algn="l"/>
            <a:endParaRPr lang="en-ID" sz="2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  <a:ea typeface="Instrument Sans Medium" pitchFamily="34" charset="-122"/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just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488832" cy="5278760"/>
          </a:xfrm>
        </p:spPr>
        <p:txBody>
          <a:bodyPr>
            <a:normAutofit fontScale="25000" lnSpcReduction="20000"/>
          </a:bodyPr>
          <a:lstStyle/>
          <a:p>
            <a:endParaRPr lang="en-US" sz="5000" b="1" dirty="0">
              <a:solidFill>
                <a:schemeClr val="tx1"/>
              </a:solidFill>
            </a:endParaRPr>
          </a:p>
          <a:p>
            <a:pPr algn="l"/>
            <a:r>
              <a:rPr lang="en-ID" sz="9600" b="1" dirty="0" err="1">
                <a:solidFill>
                  <a:schemeClr val="tx1"/>
                </a:solidFill>
              </a:rPr>
              <a:t>Unsur</a:t>
            </a:r>
            <a:r>
              <a:rPr lang="en-ID" sz="9600" b="1" dirty="0">
                <a:solidFill>
                  <a:schemeClr val="tx1"/>
                </a:solidFill>
              </a:rPr>
              <a:t> </a:t>
            </a:r>
            <a:r>
              <a:rPr lang="en-ID" sz="9600" b="1" dirty="0" err="1">
                <a:solidFill>
                  <a:schemeClr val="tx1"/>
                </a:solidFill>
              </a:rPr>
              <a:t>Pajak</a:t>
            </a:r>
            <a:endParaRPr lang="en-ID" sz="9600" dirty="0">
              <a:solidFill>
                <a:schemeClr val="tx1"/>
              </a:solidFill>
            </a:endParaRPr>
          </a:p>
          <a:p>
            <a:pPr algn="l">
              <a:buFont typeface="+mj-lt"/>
              <a:buAutoNum type="arabicPeriod"/>
            </a:pP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iuran</a:t>
            </a:r>
            <a:r>
              <a:rPr lang="en-ID" sz="9600" dirty="0">
                <a:solidFill>
                  <a:schemeClr val="tx1"/>
                </a:solidFill>
              </a:rPr>
              <a:t> / </a:t>
            </a:r>
            <a:r>
              <a:rPr lang="en-ID" sz="9600" dirty="0" err="1">
                <a:solidFill>
                  <a:schemeClr val="tx1"/>
                </a:solidFill>
              </a:rPr>
              <a:t>pungutan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kewajiban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dari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rakyat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kepada</a:t>
            </a:r>
            <a:r>
              <a:rPr lang="en-ID" sz="9600" dirty="0">
                <a:solidFill>
                  <a:schemeClr val="tx1"/>
                </a:solidFill>
              </a:rPr>
              <a:t> negara</a:t>
            </a:r>
          </a:p>
          <a:p>
            <a:pPr algn="l">
              <a:buFont typeface="+mj-lt"/>
              <a:buAutoNum type="arabicPeriod"/>
            </a:pPr>
            <a:r>
              <a:rPr lang="en-ID" sz="9600" dirty="0" err="1">
                <a:solidFill>
                  <a:schemeClr val="tx1"/>
                </a:solidFill>
              </a:rPr>
              <a:t>Pemungutan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berdasarkan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undang‑undang</a:t>
            </a:r>
            <a:endParaRPr lang="en-ID" sz="9600" dirty="0">
              <a:solidFill>
                <a:schemeClr val="tx1"/>
              </a:solidFill>
            </a:endParaRPr>
          </a:p>
          <a:p>
            <a:pPr algn="l">
              <a:buFont typeface="+mj-lt"/>
              <a:buAutoNum type="arabicPeriod"/>
            </a:pPr>
            <a:r>
              <a:rPr lang="en-ID" sz="9600" dirty="0" err="1">
                <a:solidFill>
                  <a:schemeClr val="tx1"/>
                </a:solidFill>
              </a:rPr>
              <a:t>Tidak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ada</a:t>
            </a:r>
            <a:r>
              <a:rPr lang="en-ID" sz="9600" dirty="0">
                <a:solidFill>
                  <a:schemeClr val="tx1"/>
                </a:solidFill>
              </a:rPr>
              <a:t> timbal </a:t>
            </a:r>
            <a:r>
              <a:rPr lang="en-ID" sz="9600" dirty="0" err="1">
                <a:solidFill>
                  <a:schemeClr val="tx1"/>
                </a:solidFill>
              </a:rPr>
              <a:t>balik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langsung</a:t>
            </a:r>
            <a:endParaRPr lang="en-ID" sz="9600" dirty="0">
              <a:solidFill>
                <a:schemeClr val="tx1"/>
              </a:solidFill>
            </a:endParaRPr>
          </a:p>
          <a:p>
            <a:pPr algn="l">
              <a:buFont typeface="+mj-lt"/>
              <a:buAutoNum type="arabicPeriod"/>
            </a:pPr>
            <a:r>
              <a:rPr lang="en-ID" sz="9600" dirty="0" err="1">
                <a:solidFill>
                  <a:schemeClr val="tx1"/>
                </a:solidFill>
              </a:rPr>
              <a:t>Digunakan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untuk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membiayai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pengeluaran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umum</a:t>
            </a:r>
            <a:endParaRPr lang="en-ID" sz="9600" dirty="0">
              <a:solidFill>
                <a:schemeClr val="tx1"/>
              </a:solidFill>
            </a:endParaRPr>
          </a:p>
          <a:p>
            <a:pPr algn="l">
              <a:buFont typeface="+mj-lt"/>
              <a:buAutoNum type="arabicPeriod"/>
            </a:pPr>
            <a:endParaRPr lang="en-ID" sz="9600" dirty="0">
              <a:solidFill>
                <a:schemeClr val="tx1"/>
              </a:solidFill>
            </a:endParaRPr>
          </a:p>
          <a:p>
            <a:pPr algn="l">
              <a:buFont typeface="+mj-lt"/>
              <a:buAutoNum type="arabicPeriod"/>
            </a:pPr>
            <a:endParaRPr lang="en-ID" sz="9600" dirty="0">
              <a:solidFill>
                <a:schemeClr val="tx1"/>
              </a:solidFill>
            </a:endParaRPr>
          </a:p>
          <a:p>
            <a:pPr algn="l">
              <a:buFont typeface="+mj-lt"/>
              <a:buAutoNum type="arabicPeriod"/>
            </a:pPr>
            <a:endParaRPr lang="en-ID" sz="9600" dirty="0">
              <a:solidFill>
                <a:schemeClr val="tx1"/>
              </a:solidFill>
            </a:endParaRPr>
          </a:p>
          <a:p>
            <a:pPr algn="l"/>
            <a:r>
              <a:rPr lang="en-ID" sz="9600" b="1" dirty="0" err="1">
                <a:solidFill>
                  <a:schemeClr val="tx1"/>
                </a:solidFill>
              </a:rPr>
              <a:t>Ciri</a:t>
            </a:r>
            <a:r>
              <a:rPr lang="en-ID" sz="9600" b="1" dirty="0">
                <a:solidFill>
                  <a:schemeClr val="tx1"/>
                </a:solidFill>
              </a:rPr>
              <a:t> Khas / </a:t>
            </a:r>
            <a:r>
              <a:rPr lang="en-ID" sz="9600" b="1" dirty="0" err="1">
                <a:solidFill>
                  <a:schemeClr val="tx1"/>
                </a:solidFill>
              </a:rPr>
              <a:t>Karakteristik</a:t>
            </a:r>
            <a:endParaRPr lang="en-ID" sz="9600" dirty="0">
              <a:solidFill>
                <a:schemeClr val="tx1"/>
              </a:solidFill>
            </a:endParaRPr>
          </a:p>
          <a:p>
            <a:pPr algn="l"/>
            <a:r>
              <a:rPr lang="en-ID" sz="9600" dirty="0">
                <a:solidFill>
                  <a:schemeClr val="tx1"/>
                </a:solidFill>
              </a:rPr>
              <a:t>1. </a:t>
            </a:r>
            <a:r>
              <a:rPr lang="en-ID" sz="9600" dirty="0" err="1">
                <a:solidFill>
                  <a:schemeClr val="tx1"/>
                </a:solidFill>
              </a:rPr>
              <a:t>Bersifat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memaksa</a:t>
            </a:r>
            <a:r>
              <a:rPr lang="en-ID" sz="9600" dirty="0">
                <a:solidFill>
                  <a:schemeClr val="tx1"/>
                </a:solidFill>
              </a:rPr>
              <a:t> (</a:t>
            </a:r>
            <a:r>
              <a:rPr lang="en-ID" sz="9600" dirty="0" err="1">
                <a:solidFill>
                  <a:schemeClr val="tx1"/>
                </a:solidFill>
              </a:rPr>
              <a:t>wajib</a:t>
            </a:r>
            <a:r>
              <a:rPr lang="en-ID" sz="9600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ID" sz="9600" dirty="0">
                <a:solidFill>
                  <a:schemeClr val="tx1"/>
                </a:solidFill>
              </a:rPr>
              <a:t>2. </a:t>
            </a:r>
            <a:r>
              <a:rPr lang="en-ID" sz="9600" dirty="0" err="1">
                <a:solidFill>
                  <a:schemeClr val="tx1"/>
                </a:solidFill>
              </a:rPr>
              <a:t>Tidak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ada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imbalan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langsung</a:t>
            </a:r>
            <a:endParaRPr lang="en-ID" sz="9600" dirty="0">
              <a:solidFill>
                <a:schemeClr val="tx1"/>
              </a:solidFill>
            </a:endParaRPr>
          </a:p>
          <a:p>
            <a:pPr algn="l"/>
            <a:r>
              <a:rPr lang="en-ID" sz="9600" dirty="0">
                <a:solidFill>
                  <a:schemeClr val="tx1"/>
                </a:solidFill>
              </a:rPr>
              <a:t>3. </a:t>
            </a:r>
            <a:r>
              <a:rPr lang="en-ID" sz="9600" dirty="0" err="1">
                <a:solidFill>
                  <a:schemeClr val="tx1"/>
                </a:solidFill>
              </a:rPr>
              <a:t>Diatur</a:t>
            </a:r>
            <a:r>
              <a:rPr lang="en-ID" sz="9600" dirty="0">
                <a:solidFill>
                  <a:schemeClr val="tx1"/>
                </a:solidFill>
              </a:rPr>
              <a:t> oleh </a:t>
            </a:r>
            <a:r>
              <a:rPr lang="en-ID" sz="9600" dirty="0" err="1">
                <a:solidFill>
                  <a:schemeClr val="tx1"/>
                </a:solidFill>
              </a:rPr>
              <a:t>undang‑undang</a:t>
            </a:r>
            <a:endParaRPr lang="en-ID" sz="9600" dirty="0">
              <a:solidFill>
                <a:schemeClr val="tx1"/>
              </a:solidFill>
            </a:endParaRPr>
          </a:p>
          <a:p>
            <a:pPr algn="l"/>
            <a:r>
              <a:rPr lang="en-ID" sz="9600" dirty="0">
                <a:solidFill>
                  <a:schemeClr val="tx1"/>
                </a:solidFill>
              </a:rPr>
              <a:t>4. </a:t>
            </a:r>
            <a:r>
              <a:rPr lang="en-ID" sz="9600" dirty="0" err="1">
                <a:solidFill>
                  <a:schemeClr val="tx1"/>
                </a:solidFill>
              </a:rPr>
              <a:t>Dikenakan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kepada</a:t>
            </a:r>
            <a:r>
              <a:rPr lang="en-ID" sz="9600" dirty="0">
                <a:solidFill>
                  <a:schemeClr val="tx1"/>
                </a:solidFill>
              </a:rPr>
              <a:t> </a:t>
            </a:r>
            <a:r>
              <a:rPr lang="en-ID" sz="9600" dirty="0" err="1">
                <a:solidFill>
                  <a:schemeClr val="tx1"/>
                </a:solidFill>
              </a:rPr>
              <a:t>subjek</a:t>
            </a:r>
            <a:r>
              <a:rPr lang="en-ID" sz="9600" dirty="0">
                <a:solidFill>
                  <a:schemeClr val="tx1"/>
                </a:solidFill>
              </a:rPr>
              <a:t> yang </a:t>
            </a:r>
            <a:r>
              <a:rPr lang="en-ID" sz="9600" dirty="0" err="1">
                <a:solidFill>
                  <a:schemeClr val="tx1"/>
                </a:solidFill>
              </a:rPr>
              <a:t>ditentukan</a:t>
            </a:r>
            <a:endParaRPr lang="en-ID" sz="9600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9600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740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2446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6A058C-235C-4A13-A54A-005644828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088832" cy="4874096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Hukum </a:t>
            </a:r>
            <a:r>
              <a:rPr lang="en-US" b="1" dirty="0" err="1">
                <a:solidFill>
                  <a:schemeClr val="tx1"/>
                </a:solidFill>
              </a:rPr>
              <a:t>pajak</a:t>
            </a:r>
            <a:r>
              <a:rPr lang="en-US" b="1" dirty="0">
                <a:solidFill>
                  <a:schemeClr val="tx1"/>
                </a:solidFill>
              </a:rPr>
              <a:t> di </a:t>
            </a:r>
            <a:r>
              <a:rPr lang="en-US" b="1" dirty="0" err="1">
                <a:solidFill>
                  <a:schemeClr val="tx1"/>
                </a:solidFill>
              </a:rPr>
              <a:t>bedakan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menjadi</a:t>
            </a:r>
            <a:r>
              <a:rPr lang="en-US" b="1" dirty="0">
                <a:solidFill>
                  <a:schemeClr val="tx1"/>
                </a:solidFill>
              </a:rPr>
              <a:t> 2 :</a:t>
            </a:r>
          </a:p>
          <a:p>
            <a:pPr marL="176213" indent="-176213" algn="l">
              <a:buAutoNum type="arabicPeriod"/>
              <a:tabLst>
                <a:tab pos="176213" algn="l"/>
              </a:tabLst>
            </a:pPr>
            <a:r>
              <a:rPr lang="en-US" dirty="0">
                <a:solidFill>
                  <a:schemeClr val="tx1"/>
                </a:solidFill>
              </a:rPr>
              <a:t>Hukum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Materiil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tabLst>
                <a:tab pos="176213" algn="l"/>
              </a:tabLst>
            </a:pPr>
            <a:r>
              <a:rPr lang="en-US" dirty="0" err="1">
                <a:solidFill>
                  <a:schemeClr val="tx1"/>
                </a:solidFill>
              </a:rPr>
              <a:t>Memuat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ketentuan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undang-undang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siapa</a:t>
            </a:r>
            <a:r>
              <a:rPr lang="en-US" dirty="0">
                <a:solidFill>
                  <a:schemeClr val="tx1"/>
                </a:solidFill>
              </a:rPr>
              <a:t> di </a:t>
            </a:r>
            <a:r>
              <a:rPr lang="en-US" dirty="0" err="1">
                <a:solidFill>
                  <a:schemeClr val="tx1"/>
                </a:solidFill>
              </a:rPr>
              <a:t>kenakan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siapa-siapa</a:t>
            </a:r>
            <a:r>
              <a:rPr lang="en-US" dirty="0">
                <a:solidFill>
                  <a:schemeClr val="tx1"/>
                </a:solidFill>
              </a:rPr>
              <a:t> yang di </a:t>
            </a:r>
            <a:r>
              <a:rPr lang="en-US" dirty="0" err="1">
                <a:solidFill>
                  <a:schemeClr val="tx1"/>
                </a:solidFill>
              </a:rPr>
              <a:t>kecualikan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berapa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harus</a:t>
            </a:r>
            <a:r>
              <a:rPr lang="en-US" dirty="0">
                <a:solidFill>
                  <a:schemeClr val="tx1"/>
                </a:solidFill>
              </a:rPr>
              <a:t> di </a:t>
            </a:r>
            <a:r>
              <a:rPr lang="en-US" dirty="0" err="1">
                <a:solidFill>
                  <a:schemeClr val="tx1"/>
                </a:solidFill>
              </a:rPr>
              <a:t>bayar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algn="l">
              <a:tabLst>
                <a:tab pos="176213" algn="l"/>
              </a:tabLst>
            </a:pPr>
            <a:r>
              <a:rPr lang="en-US" dirty="0">
                <a:solidFill>
                  <a:schemeClr val="tx1"/>
                </a:solidFill>
              </a:rPr>
              <a:t>2. Hukum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formal </a:t>
            </a:r>
          </a:p>
          <a:p>
            <a:pPr marL="457200" indent="-457200" algn="l">
              <a:buFont typeface="Wingdings" panose="05000000000000000000" pitchFamily="2" charset="2"/>
              <a:buChar char="Ø"/>
              <a:tabLst>
                <a:tab pos="176213" algn="l"/>
              </a:tabLst>
            </a:pPr>
            <a:r>
              <a:rPr lang="en-US" dirty="0" err="1">
                <a:solidFill>
                  <a:schemeClr val="tx1"/>
                </a:solidFill>
              </a:rPr>
              <a:t>Memuat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err="1">
                <a:solidFill>
                  <a:schemeClr val="tx1"/>
                </a:solidFill>
              </a:rPr>
              <a:t>ketentuan-ketentuan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bagaimana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mewujudkan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materiil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kenyataan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83026723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154DD31-0057-4169-9C1B-9EB340423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692696"/>
            <a:ext cx="7344816" cy="4946104"/>
          </a:xfrm>
        </p:spPr>
        <p:txBody>
          <a:bodyPr/>
          <a:lstStyle/>
          <a:p>
            <a:pPr algn="l"/>
            <a:r>
              <a:rPr lang="en-US" dirty="0" err="1">
                <a:solidFill>
                  <a:schemeClr val="tx1"/>
                </a:solidFill>
              </a:rPr>
              <a:t>Undang-undang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termasuk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materiil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UU no 7 </a:t>
            </a:r>
            <a:r>
              <a:rPr lang="en-US" dirty="0" err="1">
                <a:solidFill>
                  <a:schemeClr val="tx1"/>
                </a:solidFill>
              </a:rPr>
              <a:t>thn</a:t>
            </a:r>
            <a:r>
              <a:rPr lang="en-US" dirty="0">
                <a:solidFill>
                  <a:schemeClr val="tx1"/>
                </a:solidFill>
              </a:rPr>
              <a:t> 1983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penghasilan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UU no 8 </a:t>
            </a:r>
            <a:r>
              <a:rPr lang="en-US" dirty="0" err="1">
                <a:solidFill>
                  <a:schemeClr val="tx1"/>
                </a:solidFill>
              </a:rPr>
              <a:t>thn</a:t>
            </a:r>
            <a:r>
              <a:rPr lang="en-US" dirty="0">
                <a:solidFill>
                  <a:schemeClr val="tx1"/>
                </a:solidFill>
              </a:rPr>
              <a:t> 1983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pertambahan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nilai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jasa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pajak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penjualan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mewah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UU no. 12 </a:t>
            </a:r>
            <a:r>
              <a:rPr lang="en-US" dirty="0" err="1">
                <a:solidFill>
                  <a:schemeClr val="tx1"/>
                </a:solidFill>
              </a:rPr>
              <a:t>thn</a:t>
            </a:r>
            <a:r>
              <a:rPr lang="en-US" dirty="0">
                <a:solidFill>
                  <a:schemeClr val="tx1"/>
                </a:solidFill>
              </a:rPr>
              <a:t> 1985 </a:t>
            </a:r>
            <a:r>
              <a:rPr lang="en-US" dirty="0" err="1">
                <a:solidFill>
                  <a:schemeClr val="tx1"/>
                </a:solidFill>
              </a:rPr>
              <a:t>ttg</a:t>
            </a:r>
            <a:r>
              <a:rPr lang="en-US" dirty="0">
                <a:solidFill>
                  <a:schemeClr val="tx1"/>
                </a:solidFill>
              </a:rPr>
              <a:t> PBB</a:t>
            </a: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11077424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2688FB1-CAE8-4C69-A059-7285572D0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404664"/>
            <a:ext cx="7488832" cy="5688632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ID" sz="3600" b="1" dirty="0" err="1">
                <a:solidFill>
                  <a:schemeClr val="tx1"/>
                </a:solidFill>
              </a:rPr>
              <a:t>Fungsi</a:t>
            </a:r>
            <a:r>
              <a:rPr lang="en-ID" sz="3600" b="1" dirty="0">
                <a:solidFill>
                  <a:schemeClr val="tx1"/>
                </a:solidFill>
              </a:rPr>
              <a:t> </a:t>
            </a:r>
            <a:r>
              <a:rPr lang="en-ID" sz="3600" b="1" dirty="0" err="1">
                <a:solidFill>
                  <a:schemeClr val="tx1"/>
                </a:solidFill>
              </a:rPr>
              <a:t>Pajak</a:t>
            </a:r>
            <a:endParaRPr lang="en-ID" sz="3600" b="1" dirty="0">
              <a:solidFill>
                <a:schemeClr val="tx1"/>
              </a:solidFill>
            </a:endParaRPr>
          </a:p>
          <a:p>
            <a:pPr algn="l"/>
            <a:endParaRPr lang="en-ID" sz="3200" dirty="0">
              <a:solidFill>
                <a:schemeClr val="tx1"/>
              </a:solidFill>
            </a:endParaRPr>
          </a:p>
          <a:p>
            <a:pPr algn="l"/>
            <a:r>
              <a:rPr lang="en-ID" sz="3800" dirty="0" err="1">
                <a:solidFill>
                  <a:schemeClr val="tx1"/>
                </a:solidFill>
              </a:rPr>
              <a:t>Pajak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tidak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hanya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sebagai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penerimaan</a:t>
            </a:r>
            <a:r>
              <a:rPr lang="en-ID" sz="3800" dirty="0">
                <a:solidFill>
                  <a:schemeClr val="tx1"/>
                </a:solidFill>
              </a:rPr>
              <a:t>, </a:t>
            </a:r>
            <a:r>
              <a:rPr lang="en-ID" sz="3800" dirty="0" err="1">
                <a:solidFill>
                  <a:schemeClr val="tx1"/>
                </a:solidFill>
              </a:rPr>
              <a:t>tetapi</a:t>
            </a:r>
            <a:r>
              <a:rPr lang="en-ID" sz="3800" dirty="0">
                <a:solidFill>
                  <a:schemeClr val="tx1"/>
                </a:solidFill>
              </a:rPr>
              <a:t> juga </a:t>
            </a:r>
            <a:r>
              <a:rPr lang="en-ID" sz="3800" dirty="0" err="1">
                <a:solidFill>
                  <a:schemeClr val="tx1"/>
                </a:solidFill>
              </a:rPr>
              <a:t>alat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kebijakan</a:t>
            </a:r>
            <a:r>
              <a:rPr lang="en-ID" sz="3800" dirty="0">
                <a:solidFill>
                  <a:schemeClr val="tx1"/>
                </a:solidFill>
              </a:rPr>
              <a:t> negara. </a:t>
            </a: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fungsi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utama</a:t>
            </a:r>
            <a:r>
              <a:rPr lang="en-ID" sz="3800" dirty="0">
                <a:solidFill>
                  <a:schemeClr val="tx1"/>
                </a:solidFill>
              </a:rPr>
              <a:t>:</a:t>
            </a:r>
          </a:p>
          <a:p>
            <a:pPr marL="514350" indent="-514350" algn="l">
              <a:buAutoNum type="arabicPeriod"/>
            </a:pPr>
            <a:r>
              <a:rPr lang="en-ID" sz="3800" dirty="0" err="1">
                <a:solidFill>
                  <a:schemeClr val="tx1"/>
                </a:solidFill>
              </a:rPr>
              <a:t>Fungsi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Penerimaan</a:t>
            </a:r>
            <a:r>
              <a:rPr lang="en-ID" sz="3800" dirty="0">
                <a:solidFill>
                  <a:schemeClr val="tx1"/>
                </a:solidFill>
              </a:rPr>
              <a:t> / </a:t>
            </a:r>
            <a:r>
              <a:rPr lang="en-ID" sz="3800" dirty="0" err="1">
                <a:solidFill>
                  <a:schemeClr val="tx1"/>
                </a:solidFill>
              </a:rPr>
              <a:t>Anggaran</a:t>
            </a:r>
            <a:r>
              <a:rPr lang="en-ID" sz="3800" dirty="0">
                <a:solidFill>
                  <a:schemeClr val="tx1"/>
                </a:solidFill>
              </a:rPr>
              <a:t> (</a:t>
            </a:r>
            <a:r>
              <a:rPr lang="en-ID" sz="3800" dirty="0" err="1">
                <a:solidFill>
                  <a:schemeClr val="tx1"/>
                </a:solidFill>
              </a:rPr>
              <a:t>budgetair</a:t>
            </a:r>
            <a:r>
              <a:rPr lang="en-ID" sz="3800" dirty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sv-SE" sz="3800" dirty="0">
                <a:solidFill>
                  <a:schemeClr val="tx1"/>
                </a:solidFill>
              </a:rPr>
              <a:t>Pajak menjadi sumber pendanaan pemerintah untuk belanja negara</a:t>
            </a: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Ex: </a:t>
            </a:r>
            <a:r>
              <a:rPr lang="en-ID" sz="3800" dirty="0" err="1">
                <a:solidFill>
                  <a:schemeClr val="tx1"/>
                </a:solidFill>
              </a:rPr>
              <a:t>membiayai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pembangunan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infrastruktur</a:t>
            </a:r>
            <a:r>
              <a:rPr lang="en-ID" sz="3800" dirty="0">
                <a:solidFill>
                  <a:schemeClr val="tx1"/>
                </a:solidFill>
              </a:rPr>
              <a:t>, </a:t>
            </a:r>
            <a:r>
              <a:rPr lang="en-ID" sz="3800" dirty="0" err="1">
                <a:solidFill>
                  <a:schemeClr val="tx1"/>
                </a:solidFill>
              </a:rPr>
              <a:t>kesehatan</a:t>
            </a:r>
            <a:r>
              <a:rPr lang="en-ID" sz="3800" dirty="0">
                <a:solidFill>
                  <a:schemeClr val="tx1"/>
                </a:solidFill>
              </a:rPr>
              <a:t>, </a:t>
            </a:r>
            <a:r>
              <a:rPr lang="en-ID" sz="3800" dirty="0" err="1">
                <a:solidFill>
                  <a:schemeClr val="tx1"/>
                </a:solidFill>
              </a:rPr>
              <a:t>pendidikan</a:t>
            </a:r>
            <a:endParaRPr lang="en-ID" sz="3800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ID" sz="3800" dirty="0">
              <a:solidFill>
                <a:schemeClr val="tx1"/>
              </a:solidFill>
            </a:endParaRP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2. </a:t>
            </a:r>
            <a:r>
              <a:rPr lang="en-ID" sz="3800" dirty="0" err="1">
                <a:solidFill>
                  <a:schemeClr val="tx1"/>
                </a:solidFill>
              </a:rPr>
              <a:t>Fungsi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Mengatur</a:t>
            </a:r>
            <a:r>
              <a:rPr lang="en-ID" sz="3800" dirty="0">
                <a:solidFill>
                  <a:schemeClr val="tx1"/>
                </a:solidFill>
              </a:rPr>
              <a:t> / </a:t>
            </a:r>
            <a:r>
              <a:rPr lang="en-ID" sz="3800" dirty="0" err="1">
                <a:solidFill>
                  <a:schemeClr val="tx1"/>
                </a:solidFill>
              </a:rPr>
              <a:t>Regulasi</a:t>
            </a:r>
            <a:r>
              <a:rPr lang="en-ID" sz="3800" dirty="0">
                <a:solidFill>
                  <a:schemeClr val="tx1"/>
                </a:solidFill>
              </a:rPr>
              <a:t> (</a:t>
            </a:r>
            <a:r>
              <a:rPr lang="en-ID" sz="3800" dirty="0" err="1">
                <a:solidFill>
                  <a:schemeClr val="tx1"/>
                </a:solidFill>
              </a:rPr>
              <a:t>regulerend</a:t>
            </a:r>
            <a:r>
              <a:rPr lang="en-ID" sz="3800" dirty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3800" dirty="0" err="1">
                <a:solidFill>
                  <a:schemeClr val="tx1"/>
                </a:solidFill>
              </a:rPr>
              <a:t>Pajak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digunakan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sebagai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instrumen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kebijakan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ekonomi</a:t>
            </a:r>
            <a:r>
              <a:rPr lang="en-ID" sz="3800" dirty="0">
                <a:solidFill>
                  <a:schemeClr val="tx1"/>
                </a:solidFill>
              </a:rPr>
              <a:t> dan </a:t>
            </a:r>
            <a:r>
              <a:rPr lang="en-ID" sz="3800" dirty="0" err="1">
                <a:solidFill>
                  <a:schemeClr val="tx1"/>
                </a:solidFill>
              </a:rPr>
              <a:t>sosial</a:t>
            </a:r>
            <a:endParaRPr lang="en-ID" sz="3800" dirty="0">
              <a:solidFill>
                <a:schemeClr val="tx1"/>
              </a:solidFill>
            </a:endParaRP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Ex:  </a:t>
            </a:r>
            <a:r>
              <a:rPr lang="en-ID" sz="3800" dirty="0" err="1">
                <a:solidFill>
                  <a:schemeClr val="tx1"/>
                </a:solidFill>
              </a:rPr>
              <a:t>pajak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tinggi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untuk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barang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mewah</a:t>
            </a:r>
            <a:r>
              <a:rPr lang="en-ID" sz="3800" dirty="0">
                <a:solidFill>
                  <a:schemeClr val="tx1"/>
                </a:solidFill>
              </a:rPr>
              <a:t>, </a:t>
            </a:r>
            <a:r>
              <a:rPr lang="en-ID" sz="3800" dirty="0" err="1">
                <a:solidFill>
                  <a:schemeClr val="tx1"/>
                </a:solidFill>
              </a:rPr>
              <a:t>cukai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rokok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sebagai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alat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pengendalian</a:t>
            </a:r>
            <a:endParaRPr lang="en-ID" sz="3800" dirty="0">
              <a:solidFill>
                <a:schemeClr val="tx1"/>
              </a:solidFill>
            </a:endParaRPr>
          </a:p>
          <a:p>
            <a:pPr algn="l"/>
            <a:endParaRPr lang="en-ID" sz="3800" dirty="0">
              <a:solidFill>
                <a:schemeClr val="tx1"/>
              </a:solidFill>
            </a:endParaRP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3. </a:t>
            </a:r>
            <a:r>
              <a:rPr lang="en-ID" sz="3800" dirty="0" err="1">
                <a:solidFill>
                  <a:schemeClr val="tx1"/>
                </a:solidFill>
              </a:rPr>
              <a:t>Fungsi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Stabilitas</a:t>
            </a:r>
            <a:endParaRPr lang="en-ID" sz="3800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3800" dirty="0" err="1">
                <a:solidFill>
                  <a:schemeClr val="tx1"/>
                </a:solidFill>
              </a:rPr>
              <a:t>Mengatur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fluktuasi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ekonomi</a:t>
            </a:r>
            <a:r>
              <a:rPr lang="en-ID" sz="3800" dirty="0">
                <a:solidFill>
                  <a:schemeClr val="tx1"/>
                </a:solidFill>
              </a:rPr>
              <a:t>, </a:t>
            </a:r>
            <a:r>
              <a:rPr lang="en-ID" sz="3800" dirty="0" err="1">
                <a:solidFill>
                  <a:schemeClr val="tx1"/>
                </a:solidFill>
              </a:rPr>
              <a:t>inflasi</a:t>
            </a:r>
            <a:r>
              <a:rPr lang="en-ID" sz="3800" dirty="0">
                <a:solidFill>
                  <a:schemeClr val="tx1"/>
                </a:solidFill>
              </a:rPr>
              <a:t>, </a:t>
            </a:r>
            <a:r>
              <a:rPr lang="en-ID" sz="3800" dirty="0" err="1">
                <a:solidFill>
                  <a:schemeClr val="tx1"/>
                </a:solidFill>
              </a:rPr>
              <a:t>jumlah</a:t>
            </a:r>
            <a:r>
              <a:rPr lang="en-ID" sz="3800" dirty="0">
                <a:solidFill>
                  <a:schemeClr val="tx1"/>
                </a:solidFill>
              </a:rPr>
              <a:t> uang </a:t>
            </a:r>
            <a:r>
              <a:rPr lang="en-ID" sz="3800" dirty="0" err="1">
                <a:solidFill>
                  <a:schemeClr val="tx1"/>
                </a:solidFill>
              </a:rPr>
              <a:t>beredar</a:t>
            </a:r>
            <a:endParaRPr lang="en-ID" sz="3800" dirty="0">
              <a:solidFill>
                <a:schemeClr val="tx1"/>
              </a:solidFill>
            </a:endParaRP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Ex: </a:t>
            </a:r>
            <a:r>
              <a:rPr lang="en-ID" sz="3800" dirty="0" err="1">
                <a:solidFill>
                  <a:schemeClr val="tx1"/>
                </a:solidFill>
              </a:rPr>
              <a:t>Kebijakan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fiskal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melalui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pajak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untuk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mengontrol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permintaan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agregat</a:t>
            </a:r>
            <a:endParaRPr lang="en-ID" sz="3800" dirty="0">
              <a:solidFill>
                <a:schemeClr val="tx1"/>
              </a:solidFill>
            </a:endParaRPr>
          </a:p>
          <a:p>
            <a:pPr algn="l"/>
            <a:endParaRPr lang="en-ID" sz="3800" dirty="0">
              <a:solidFill>
                <a:schemeClr val="tx1"/>
              </a:solidFill>
            </a:endParaRP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4. </a:t>
            </a:r>
            <a:r>
              <a:rPr lang="en-ID" sz="3800" dirty="0" err="1">
                <a:solidFill>
                  <a:schemeClr val="tx1"/>
                </a:solidFill>
              </a:rPr>
              <a:t>Fungsi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Redistribusi</a:t>
            </a:r>
            <a:r>
              <a:rPr lang="en-ID" sz="3800" dirty="0">
                <a:solidFill>
                  <a:schemeClr val="tx1"/>
                </a:solidFill>
              </a:rPr>
              <a:t> (</a:t>
            </a:r>
            <a:r>
              <a:rPr lang="en-ID" sz="3800" dirty="0" err="1">
                <a:solidFill>
                  <a:schemeClr val="tx1"/>
                </a:solidFill>
              </a:rPr>
              <a:t>pemerataan</a:t>
            </a:r>
            <a:r>
              <a:rPr lang="en-ID" sz="3800" dirty="0">
                <a:solidFill>
                  <a:schemeClr val="tx1"/>
                </a:solidFill>
              </a:rPr>
              <a:t>)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3800" dirty="0" err="1">
                <a:solidFill>
                  <a:schemeClr val="tx1"/>
                </a:solidFill>
              </a:rPr>
              <a:t>Mengurangi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kesenjangan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ekonomi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melalui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pembiayaan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layanan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sosial</a:t>
            </a:r>
            <a:endParaRPr lang="en-ID" sz="3800" dirty="0">
              <a:solidFill>
                <a:schemeClr val="tx1"/>
              </a:solidFill>
            </a:endParaRPr>
          </a:p>
          <a:p>
            <a:pPr algn="l"/>
            <a:r>
              <a:rPr lang="en-ID" sz="3800" dirty="0">
                <a:solidFill>
                  <a:schemeClr val="tx1"/>
                </a:solidFill>
              </a:rPr>
              <a:t>Ex: Dana </a:t>
            </a:r>
            <a:r>
              <a:rPr lang="en-ID" sz="3800" dirty="0" err="1">
                <a:solidFill>
                  <a:schemeClr val="tx1"/>
                </a:solidFill>
              </a:rPr>
              <a:t>pajak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digunakan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untuk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subsidi</a:t>
            </a:r>
            <a:r>
              <a:rPr lang="en-ID" sz="3800" dirty="0">
                <a:solidFill>
                  <a:schemeClr val="tx1"/>
                </a:solidFill>
              </a:rPr>
              <a:t> </a:t>
            </a:r>
            <a:r>
              <a:rPr lang="en-ID" sz="3800" dirty="0" err="1">
                <a:solidFill>
                  <a:schemeClr val="tx1"/>
                </a:solidFill>
              </a:rPr>
              <a:t>sosial</a:t>
            </a:r>
            <a:r>
              <a:rPr lang="en-ID" sz="3800" dirty="0">
                <a:solidFill>
                  <a:schemeClr val="tx1"/>
                </a:solidFill>
              </a:rPr>
              <a:t>, program </a:t>
            </a:r>
            <a:r>
              <a:rPr lang="en-ID" sz="3800" dirty="0" err="1">
                <a:solidFill>
                  <a:schemeClr val="tx1"/>
                </a:solidFill>
              </a:rPr>
              <a:t>kesejahteraan</a:t>
            </a:r>
            <a:endParaRPr lang="en-ID" sz="3800" dirty="0">
              <a:solidFill>
                <a:schemeClr val="tx1"/>
              </a:solidFill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4174825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11560" y="260648"/>
            <a:ext cx="8064896" cy="6120680"/>
          </a:xfrm>
        </p:spPr>
        <p:txBody>
          <a:bodyPr>
            <a:normAutofit fontScale="92500" lnSpcReduction="10000"/>
          </a:bodyPr>
          <a:lstStyle/>
          <a:p>
            <a:pPr marL="1160463" indent="-1160463" algn="just"/>
            <a:r>
              <a:rPr lang="en-ID" sz="2600" b="1" dirty="0">
                <a:solidFill>
                  <a:schemeClr val="tx1"/>
                </a:solidFill>
              </a:rPr>
              <a:t>Sejarah </a:t>
            </a:r>
            <a:r>
              <a:rPr lang="en-ID" sz="2600" b="1" dirty="0" err="1">
                <a:solidFill>
                  <a:schemeClr val="tx1"/>
                </a:solidFill>
              </a:rPr>
              <a:t>Pajak</a:t>
            </a:r>
            <a:r>
              <a:rPr lang="en-ID" sz="2600" b="1" dirty="0">
                <a:solidFill>
                  <a:schemeClr val="tx1"/>
                </a:solidFill>
              </a:rPr>
              <a:t> di Indonesia</a:t>
            </a:r>
          </a:p>
          <a:p>
            <a:pPr marL="1160463" indent="-1160463" algn="just"/>
            <a:endParaRPr lang="en-ID" sz="2200" dirty="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en-ID" sz="2200" b="1" dirty="0">
                <a:solidFill>
                  <a:schemeClr val="tx1"/>
                </a:solidFill>
              </a:rPr>
              <a:t>Awal </a:t>
            </a:r>
            <a:r>
              <a:rPr lang="en-ID" sz="2200" b="1" dirty="0" err="1">
                <a:solidFill>
                  <a:schemeClr val="tx1"/>
                </a:solidFill>
              </a:rPr>
              <a:t>Periode</a:t>
            </a:r>
            <a:endParaRPr lang="en-ID" sz="2200" b="1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 err="1">
                <a:solidFill>
                  <a:schemeClr val="tx1"/>
                </a:solidFill>
              </a:rPr>
              <a:t>Sistem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pajak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sudah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ada</a:t>
            </a:r>
            <a:r>
              <a:rPr lang="en-ID" sz="2200" dirty="0">
                <a:solidFill>
                  <a:schemeClr val="tx1"/>
                </a:solidFill>
              </a:rPr>
              <a:t> di masa </a:t>
            </a:r>
            <a:r>
              <a:rPr lang="en-ID" sz="2200" dirty="0" err="1">
                <a:solidFill>
                  <a:schemeClr val="tx1"/>
                </a:solidFill>
              </a:rPr>
              <a:t>kerajaan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kuno</a:t>
            </a:r>
            <a:r>
              <a:rPr lang="en-ID" sz="2200" dirty="0">
                <a:solidFill>
                  <a:schemeClr val="tx1"/>
                </a:solidFill>
              </a:rPr>
              <a:t> di Nusantara (</a:t>
            </a:r>
            <a:r>
              <a:rPr lang="en-ID" sz="2200" dirty="0" err="1">
                <a:solidFill>
                  <a:schemeClr val="tx1"/>
                </a:solidFill>
              </a:rPr>
              <a:t>misalnya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sistem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upeti</a:t>
            </a:r>
            <a:r>
              <a:rPr lang="en-ID" sz="2200" dirty="0">
                <a:solidFill>
                  <a:schemeClr val="tx1"/>
                </a:solidFill>
              </a:rPr>
              <a:t>, </a:t>
            </a:r>
            <a:r>
              <a:rPr lang="en-ID" sz="2200" dirty="0" err="1">
                <a:solidFill>
                  <a:schemeClr val="tx1"/>
                </a:solidFill>
              </a:rPr>
              <a:t>sistem</a:t>
            </a:r>
            <a:r>
              <a:rPr lang="en-ID" sz="2200" dirty="0">
                <a:solidFill>
                  <a:schemeClr val="tx1"/>
                </a:solidFill>
              </a:rPr>
              <a:t> lumbung).</a:t>
            </a:r>
            <a:endParaRPr lang="en-ID" sz="2200" b="1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 err="1">
                <a:solidFill>
                  <a:schemeClr val="tx1"/>
                </a:solidFill>
              </a:rPr>
              <a:t>Seiring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kedatangan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bangsa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asing</a:t>
            </a:r>
            <a:r>
              <a:rPr lang="en-ID" sz="2200" dirty="0">
                <a:solidFill>
                  <a:schemeClr val="tx1"/>
                </a:solidFill>
              </a:rPr>
              <a:t> (</a:t>
            </a:r>
            <a:r>
              <a:rPr lang="en-ID" sz="2200" dirty="0" err="1">
                <a:solidFill>
                  <a:schemeClr val="tx1"/>
                </a:solidFill>
              </a:rPr>
              <a:t>Portugis</a:t>
            </a:r>
            <a:r>
              <a:rPr lang="en-ID" sz="2200" dirty="0">
                <a:solidFill>
                  <a:schemeClr val="tx1"/>
                </a:solidFill>
              </a:rPr>
              <a:t>, Belanda), </a:t>
            </a:r>
            <a:r>
              <a:rPr lang="en-ID" sz="2200" dirty="0" err="1">
                <a:solidFill>
                  <a:schemeClr val="tx1"/>
                </a:solidFill>
              </a:rPr>
              <a:t>sistem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perpajakan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mulai</a:t>
            </a:r>
            <a:r>
              <a:rPr lang="en-ID" sz="2200" dirty="0">
                <a:solidFill>
                  <a:schemeClr val="tx1"/>
                </a:solidFill>
              </a:rPr>
              <a:t> formal dan </a:t>
            </a:r>
            <a:r>
              <a:rPr lang="en-ID" sz="2200" dirty="0" err="1">
                <a:solidFill>
                  <a:schemeClr val="tx1"/>
                </a:solidFill>
              </a:rPr>
              <a:t>terstruktur</a:t>
            </a:r>
            <a:r>
              <a:rPr lang="en-ID" sz="2200" dirty="0">
                <a:solidFill>
                  <a:schemeClr val="tx1"/>
                </a:solidFill>
              </a:rPr>
              <a:t>.</a:t>
            </a:r>
            <a:endParaRPr lang="en-ID" sz="2200" b="1" dirty="0">
              <a:solidFill>
                <a:schemeClr val="tx1"/>
              </a:solidFill>
            </a:endParaRPr>
          </a:p>
          <a:p>
            <a:pPr algn="just"/>
            <a:r>
              <a:rPr lang="en-ID" sz="2200" b="1" dirty="0">
                <a:solidFill>
                  <a:schemeClr val="tx1"/>
                </a:solidFill>
              </a:rPr>
              <a:t>2. </a:t>
            </a:r>
            <a:r>
              <a:rPr lang="fi-FI" sz="2200" dirty="0">
                <a:solidFill>
                  <a:schemeClr val="tx1"/>
                </a:solidFill>
              </a:rPr>
              <a:t>Masa Kolonial dan Menuju Kemerdekaan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 err="1">
                <a:solidFill>
                  <a:schemeClr val="tx1"/>
                </a:solidFill>
              </a:rPr>
              <a:t>Pemerintah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kolonial</a:t>
            </a:r>
            <a:r>
              <a:rPr lang="en-ID" sz="2200" dirty="0">
                <a:solidFill>
                  <a:schemeClr val="tx1"/>
                </a:solidFill>
              </a:rPr>
              <a:t> Belanda </a:t>
            </a:r>
            <a:r>
              <a:rPr lang="en-ID" sz="2200" dirty="0" err="1">
                <a:solidFill>
                  <a:schemeClr val="tx1"/>
                </a:solidFill>
              </a:rPr>
              <a:t>mengembangkan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sistem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pajak</a:t>
            </a:r>
            <a:r>
              <a:rPr lang="en-ID" sz="2200" dirty="0">
                <a:solidFill>
                  <a:schemeClr val="tx1"/>
                </a:solidFill>
              </a:rPr>
              <a:t> (</a:t>
            </a:r>
            <a:r>
              <a:rPr lang="en-ID" sz="2200" dirty="0" err="1">
                <a:solidFill>
                  <a:schemeClr val="tx1"/>
                </a:solidFill>
              </a:rPr>
              <a:t>pajak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tanah</a:t>
            </a:r>
            <a:r>
              <a:rPr lang="en-ID" sz="2200" dirty="0">
                <a:solidFill>
                  <a:schemeClr val="tx1"/>
                </a:solidFill>
              </a:rPr>
              <a:t>, </a:t>
            </a:r>
            <a:r>
              <a:rPr lang="en-ID" sz="2200" dirty="0" err="1">
                <a:solidFill>
                  <a:schemeClr val="tx1"/>
                </a:solidFill>
              </a:rPr>
              <a:t>bea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masuk</a:t>
            </a:r>
            <a:r>
              <a:rPr lang="en-ID" sz="2200" dirty="0">
                <a:solidFill>
                  <a:schemeClr val="tx1"/>
                </a:solidFill>
              </a:rPr>
              <a:t>, </a:t>
            </a:r>
            <a:r>
              <a:rPr lang="en-ID" sz="2200" dirty="0" err="1">
                <a:solidFill>
                  <a:schemeClr val="tx1"/>
                </a:solidFill>
              </a:rPr>
              <a:t>cukai</a:t>
            </a:r>
            <a:r>
              <a:rPr lang="en-ID" sz="2200" dirty="0">
                <a:solidFill>
                  <a:schemeClr val="tx1"/>
                </a:solidFill>
              </a:rPr>
              <a:t>).</a:t>
            </a:r>
            <a:endParaRPr lang="fi-FI" sz="2200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 err="1">
                <a:solidFill>
                  <a:schemeClr val="tx1"/>
                </a:solidFill>
              </a:rPr>
              <a:t>Pajak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sebagai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alat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kontrol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ekonomi</a:t>
            </a:r>
            <a:r>
              <a:rPr lang="en-ID" sz="2200" dirty="0">
                <a:solidFill>
                  <a:schemeClr val="tx1"/>
                </a:solidFill>
              </a:rPr>
              <a:t> dan </a:t>
            </a:r>
            <a:r>
              <a:rPr lang="en-ID" sz="2200" dirty="0" err="1">
                <a:solidFill>
                  <a:schemeClr val="tx1"/>
                </a:solidFill>
              </a:rPr>
              <a:t>sumber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pendapatan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kolonia</a:t>
            </a:r>
            <a:endParaRPr lang="fi-FI" sz="2200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>
                <a:solidFill>
                  <a:schemeClr val="tx1"/>
                </a:solidFill>
              </a:rPr>
              <a:t>Ketika </a:t>
            </a:r>
            <a:r>
              <a:rPr lang="en-ID" sz="2200" dirty="0" err="1">
                <a:solidFill>
                  <a:schemeClr val="tx1"/>
                </a:solidFill>
              </a:rPr>
              <a:t>menjelang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kemerdekaan</a:t>
            </a:r>
            <a:r>
              <a:rPr lang="en-ID" sz="2200" dirty="0">
                <a:solidFill>
                  <a:schemeClr val="tx1"/>
                </a:solidFill>
              </a:rPr>
              <a:t>, </a:t>
            </a:r>
            <a:r>
              <a:rPr lang="en-ID" sz="2200" dirty="0" err="1">
                <a:solidFill>
                  <a:schemeClr val="tx1"/>
                </a:solidFill>
              </a:rPr>
              <a:t>upaya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pembentukan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sistem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perpajakan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nasional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endParaRPr lang="fi-FI" sz="2200" dirty="0">
              <a:solidFill>
                <a:schemeClr val="tx1"/>
              </a:solidFill>
            </a:endParaRPr>
          </a:p>
          <a:p>
            <a:pPr algn="just"/>
            <a:r>
              <a:rPr lang="fi-FI" sz="2200" b="1" dirty="0">
                <a:solidFill>
                  <a:schemeClr val="tx1"/>
                </a:solidFill>
              </a:rPr>
              <a:t>3. </a:t>
            </a:r>
            <a:r>
              <a:rPr lang="en-ID" sz="2200" dirty="0" err="1">
                <a:solidFill>
                  <a:schemeClr val="tx1"/>
                </a:solidFill>
              </a:rPr>
              <a:t>Pasca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Kemerdekaan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hingga</a:t>
            </a:r>
            <a:r>
              <a:rPr lang="en-ID" sz="2200" dirty="0">
                <a:solidFill>
                  <a:schemeClr val="tx1"/>
                </a:solidFill>
              </a:rPr>
              <a:t> Masa Orde Lama / Orde </a:t>
            </a:r>
            <a:r>
              <a:rPr lang="en-ID" sz="2200" dirty="0" err="1">
                <a:solidFill>
                  <a:schemeClr val="tx1"/>
                </a:solidFill>
              </a:rPr>
              <a:t>Baru</a:t>
            </a:r>
            <a:endParaRPr lang="fi-FI" sz="2200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>
                <a:solidFill>
                  <a:schemeClr val="tx1"/>
                </a:solidFill>
              </a:rPr>
              <a:t>Setelah </a:t>
            </a:r>
            <a:r>
              <a:rPr lang="en-ID" sz="2200" dirty="0" err="1">
                <a:solidFill>
                  <a:schemeClr val="tx1"/>
                </a:solidFill>
              </a:rPr>
              <a:t>kemerdekaan</a:t>
            </a:r>
            <a:r>
              <a:rPr lang="en-ID" sz="2200" dirty="0">
                <a:solidFill>
                  <a:schemeClr val="tx1"/>
                </a:solidFill>
              </a:rPr>
              <a:t>, Indonesia </a:t>
            </a:r>
            <a:r>
              <a:rPr lang="en-ID" sz="2200" dirty="0" err="1">
                <a:solidFill>
                  <a:schemeClr val="tx1"/>
                </a:solidFill>
              </a:rPr>
              <a:t>mengadopsi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sistem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perpajakan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nasional</a:t>
            </a:r>
            <a:r>
              <a:rPr lang="en-ID" sz="2200" dirty="0">
                <a:solidFill>
                  <a:schemeClr val="tx1"/>
                </a:solidFill>
              </a:rPr>
              <a:t> dan UU </a:t>
            </a:r>
            <a:r>
              <a:rPr lang="en-ID" sz="2200" dirty="0" err="1">
                <a:solidFill>
                  <a:schemeClr val="tx1"/>
                </a:solidFill>
              </a:rPr>
              <a:t>Pajak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pertama</a:t>
            </a:r>
            <a:r>
              <a:rPr lang="en-ID" sz="2200" dirty="0">
                <a:solidFill>
                  <a:schemeClr val="tx1"/>
                </a:solidFill>
              </a:rPr>
              <a:t>.</a:t>
            </a:r>
            <a:endParaRPr lang="fi-FI" sz="2200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 err="1">
                <a:solidFill>
                  <a:schemeClr val="tx1"/>
                </a:solidFill>
              </a:rPr>
              <a:t>Pembentukan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Direktorat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Jenderal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Pajak</a:t>
            </a:r>
            <a:r>
              <a:rPr lang="en-ID" sz="2200" dirty="0">
                <a:solidFill>
                  <a:schemeClr val="tx1"/>
                </a:solidFill>
              </a:rPr>
              <a:t>, </a:t>
            </a:r>
            <a:r>
              <a:rPr lang="en-ID" sz="2200" dirty="0" err="1">
                <a:solidFill>
                  <a:schemeClr val="tx1"/>
                </a:solidFill>
              </a:rPr>
              <a:t>konsolidasi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fiskal</a:t>
            </a:r>
            <a:r>
              <a:rPr lang="en-ID" sz="2200" dirty="0">
                <a:solidFill>
                  <a:schemeClr val="tx1"/>
                </a:solidFill>
              </a:rPr>
              <a:t>.</a:t>
            </a:r>
            <a:endParaRPr lang="fi-FI" sz="2200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ID" sz="2200" dirty="0">
                <a:solidFill>
                  <a:schemeClr val="tx1"/>
                </a:solidFill>
              </a:rPr>
              <a:t>Reformasi </a:t>
            </a:r>
            <a:r>
              <a:rPr lang="en-ID" sz="2200" dirty="0" err="1">
                <a:solidFill>
                  <a:schemeClr val="tx1"/>
                </a:solidFill>
              </a:rPr>
              <a:t>perpajakan</a:t>
            </a:r>
            <a:r>
              <a:rPr lang="en-ID" sz="2200" dirty="0">
                <a:solidFill>
                  <a:schemeClr val="tx1"/>
                </a:solidFill>
              </a:rPr>
              <a:t> masa Orde </a:t>
            </a:r>
            <a:r>
              <a:rPr lang="en-ID" sz="2200" dirty="0" err="1">
                <a:solidFill>
                  <a:schemeClr val="tx1"/>
                </a:solidFill>
              </a:rPr>
              <a:t>Baru</a:t>
            </a:r>
            <a:r>
              <a:rPr lang="en-ID" sz="2200" dirty="0">
                <a:solidFill>
                  <a:schemeClr val="tx1"/>
                </a:solidFill>
              </a:rPr>
              <a:t>: tax reform, </a:t>
            </a:r>
            <a:r>
              <a:rPr lang="en-ID" sz="2200" dirty="0" err="1">
                <a:solidFill>
                  <a:schemeClr val="tx1"/>
                </a:solidFill>
              </a:rPr>
              <a:t>perluasan</a:t>
            </a:r>
            <a:r>
              <a:rPr lang="en-ID" sz="2200" dirty="0">
                <a:solidFill>
                  <a:schemeClr val="tx1"/>
                </a:solidFill>
              </a:rPr>
              <a:t> basis </a:t>
            </a:r>
            <a:r>
              <a:rPr lang="en-ID" sz="2200" dirty="0" err="1">
                <a:solidFill>
                  <a:schemeClr val="tx1"/>
                </a:solidFill>
              </a:rPr>
              <a:t>pajak</a:t>
            </a:r>
            <a:r>
              <a:rPr lang="en-ID" sz="2200" dirty="0">
                <a:solidFill>
                  <a:schemeClr val="tx1"/>
                </a:solidFill>
              </a:rPr>
              <a:t>, </a:t>
            </a:r>
            <a:r>
              <a:rPr lang="en-ID" sz="2200" dirty="0" err="1">
                <a:solidFill>
                  <a:schemeClr val="tx1"/>
                </a:solidFill>
              </a:rPr>
              <a:t>modernisasi</a:t>
            </a:r>
            <a:r>
              <a:rPr lang="en-ID" sz="2200" dirty="0">
                <a:solidFill>
                  <a:schemeClr val="tx1"/>
                </a:solidFill>
              </a:rPr>
              <a:t> </a:t>
            </a:r>
            <a:r>
              <a:rPr lang="en-ID" sz="2200" dirty="0" err="1">
                <a:solidFill>
                  <a:schemeClr val="tx1"/>
                </a:solidFill>
              </a:rPr>
              <a:t>administrasi</a:t>
            </a:r>
            <a:r>
              <a:rPr lang="en-ID" sz="2200" dirty="0">
                <a:solidFill>
                  <a:schemeClr val="tx1"/>
                </a:solidFill>
              </a:rPr>
              <a:t>.</a:t>
            </a:r>
            <a:endParaRPr lang="en-ID" sz="2200" b="1" dirty="0">
              <a:solidFill>
                <a:schemeClr val="tx1"/>
              </a:solidFill>
            </a:endParaRPr>
          </a:p>
          <a:p>
            <a:pPr algn="just"/>
            <a:endParaRPr lang="en-ID" sz="3200" b="1" dirty="0">
              <a:solidFill>
                <a:schemeClr val="tx1"/>
              </a:solidFill>
            </a:endParaRPr>
          </a:p>
          <a:p>
            <a:pPr algn="just"/>
            <a:endParaRPr lang="en-ID" sz="3200" dirty="0"/>
          </a:p>
          <a:p>
            <a:pPr algn="just"/>
            <a:endParaRPr lang="en-US" sz="3200" dirty="0">
              <a:solidFill>
                <a:schemeClr val="tx1"/>
              </a:solidFill>
              <a:ea typeface="Instrument Sans Medium" pitchFamily="34" charset="-122"/>
            </a:endParaRPr>
          </a:p>
          <a:p>
            <a:pPr algn="just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16400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A635A8E-9213-46EA-B027-0325CEBA8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592" y="764704"/>
            <a:ext cx="7344816" cy="5328592"/>
          </a:xfrm>
        </p:spPr>
        <p:txBody>
          <a:bodyPr>
            <a:normAutofit/>
          </a:bodyPr>
          <a:lstStyle/>
          <a:p>
            <a:pPr algn="l"/>
            <a:r>
              <a:rPr lang="en-ID" b="1" dirty="0"/>
              <a:t>4. </a:t>
            </a:r>
            <a:r>
              <a:rPr lang="en-ID" sz="2400" b="1" dirty="0">
                <a:solidFill>
                  <a:schemeClr val="tx1"/>
                </a:solidFill>
              </a:rPr>
              <a:t>Era Modern dan </a:t>
            </a:r>
            <a:r>
              <a:rPr lang="en-ID" sz="2400" b="1" dirty="0" err="1">
                <a:solidFill>
                  <a:schemeClr val="tx1"/>
                </a:solidFill>
              </a:rPr>
              <a:t>Tantangan</a:t>
            </a:r>
            <a:endParaRPr lang="en-ID" sz="2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</a:rPr>
              <a:t>Perubahan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undang‑undang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perpajakan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misalnya</a:t>
            </a:r>
            <a:r>
              <a:rPr lang="en-ID" sz="2400" dirty="0">
                <a:solidFill>
                  <a:schemeClr val="tx1"/>
                </a:solidFill>
              </a:rPr>
              <a:t> UU KUP, UU PPN, UU </a:t>
            </a:r>
            <a:r>
              <a:rPr lang="en-ID" sz="2400" dirty="0" err="1">
                <a:solidFill>
                  <a:schemeClr val="tx1"/>
                </a:solidFill>
              </a:rPr>
              <a:t>PPh</a:t>
            </a:r>
            <a:r>
              <a:rPr lang="en-ID" sz="2400" dirty="0">
                <a:solidFill>
                  <a:schemeClr val="tx1"/>
                </a:solidFill>
              </a:rPr>
              <a:t>).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</a:rPr>
              <a:t>Tantangan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penghindaran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(tax avoidance), </a:t>
            </a:r>
            <a:r>
              <a:rPr lang="en-ID" sz="2400" dirty="0" err="1">
                <a:solidFill>
                  <a:schemeClr val="tx1"/>
                </a:solidFill>
              </a:rPr>
              <a:t>penggelapan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(tax evasion), basis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informal, </a:t>
            </a:r>
            <a:r>
              <a:rPr lang="en-ID" sz="2400" dirty="0" err="1">
                <a:solidFill>
                  <a:schemeClr val="tx1"/>
                </a:solidFill>
              </a:rPr>
              <a:t>teknologi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digitalisasi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</a:rPr>
              <a:t>Pembaruan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sistem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administrasi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perpajakan</a:t>
            </a:r>
            <a:r>
              <a:rPr lang="en-ID" sz="2400" dirty="0">
                <a:solidFill>
                  <a:schemeClr val="tx1"/>
                </a:solidFill>
              </a:rPr>
              <a:t> (e‑</a:t>
            </a:r>
            <a:r>
              <a:rPr lang="en-ID" sz="2400" dirty="0" err="1">
                <a:solidFill>
                  <a:schemeClr val="tx1"/>
                </a:solidFill>
              </a:rPr>
              <a:t>faktur</a:t>
            </a:r>
            <a:r>
              <a:rPr lang="en-ID" sz="2400" dirty="0">
                <a:solidFill>
                  <a:schemeClr val="tx1"/>
                </a:solidFill>
              </a:rPr>
              <a:t>, e‑SPT, </a:t>
            </a:r>
            <a:r>
              <a:rPr lang="en-ID" sz="2400" dirty="0" err="1">
                <a:solidFill>
                  <a:schemeClr val="tx1"/>
                </a:solidFill>
              </a:rPr>
              <a:t>sistem</a:t>
            </a:r>
            <a:r>
              <a:rPr lang="en-ID" sz="2400" dirty="0">
                <a:solidFill>
                  <a:schemeClr val="tx1"/>
                </a:solidFill>
              </a:rPr>
              <a:t> online).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ID" sz="2400" dirty="0" err="1">
                <a:solidFill>
                  <a:schemeClr val="tx1"/>
                </a:solidFill>
              </a:rPr>
              <a:t>Tren</a:t>
            </a:r>
            <a:r>
              <a:rPr lang="en-ID" sz="2400" dirty="0">
                <a:solidFill>
                  <a:schemeClr val="tx1"/>
                </a:solidFill>
              </a:rPr>
              <a:t> global (tax treaties, BEPS, </a:t>
            </a:r>
            <a:r>
              <a:rPr lang="en-ID" sz="2400" dirty="0" err="1">
                <a:solidFill>
                  <a:schemeClr val="tx1"/>
                </a:solidFill>
              </a:rPr>
              <a:t>kerjasama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internasional</a:t>
            </a:r>
            <a:r>
              <a:rPr lang="en-ID" sz="2400" dirty="0">
                <a:solidFill>
                  <a:schemeClr val="tx1"/>
                </a:solidFill>
              </a:rPr>
              <a:t>) </a:t>
            </a:r>
            <a:r>
              <a:rPr lang="en-ID" sz="2400" dirty="0" err="1">
                <a:solidFill>
                  <a:schemeClr val="tx1"/>
                </a:solidFill>
              </a:rPr>
              <a:t>mempengaruhi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kebijakan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Indonesia.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43661846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5847</TotalTime>
  <Words>583</Words>
  <Application>Microsoft Office PowerPoint</Application>
  <PresentationFormat>On-screen Show (4:3)</PresentationFormat>
  <Paragraphs>101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mypc</cp:lastModifiedBy>
  <cp:revision>558</cp:revision>
  <cp:lastPrinted>2017-08-29T02:54:51Z</cp:lastPrinted>
  <dcterms:created xsi:type="dcterms:W3CDTF">2010-04-18T12:06:30Z</dcterms:created>
  <dcterms:modified xsi:type="dcterms:W3CDTF">2025-09-30T01:53:32Z</dcterms:modified>
</cp:coreProperties>
</file>