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18" r:id="rId3"/>
    <p:sldId id="331" r:id="rId4"/>
    <p:sldId id="332" r:id="rId5"/>
    <p:sldId id="343" r:id="rId6"/>
    <p:sldId id="344" r:id="rId7"/>
    <p:sldId id="341" r:id="rId8"/>
    <p:sldId id="333" r:id="rId9"/>
    <p:sldId id="342" r:id="rId10"/>
    <p:sldId id="345" r:id="rId11"/>
    <p:sldId id="346" r:id="rId12"/>
    <p:sldId id="347" r:id="rId13"/>
    <p:sldId id="300" r:id="rId14"/>
  </p:sldIdLst>
  <p:sldSz cx="9144000" cy="6858000" type="screen4x3"/>
  <p:notesSz cx="7045325" cy="9345613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0" autoAdjust="0"/>
    <p:restoredTop sz="94580" autoAdjust="0"/>
  </p:normalViewPr>
  <p:slideViewPr>
    <p:cSldViewPr>
      <p:cViewPr>
        <p:scale>
          <a:sx n="60" d="100"/>
          <a:sy n="60" d="100"/>
        </p:scale>
        <p:origin x="150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comments" Target="../comments/commen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2571744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ASAS DAN DASAR HUKUM PAJAK</a:t>
            </a:r>
          </a:p>
          <a:p>
            <a:pPr algn="ctr"/>
            <a:r>
              <a:rPr lang="id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KE </a:t>
            </a:r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2</a:t>
            </a:r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11560" y="692696"/>
            <a:ext cx="7920880" cy="5184576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D" sz="11200" b="1" dirty="0" err="1">
                <a:solidFill>
                  <a:schemeClr val="tx1"/>
                </a:solidFill>
              </a:rPr>
              <a:t>Asas-Asas</a:t>
            </a:r>
            <a:r>
              <a:rPr lang="en-ID" sz="11200" b="1" dirty="0">
                <a:solidFill>
                  <a:schemeClr val="tx1"/>
                </a:solidFill>
              </a:rPr>
              <a:t> Hukum </a:t>
            </a:r>
            <a:r>
              <a:rPr lang="en-ID" sz="11200" b="1" dirty="0" err="1">
                <a:solidFill>
                  <a:schemeClr val="tx1"/>
                </a:solidFill>
              </a:rPr>
              <a:t>Pajak</a:t>
            </a:r>
            <a:r>
              <a:rPr lang="en-ID" sz="11200" b="1" dirty="0">
                <a:solidFill>
                  <a:schemeClr val="tx1"/>
                </a:solidFill>
              </a:rPr>
              <a:t> </a:t>
            </a:r>
          </a:p>
          <a:p>
            <a:endParaRPr lang="en-ID" sz="11200" b="1" dirty="0">
              <a:solidFill>
                <a:schemeClr val="tx1"/>
              </a:solidFill>
            </a:endParaRPr>
          </a:p>
          <a:p>
            <a:pPr algn="l"/>
            <a:endParaRPr lang="en-ID" sz="4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1165225" indent="-1165225" algn="l"/>
            <a:r>
              <a:rPr lang="en-ID" sz="11200" b="1" dirty="0" err="1">
                <a:solidFill>
                  <a:schemeClr val="tx1"/>
                </a:solidFill>
              </a:rPr>
              <a:t>Asas</a:t>
            </a:r>
            <a:r>
              <a:rPr lang="en-ID" sz="11200" dirty="0">
                <a:solidFill>
                  <a:schemeClr val="tx1"/>
                </a:solidFill>
              </a:rPr>
              <a:t> =  </a:t>
            </a:r>
            <a:r>
              <a:rPr lang="en-ID" sz="11200" dirty="0" err="1">
                <a:solidFill>
                  <a:schemeClr val="tx1"/>
                </a:solidFill>
              </a:rPr>
              <a:t>Prinsip</a:t>
            </a:r>
            <a:r>
              <a:rPr lang="en-ID" sz="11200" dirty="0">
                <a:solidFill>
                  <a:schemeClr val="tx1"/>
                </a:solidFill>
              </a:rPr>
              <a:t>, </a:t>
            </a:r>
            <a:r>
              <a:rPr lang="en-ID" sz="11200" dirty="0" err="1">
                <a:solidFill>
                  <a:schemeClr val="tx1"/>
                </a:solidFill>
              </a:rPr>
              <a:t>kaidah</a:t>
            </a:r>
            <a:r>
              <a:rPr lang="en-ID" sz="11200" dirty="0">
                <a:solidFill>
                  <a:schemeClr val="tx1"/>
                </a:solidFill>
              </a:rPr>
              <a:t> </a:t>
            </a:r>
            <a:r>
              <a:rPr lang="en-ID" sz="11200" dirty="0" err="1">
                <a:solidFill>
                  <a:schemeClr val="tx1"/>
                </a:solidFill>
              </a:rPr>
              <a:t>dasar</a:t>
            </a:r>
            <a:r>
              <a:rPr lang="en-ID" sz="11200" dirty="0">
                <a:solidFill>
                  <a:schemeClr val="tx1"/>
                </a:solidFill>
              </a:rPr>
              <a:t> yang </a:t>
            </a:r>
            <a:r>
              <a:rPr lang="en-ID" sz="11200" dirty="0" err="1">
                <a:solidFill>
                  <a:schemeClr val="tx1"/>
                </a:solidFill>
              </a:rPr>
              <a:t>menjadi</a:t>
            </a:r>
            <a:r>
              <a:rPr lang="en-ID" sz="11200" dirty="0">
                <a:solidFill>
                  <a:schemeClr val="tx1"/>
                </a:solidFill>
              </a:rPr>
              <a:t> </a:t>
            </a:r>
            <a:r>
              <a:rPr lang="en-ID" sz="11200" dirty="0" err="1">
                <a:solidFill>
                  <a:schemeClr val="tx1"/>
                </a:solidFill>
              </a:rPr>
              <a:t>pedoman</a:t>
            </a:r>
            <a:r>
              <a:rPr lang="en-ID" sz="11200" dirty="0">
                <a:solidFill>
                  <a:schemeClr val="tx1"/>
                </a:solidFill>
              </a:rPr>
              <a:t> </a:t>
            </a:r>
            <a:r>
              <a:rPr lang="en-ID" sz="11200" dirty="0" err="1">
                <a:solidFill>
                  <a:schemeClr val="tx1"/>
                </a:solidFill>
              </a:rPr>
              <a:t>dalam</a:t>
            </a:r>
            <a:r>
              <a:rPr lang="en-ID" sz="11200" dirty="0">
                <a:solidFill>
                  <a:schemeClr val="tx1"/>
                </a:solidFill>
              </a:rPr>
              <a:t> </a:t>
            </a:r>
            <a:r>
              <a:rPr lang="en-ID" sz="11200" dirty="0" err="1">
                <a:solidFill>
                  <a:schemeClr val="tx1"/>
                </a:solidFill>
              </a:rPr>
              <a:t>penyusunan</a:t>
            </a:r>
            <a:r>
              <a:rPr lang="en-ID" sz="11200" dirty="0">
                <a:solidFill>
                  <a:schemeClr val="tx1"/>
                </a:solidFill>
              </a:rPr>
              <a:t> dan </a:t>
            </a:r>
            <a:r>
              <a:rPr lang="en-ID" sz="11200" dirty="0" err="1">
                <a:solidFill>
                  <a:schemeClr val="tx1"/>
                </a:solidFill>
              </a:rPr>
              <a:t>penerapan</a:t>
            </a:r>
            <a:r>
              <a:rPr lang="en-ID" sz="11200" dirty="0">
                <a:solidFill>
                  <a:schemeClr val="tx1"/>
                </a:solidFill>
              </a:rPr>
              <a:t> </a:t>
            </a:r>
            <a:r>
              <a:rPr lang="en-ID" sz="11200" dirty="0" err="1">
                <a:solidFill>
                  <a:schemeClr val="tx1"/>
                </a:solidFill>
              </a:rPr>
              <a:t>hukum</a:t>
            </a:r>
            <a:r>
              <a:rPr lang="en-ID" sz="11200" dirty="0">
                <a:solidFill>
                  <a:schemeClr val="tx1"/>
                </a:solidFill>
              </a:rPr>
              <a:t> </a:t>
            </a:r>
            <a:r>
              <a:rPr lang="en-ID" sz="11200" dirty="0" err="1">
                <a:solidFill>
                  <a:schemeClr val="tx1"/>
                </a:solidFill>
              </a:rPr>
              <a:t>pajak</a:t>
            </a:r>
            <a:endParaRPr lang="en-ID" sz="11200" dirty="0">
              <a:solidFill>
                <a:schemeClr val="tx1"/>
              </a:solidFill>
            </a:endParaRPr>
          </a:p>
          <a:p>
            <a:pPr algn="l"/>
            <a:endParaRPr lang="en-ID" sz="11200" dirty="0">
              <a:solidFill>
                <a:schemeClr val="tx1"/>
              </a:solidFill>
            </a:endParaRPr>
          </a:p>
          <a:p>
            <a:pPr algn="l"/>
            <a:r>
              <a:rPr lang="pt-BR" sz="11200" dirty="0">
                <a:solidFill>
                  <a:schemeClr val="tx1"/>
                </a:solidFill>
              </a:rPr>
              <a:t>Fungsi asas dalam hukum pajak:</a:t>
            </a:r>
          </a:p>
          <a:p>
            <a:pPr marL="514350" indent="-425450" algn="l">
              <a:buAutoNum type="arabicPeriod"/>
            </a:pPr>
            <a:r>
              <a:rPr lang="en-ID" sz="11200" dirty="0" err="1">
                <a:solidFill>
                  <a:schemeClr val="tx1"/>
                </a:solidFill>
              </a:rPr>
              <a:t>Sebagai</a:t>
            </a:r>
            <a:r>
              <a:rPr lang="en-ID" sz="11200" dirty="0">
                <a:solidFill>
                  <a:schemeClr val="tx1"/>
                </a:solidFill>
              </a:rPr>
              <a:t> </a:t>
            </a:r>
            <a:r>
              <a:rPr lang="en-ID" sz="11200" dirty="0" err="1">
                <a:solidFill>
                  <a:schemeClr val="tx1"/>
                </a:solidFill>
              </a:rPr>
              <a:t>pedoman</a:t>
            </a:r>
            <a:r>
              <a:rPr lang="en-ID" sz="11200" dirty="0">
                <a:solidFill>
                  <a:schemeClr val="tx1"/>
                </a:solidFill>
              </a:rPr>
              <a:t> </a:t>
            </a:r>
            <a:r>
              <a:rPr lang="en-ID" sz="11200" dirty="0" err="1">
                <a:solidFill>
                  <a:schemeClr val="tx1"/>
                </a:solidFill>
              </a:rPr>
              <a:t>pengambil</a:t>
            </a:r>
            <a:r>
              <a:rPr lang="en-ID" sz="11200" dirty="0">
                <a:solidFill>
                  <a:schemeClr val="tx1"/>
                </a:solidFill>
              </a:rPr>
              <a:t> </a:t>
            </a:r>
            <a:r>
              <a:rPr lang="en-ID" sz="11200" dirty="0" err="1">
                <a:solidFill>
                  <a:schemeClr val="tx1"/>
                </a:solidFill>
              </a:rPr>
              <a:t>kebijakan</a:t>
            </a:r>
            <a:endParaRPr lang="en-ID" sz="11200" dirty="0">
              <a:solidFill>
                <a:schemeClr val="tx1"/>
              </a:solidFill>
            </a:endParaRPr>
          </a:p>
          <a:p>
            <a:pPr marL="530225" indent="-441325" algn="l"/>
            <a:r>
              <a:rPr lang="en-ID" sz="1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2. </a:t>
            </a:r>
            <a:r>
              <a:rPr lang="en-ID" sz="11200" dirty="0">
                <a:solidFill>
                  <a:schemeClr val="tx1"/>
                </a:solidFill>
              </a:rPr>
              <a:t>Alat </a:t>
            </a:r>
            <a:r>
              <a:rPr lang="en-ID" sz="11200" dirty="0" err="1">
                <a:solidFill>
                  <a:schemeClr val="tx1"/>
                </a:solidFill>
              </a:rPr>
              <a:t>kontrol</a:t>
            </a:r>
            <a:r>
              <a:rPr lang="en-ID" sz="11200" dirty="0">
                <a:solidFill>
                  <a:schemeClr val="tx1"/>
                </a:solidFill>
              </a:rPr>
              <a:t> ag66ar </a:t>
            </a:r>
            <a:r>
              <a:rPr lang="en-ID" sz="11200" dirty="0" err="1">
                <a:solidFill>
                  <a:schemeClr val="tx1"/>
                </a:solidFill>
              </a:rPr>
              <a:t>pemajakan</a:t>
            </a:r>
            <a:r>
              <a:rPr lang="en-ID" sz="11200" dirty="0">
                <a:solidFill>
                  <a:schemeClr val="tx1"/>
                </a:solidFill>
              </a:rPr>
              <a:t> </a:t>
            </a:r>
            <a:r>
              <a:rPr lang="en-ID" sz="11200" dirty="0" err="1">
                <a:solidFill>
                  <a:schemeClr val="tx1"/>
                </a:solidFill>
              </a:rPr>
              <a:t>tidak</a:t>
            </a:r>
            <a:r>
              <a:rPr lang="en-ID" sz="11200" dirty="0">
                <a:solidFill>
                  <a:schemeClr val="tx1"/>
                </a:solidFill>
              </a:rPr>
              <a:t> </a:t>
            </a:r>
            <a:r>
              <a:rPr lang="en-ID" sz="11200" dirty="0" err="1">
                <a:solidFill>
                  <a:schemeClr val="tx1"/>
                </a:solidFill>
              </a:rPr>
              <a:t>semena-mena</a:t>
            </a:r>
            <a:endParaRPr lang="en-ID" sz="11200" dirty="0">
              <a:solidFill>
                <a:schemeClr val="tx1"/>
              </a:solidFill>
            </a:endParaRPr>
          </a:p>
          <a:p>
            <a:pPr marL="530225" indent="-441325" algn="l"/>
            <a:r>
              <a:rPr lang="en-ID" sz="1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3. </a:t>
            </a:r>
            <a:r>
              <a:rPr lang="en-ID" sz="11200" dirty="0">
                <a:solidFill>
                  <a:schemeClr val="tx1"/>
                </a:solidFill>
              </a:rPr>
              <a:t>Dasar </a:t>
            </a:r>
            <a:r>
              <a:rPr lang="en-ID" sz="11200" dirty="0" err="1">
                <a:solidFill>
                  <a:schemeClr val="tx1"/>
                </a:solidFill>
              </a:rPr>
              <a:t>interpretasi</a:t>
            </a:r>
            <a:r>
              <a:rPr lang="en-ID" sz="11200" dirty="0">
                <a:solidFill>
                  <a:schemeClr val="tx1"/>
                </a:solidFill>
              </a:rPr>
              <a:t> </a:t>
            </a:r>
            <a:r>
              <a:rPr lang="en-ID" sz="11200" dirty="0" err="1">
                <a:solidFill>
                  <a:schemeClr val="tx1"/>
                </a:solidFill>
              </a:rPr>
              <a:t>norma</a:t>
            </a:r>
            <a:r>
              <a:rPr lang="en-ID" sz="11200" dirty="0">
                <a:solidFill>
                  <a:schemeClr val="tx1"/>
                </a:solidFill>
              </a:rPr>
              <a:t> </a:t>
            </a:r>
            <a:r>
              <a:rPr lang="en-ID" sz="11200" dirty="0" err="1">
                <a:solidFill>
                  <a:schemeClr val="tx1"/>
                </a:solidFill>
              </a:rPr>
              <a:t>pajak</a:t>
            </a:r>
            <a:endParaRPr lang="en-ID" sz="11200" dirty="0">
              <a:solidFill>
                <a:schemeClr val="tx1"/>
              </a:solidFill>
            </a:endParaRPr>
          </a:p>
          <a:p>
            <a:pPr marL="530225" indent="-441325" algn="l"/>
            <a:r>
              <a:rPr lang="en-ID" sz="11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4. </a:t>
            </a:r>
            <a:r>
              <a:rPr lang="en-ID" sz="11200" dirty="0" err="1">
                <a:solidFill>
                  <a:schemeClr val="tx1"/>
                </a:solidFill>
              </a:rPr>
              <a:t>Untuk</a:t>
            </a:r>
            <a:r>
              <a:rPr lang="en-ID" sz="11200" dirty="0">
                <a:solidFill>
                  <a:schemeClr val="tx1"/>
                </a:solidFill>
              </a:rPr>
              <a:t> </a:t>
            </a:r>
            <a:r>
              <a:rPr lang="en-ID" sz="11200" dirty="0" err="1">
                <a:solidFill>
                  <a:schemeClr val="tx1"/>
                </a:solidFill>
              </a:rPr>
              <a:t>menjamin</a:t>
            </a:r>
            <a:r>
              <a:rPr lang="en-ID" sz="11200" dirty="0">
                <a:solidFill>
                  <a:schemeClr val="tx1"/>
                </a:solidFill>
              </a:rPr>
              <a:t> </a:t>
            </a:r>
            <a:r>
              <a:rPr lang="en-ID" sz="11200" dirty="0" err="1">
                <a:solidFill>
                  <a:schemeClr val="tx1"/>
                </a:solidFill>
              </a:rPr>
              <a:t>keadilan</a:t>
            </a:r>
            <a:r>
              <a:rPr lang="en-ID" sz="11200" dirty="0">
                <a:solidFill>
                  <a:schemeClr val="tx1"/>
                </a:solidFill>
              </a:rPr>
              <a:t>, </a:t>
            </a:r>
            <a:r>
              <a:rPr lang="en-ID" sz="11200" dirty="0" err="1">
                <a:solidFill>
                  <a:schemeClr val="tx1"/>
                </a:solidFill>
              </a:rPr>
              <a:t>kepastian</a:t>
            </a:r>
            <a:r>
              <a:rPr lang="en-ID" sz="11200" dirty="0">
                <a:solidFill>
                  <a:schemeClr val="tx1"/>
                </a:solidFill>
              </a:rPr>
              <a:t>, </a:t>
            </a:r>
            <a:r>
              <a:rPr lang="en-ID" sz="11200" dirty="0" err="1">
                <a:solidFill>
                  <a:schemeClr val="tx1"/>
                </a:solidFill>
              </a:rPr>
              <a:t>efisiensi</a:t>
            </a:r>
            <a:r>
              <a:rPr lang="en-ID" sz="11200" dirty="0">
                <a:solidFill>
                  <a:schemeClr val="tx1"/>
                </a:solidFill>
              </a:rPr>
              <a:t> </a:t>
            </a:r>
            <a:r>
              <a:rPr lang="en-ID" sz="11200" dirty="0" err="1">
                <a:solidFill>
                  <a:schemeClr val="tx1"/>
                </a:solidFill>
              </a:rPr>
              <a:t>dalam</a:t>
            </a:r>
            <a:r>
              <a:rPr lang="en-ID" sz="11200" dirty="0">
                <a:solidFill>
                  <a:schemeClr val="tx1"/>
                </a:solidFill>
              </a:rPr>
              <a:t> </a:t>
            </a:r>
            <a:r>
              <a:rPr lang="en-ID" sz="11200" dirty="0" err="1">
                <a:solidFill>
                  <a:schemeClr val="tx1"/>
                </a:solidFill>
              </a:rPr>
              <a:t>pemungutan</a:t>
            </a:r>
            <a:r>
              <a:rPr lang="en-ID" sz="11200" dirty="0">
                <a:solidFill>
                  <a:schemeClr val="tx1"/>
                </a:solidFill>
              </a:rPr>
              <a:t> </a:t>
            </a:r>
            <a:r>
              <a:rPr lang="en-ID" sz="11200" dirty="0" err="1">
                <a:solidFill>
                  <a:schemeClr val="tx1"/>
                </a:solidFill>
              </a:rPr>
              <a:t>pajak</a:t>
            </a:r>
            <a:endParaRPr lang="en-ID" sz="11200" dirty="0">
              <a:solidFill>
                <a:schemeClr val="tx1"/>
              </a:solidFill>
            </a:endParaRPr>
          </a:p>
          <a:p>
            <a:pPr algn="l"/>
            <a:endParaRPr lang="en-ID" sz="8600" dirty="0"/>
          </a:p>
          <a:p>
            <a:pPr algn="l"/>
            <a:endParaRPr lang="en-ID" sz="2800" dirty="0"/>
          </a:p>
          <a:p>
            <a:pPr algn="l"/>
            <a:endParaRPr lang="en-ID" sz="4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endParaRPr lang="en-ID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endParaRPr lang="en-ID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endParaRPr lang="en-ID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endParaRPr lang="en-ID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5893150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548680"/>
            <a:ext cx="7848872" cy="5544616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>
                <a:solidFill>
                  <a:schemeClr val="tx1"/>
                </a:solidFill>
              </a:rPr>
              <a:t>1. </a:t>
            </a:r>
            <a:r>
              <a:rPr lang="en-US" sz="2000" b="1" dirty="0" err="1">
                <a:solidFill>
                  <a:schemeClr val="tx1"/>
                </a:solidFill>
              </a:rPr>
              <a:t>Asas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Keadilan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ID" sz="2000" dirty="0" err="1">
                <a:solidFill>
                  <a:schemeClr val="tx1"/>
                </a:solidFill>
              </a:rPr>
              <a:t>Makna</a:t>
            </a:r>
            <a:r>
              <a:rPr lang="en-ID" sz="2000" dirty="0">
                <a:solidFill>
                  <a:schemeClr val="tx1"/>
                </a:solidFill>
              </a:rPr>
              <a:t> P</a:t>
            </a:r>
            <a:r>
              <a:rPr lang="es-ES" sz="2000" dirty="0" err="1">
                <a:solidFill>
                  <a:schemeClr val="tx1"/>
                </a:solidFill>
              </a:rPr>
              <a:t>emajakan</a:t>
            </a:r>
            <a:r>
              <a:rPr lang="es-ES" sz="2000" dirty="0">
                <a:solidFill>
                  <a:schemeClr val="tx1"/>
                </a:solidFill>
              </a:rPr>
              <a:t> </a:t>
            </a:r>
            <a:r>
              <a:rPr lang="es-ES" sz="2000" dirty="0" err="1">
                <a:solidFill>
                  <a:schemeClr val="tx1"/>
                </a:solidFill>
              </a:rPr>
              <a:t>harus</a:t>
            </a:r>
            <a:r>
              <a:rPr lang="es-ES" sz="2000" dirty="0">
                <a:solidFill>
                  <a:schemeClr val="tx1"/>
                </a:solidFill>
              </a:rPr>
              <a:t> </a:t>
            </a:r>
            <a:r>
              <a:rPr lang="es-ES" sz="2000" dirty="0" err="1">
                <a:solidFill>
                  <a:schemeClr val="tx1"/>
                </a:solidFill>
              </a:rPr>
              <a:t>adil</a:t>
            </a:r>
            <a:r>
              <a:rPr lang="es-ES" sz="2000" dirty="0">
                <a:solidFill>
                  <a:schemeClr val="tx1"/>
                </a:solidFill>
              </a:rPr>
              <a:t>, </a:t>
            </a:r>
            <a:r>
              <a:rPr lang="es-ES" sz="2000" dirty="0" err="1">
                <a:solidFill>
                  <a:schemeClr val="tx1"/>
                </a:solidFill>
              </a:rPr>
              <a:t>yaitu</a:t>
            </a:r>
            <a:r>
              <a:rPr lang="es-ES" sz="2000" dirty="0">
                <a:solidFill>
                  <a:schemeClr val="tx1"/>
                </a:solidFill>
              </a:rPr>
              <a:t> beban </a:t>
            </a:r>
            <a:r>
              <a:rPr lang="es-ES" sz="2000" dirty="0" err="1">
                <a:solidFill>
                  <a:schemeClr val="tx1"/>
                </a:solidFill>
              </a:rPr>
              <a:t>pajak</a:t>
            </a:r>
            <a:r>
              <a:rPr lang="es-ES" sz="2000" dirty="0">
                <a:solidFill>
                  <a:schemeClr val="tx1"/>
                </a:solidFill>
              </a:rPr>
              <a:t> </a:t>
            </a:r>
            <a:r>
              <a:rPr lang="es-ES" sz="2000" dirty="0" err="1">
                <a:solidFill>
                  <a:schemeClr val="tx1"/>
                </a:solidFill>
              </a:rPr>
              <a:t>dibagi</a:t>
            </a:r>
            <a:r>
              <a:rPr lang="es-ES" sz="2000" dirty="0">
                <a:solidFill>
                  <a:schemeClr val="tx1"/>
                </a:solidFill>
              </a:rPr>
              <a:t> secara </a:t>
            </a:r>
            <a:r>
              <a:rPr lang="es-ES" sz="2000" dirty="0" err="1">
                <a:solidFill>
                  <a:schemeClr val="tx1"/>
                </a:solidFill>
              </a:rPr>
              <a:t>wajar</a:t>
            </a:r>
            <a:r>
              <a:rPr lang="es-ES" sz="2000" dirty="0">
                <a:solidFill>
                  <a:schemeClr val="tx1"/>
                </a:solidFill>
              </a:rPr>
              <a:t> di antara </a:t>
            </a:r>
            <a:r>
              <a:rPr lang="es-ES" sz="2000" dirty="0" err="1">
                <a:solidFill>
                  <a:schemeClr val="tx1"/>
                </a:solidFill>
              </a:rPr>
              <a:t>warga</a:t>
            </a:r>
            <a:r>
              <a:rPr lang="es-ES" sz="2000" dirty="0">
                <a:solidFill>
                  <a:schemeClr val="tx1"/>
                </a:solidFill>
              </a:rPr>
              <a:t> negara.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ID" sz="2000" b="1" dirty="0" err="1">
                <a:solidFill>
                  <a:schemeClr val="tx1"/>
                </a:solidFill>
              </a:rPr>
              <a:t>Jenis</a:t>
            </a:r>
            <a:r>
              <a:rPr lang="en-ID" sz="2000" b="1" dirty="0">
                <a:solidFill>
                  <a:schemeClr val="tx1"/>
                </a:solidFill>
              </a:rPr>
              <a:t> </a:t>
            </a:r>
            <a:r>
              <a:rPr lang="en-ID" sz="2000" b="1" dirty="0" err="1">
                <a:solidFill>
                  <a:schemeClr val="tx1"/>
                </a:solidFill>
              </a:rPr>
              <a:t>keadilan</a:t>
            </a:r>
            <a:r>
              <a:rPr lang="en-ID" sz="2000" dirty="0">
                <a:solidFill>
                  <a:schemeClr val="tx1"/>
                </a:solidFill>
              </a:rPr>
              <a:t>:</a:t>
            </a:r>
            <a:r>
              <a:rPr lang="es-ES" sz="2000" dirty="0">
                <a:solidFill>
                  <a:schemeClr val="tx1"/>
                </a:solidFill>
              </a:rPr>
              <a:t>: </a:t>
            </a:r>
          </a:p>
          <a:p>
            <a:pPr marL="457200" indent="-457200" algn="l">
              <a:buAutoNum type="arabicPeriod"/>
            </a:pPr>
            <a:r>
              <a:rPr lang="en-ID" sz="2000" b="1" dirty="0" err="1">
                <a:solidFill>
                  <a:schemeClr val="tx1"/>
                </a:solidFill>
              </a:rPr>
              <a:t>Keadilan</a:t>
            </a:r>
            <a:r>
              <a:rPr lang="en-ID" sz="2000" b="1" dirty="0">
                <a:solidFill>
                  <a:schemeClr val="tx1"/>
                </a:solidFill>
              </a:rPr>
              <a:t> vertical : </a:t>
            </a:r>
            <a:r>
              <a:rPr lang="en-ID" sz="2000" dirty="0" err="1">
                <a:solidFill>
                  <a:schemeClr val="tx1"/>
                </a:solidFill>
              </a:rPr>
              <a:t>Wajib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pajak</a:t>
            </a:r>
            <a:r>
              <a:rPr lang="en-ID" sz="2000" dirty="0">
                <a:solidFill>
                  <a:schemeClr val="tx1"/>
                </a:solidFill>
              </a:rPr>
              <a:t> yang </a:t>
            </a:r>
            <a:r>
              <a:rPr lang="en-ID" sz="2000" dirty="0" err="1">
                <a:solidFill>
                  <a:schemeClr val="tx1"/>
                </a:solidFill>
              </a:rPr>
              <a:t>lebih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mampu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membayar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dikenai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tarif</a:t>
            </a:r>
            <a:r>
              <a:rPr lang="en-ID" sz="2000" dirty="0">
                <a:solidFill>
                  <a:schemeClr val="tx1"/>
                </a:solidFill>
              </a:rPr>
              <a:t> yang </a:t>
            </a:r>
            <a:r>
              <a:rPr lang="en-ID" sz="2000" dirty="0" err="1">
                <a:solidFill>
                  <a:schemeClr val="tx1"/>
                </a:solidFill>
              </a:rPr>
              <a:t>lebih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tinggi</a:t>
            </a:r>
            <a:r>
              <a:rPr lang="en-ID" sz="2000" dirty="0">
                <a:solidFill>
                  <a:schemeClr val="tx1"/>
                </a:solidFill>
              </a:rPr>
              <a:t> (</a:t>
            </a:r>
            <a:r>
              <a:rPr lang="en-ID" sz="2000" dirty="0" err="1">
                <a:solidFill>
                  <a:schemeClr val="tx1"/>
                </a:solidFill>
              </a:rPr>
              <a:t>progresif</a:t>
            </a:r>
            <a:r>
              <a:rPr lang="en-ID" sz="2000" dirty="0">
                <a:solidFill>
                  <a:schemeClr val="tx1"/>
                </a:solidFill>
              </a:rPr>
              <a:t>)</a:t>
            </a:r>
          </a:p>
          <a:p>
            <a:pPr marL="457200" indent="-457200" algn="l">
              <a:buAutoNum type="arabicPeriod"/>
            </a:pPr>
            <a:r>
              <a:rPr lang="en-ID" sz="2000" dirty="0" err="1">
                <a:solidFill>
                  <a:schemeClr val="tx1"/>
                </a:solidFill>
              </a:rPr>
              <a:t>Keadilan</a:t>
            </a:r>
            <a:r>
              <a:rPr lang="en-ID" sz="2000" dirty="0">
                <a:solidFill>
                  <a:schemeClr val="tx1"/>
                </a:solidFill>
              </a:rPr>
              <a:t> horizontal ; </a:t>
            </a:r>
            <a:r>
              <a:rPr lang="en-ID" sz="2000" dirty="0" err="1">
                <a:solidFill>
                  <a:schemeClr val="tx1"/>
                </a:solidFill>
              </a:rPr>
              <a:t>Wajib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pajak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dengan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kemampuan</a:t>
            </a:r>
            <a:r>
              <a:rPr lang="en-ID" sz="2000" dirty="0">
                <a:solidFill>
                  <a:schemeClr val="tx1"/>
                </a:solidFill>
              </a:rPr>
              <a:t> yang </a:t>
            </a:r>
            <a:r>
              <a:rPr lang="en-ID" sz="2000" dirty="0" err="1">
                <a:solidFill>
                  <a:schemeClr val="tx1"/>
                </a:solidFill>
              </a:rPr>
              <a:t>sama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dikenai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beban</a:t>
            </a:r>
            <a:r>
              <a:rPr lang="en-ID" sz="2000" dirty="0">
                <a:solidFill>
                  <a:schemeClr val="tx1"/>
                </a:solidFill>
              </a:rPr>
              <a:t> yang </a:t>
            </a:r>
            <a:r>
              <a:rPr lang="en-ID" sz="2000" dirty="0" err="1">
                <a:solidFill>
                  <a:schemeClr val="tx1"/>
                </a:solidFill>
              </a:rPr>
              <a:t>sama</a:t>
            </a:r>
            <a:endParaRPr lang="en-ID" sz="2000" dirty="0">
              <a:solidFill>
                <a:schemeClr val="tx1"/>
              </a:solidFill>
            </a:endParaRPr>
          </a:p>
          <a:p>
            <a:pPr algn="l"/>
            <a:r>
              <a:rPr lang="en-ID" sz="2000" b="1" dirty="0" err="1">
                <a:solidFill>
                  <a:schemeClr val="tx1"/>
                </a:solidFill>
              </a:rPr>
              <a:t>Contoh</a:t>
            </a:r>
            <a:r>
              <a:rPr lang="en-ID" sz="2000" b="1" dirty="0">
                <a:solidFill>
                  <a:schemeClr val="tx1"/>
                </a:solidFill>
              </a:rPr>
              <a:t> ; </a:t>
            </a:r>
            <a:r>
              <a:rPr lang="en-ID" sz="2000" dirty="0">
                <a:solidFill>
                  <a:schemeClr val="tx1"/>
                </a:solidFill>
              </a:rPr>
              <a:t>Tarif </a:t>
            </a:r>
            <a:r>
              <a:rPr lang="en-ID" sz="2000" dirty="0" err="1">
                <a:solidFill>
                  <a:schemeClr val="tx1"/>
                </a:solidFill>
              </a:rPr>
              <a:t>PPh</a:t>
            </a:r>
            <a:r>
              <a:rPr lang="en-ID" sz="2000" dirty="0">
                <a:solidFill>
                  <a:schemeClr val="tx1"/>
                </a:solidFill>
              </a:rPr>
              <a:t> orang </a:t>
            </a:r>
            <a:r>
              <a:rPr lang="en-ID" sz="2000" dirty="0" err="1">
                <a:solidFill>
                  <a:schemeClr val="tx1"/>
                </a:solidFill>
              </a:rPr>
              <a:t>pribadi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progresif</a:t>
            </a:r>
            <a:r>
              <a:rPr lang="en-ID" sz="2000" dirty="0">
                <a:solidFill>
                  <a:schemeClr val="tx1"/>
                </a:solidFill>
              </a:rPr>
              <a:t> (</a:t>
            </a:r>
            <a:r>
              <a:rPr lang="en-ID" sz="2000" dirty="0" err="1">
                <a:solidFill>
                  <a:schemeClr val="tx1"/>
                </a:solidFill>
              </a:rPr>
              <a:t>beban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lebih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besar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jika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penghasilan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besar</a:t>
            </a:r>
            <a:r>
              <a:rPr lang="en-ID" sz="2000" dirty="0">
                <a:solidFill>
                  <a:schemeClr val="tx1"/>
                </a:solidFill>
              </a:rPr>
              <a:t>) </a:t>
            </a:r>
            <a:r>
              <a:rPr lang="en-ID" sz="2000" dirty="0" err="1">
                <a:solidFill>
                  <a:schemeClr val="tx1"/>
                </a:solidFill>
              </a:rPr>
              <a:t>menggambarkan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penerapan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keadilan</a:t>
            </a:r>
            <a:r>
              <a:rPr lang="en-ID" sz="2000" dirty="0">
                <a:solidFill>
                  <a:schemeClr val="tx1"/>
                </a:solidFill>
              </a:rPr>
              <a:t> vertical</a:t>
            </a:r>
          </a:p>
          <a:p>
            <a:pPr algn="l"/>
            <a:endParaRPr lang="en-ID" sz="2000" b="1" dirty="0">
              <a:solidFill>
                <a:schemeClr val="tx1"/>
              </a:solidFill>
            </a:endParaRPr>
          </a:p>
          <a:p>
            <a:pPr algn="l"/>
            <a:r>
              <a:rPr lang="en-ID" sz="2000" b="1" dirty="0">
                <a:solidFill>
                  <a:schemeClr val="tx1"/>
                </a:solidFill>
              </a:rPr>
              <a:t>2. </a:t>
            </a:r>
            <a:r>
              <a:rPr lang="en-ID" sz="2000" b="1" dirty="0" err="1">
                <a:solidFill>
                  <a:schemeClr val="tx1"/>
                </a:solidFill>
              </a:rPr>
              <a:t>Asas</a:t>
            </a:r>
            <a:r>
              <a:rPr lang="en-ID" sz="2000" b="1" dirty="0">
                <a:solidFill>
                  <a:schemeClr val="tx1"/>
                </a:solidFill>
              </a:rPr>
              <a:t> </a:t>
            </a:r>
            <a:r>
              <a:rPr lang="en-ID" sz="2000" b="1" dirty="0" err="1">
                <a:solidFill>
                  <a:schemeClr val="tx1"/>
                </a:solidFill>
              </a:rPr>
              <a:t>Kepastian</a:t>
            </a:r>
            <a:r>
              <a:rPr lang="en-ID" sz="2000" b="1" dirty="0">
                <a:solidFill>
                  <a:schemeClr val="tx1"/>
                </a:solidFill>
              </a:rPr>
              <a:t> Hukum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ID" sz="2000" b="1" dirty="0" err="1">
                <a:solidFill>
                  <a:schemeClr val="tx1"/>
                </a:solidFill>
              </a:rPr>
              <a:t>Makna</a:t>
            </a:r>
            <a:br>
              <a:rPr lang="en-ID" sz="2000" dirty="0">
                <a:solidFill>
                  <a:schemeClr val="tx1"/>
                </a:solidFill>
              </a:rPr>
            </a:br>
            <a:r>
              <a:rPr lang="en-ID" sz="2000" dirty="0" err="1">
                <a:solidFill>
                  <a:schemeClr val="tx1"/>
                </a:solidFill>
              </a:rPr>
              <a:t>Wajib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pajak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harus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mengetahui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apa</a:t>
            </a:r>
            <a:r>
              <a:rPr lang="en-ID" sz="2000" dirty="0">
                <a:solidFill>
                  <a:schemeClr val="tx1"/>
                </a:solidFill>
              </a:rPr>
              <a:t> yang </a:t>
            </a:r>
            <a:r>
              <a:rPr lang="en-ID" sz="2000" dirty="0" err="1">
                <a:solidFill>
                  <a:schemeClr val="tx1"/>
                </a:solidFill>
              </a:rPr>
              <a:t>menjadi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kewajiban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hukumnya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secara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jelas</a:t>
            </a:r>
            <a:r>
              <a:rPr lang="en-ID" sz="2000" dirty="0">
                <a:solidFill>
                  <a:schemeClr val="tx1"/>
                </a:solidFill>
              </a:rPr>
              <a:t>, </a:t>
            </a:r>
            <a:r>
              <a:rPr lang="en-ID" sz="2000" dirty="0" err="1">
                <a:solidFill>
                  <a:schemeClr val="tx1"/>
                </a:solidFill>
              </a:rPr>
              <a:t>tidak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menimbulkan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ketidakpastian</a:t>
            </a:r>
            <a:r>
              <a:rPr lang="en-ID" sz="2000" dirty="0">
                <a:solidFill>
                  <a:schemeClr val="tx1"/>
                </a:solidFill>
              </a:rPr>
              <a:t>.</a:t>
            </a:r>
            <a:endParaRPr lang="en-ID" sz="2000" b="1" dirty="0">
              <a:solidFill>
                <a:schemeClr val="tx1"/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Ø"/>
            </a:pPr>
            <a:endParaRPr lang="en-ID" sz="2000" b="1" dirty="0">
              <a:solidFill>
                <a:schemeClr val="tx1"/>
              </a:solidFill>
            </a:endParaRPr>
          </a:p>
          <a:p>
            <a:pPr algn="l"/>
            <a:endParaRPr lang="en-ID" sz="2400" b="1" dirty="0">
              <a:solidFill>
                <a:schemeClr val="tx1"/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tx1"/>
              </a:solidFill>
              <a:ea typeface="Instrument Sans Medium" pitchFamily="34" charset="-122"/>
            </a:endParaRPr>
          </a:p>
          <a:p>
            <a:pPr algn="l"/>
            <a:endParaRPr lang="en-US" sz="2400" dirty="0">
              <a:solidFill>
                <a:schemeClr val="tx1"/>
              </a:solidFill>
            </a:endParaRPr>
          </a:p>
          <a:p>
            <a:pPr algn="just"/>
            <a:endParaRPr lang="en-US" sz="2400" dirty="0">
              <a:solidFill>
                <a:schemeClr val="tx1"/>
              </a:solidFill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136150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764704"/>
            <a:ext cx="7488832" cy="5278760"/>
          </a:xfrm>
        </p:spPr>
        <p:txBody>
          <a:bodyPr>
            <a:normAutofit fontScale="25000" lnSpcReduction="20000"/>
          </a:bodyPr>
          <a:lstStyle/>
          <a:p>
            <a:pPr marL="533400" lvl="0" indent="-533400" algn="l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ID" sz="11200" b="1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Syarat</a:t>
            </a:r>
            <a:r>
              <a:rPr lang="en-ID" sz="11200" b="1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agar </a:t>
            </a:r>
            <a:r>
              <a:rPr lang="en-ID" sz="11200" b="1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kepastian</a:t>
            </a:r>
            <a:r>
              <a:rPr lang="en-ID" sz="11200" b="1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11200" b="1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hukum</a:t>
            </a:r>
            <a:r>
              <a:rPr lang="en-ID" sz="11200" b="1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11200" b="1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terpenuhi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:</a:t>
            </a:r>
            <a:endParaRPr lang="en-ID" sz="11200" dirty="0"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pPr marL="742950" lvl="1" indent="-285750" algn="l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Peraturan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yang </a:t>
            </a: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jelas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(</a:t>
            </a: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rumusan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norma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yang </a:t>
            </a: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tidak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samar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)</a:t>
            </a:r>
            <a:endParaRPr lang="en-ID" sz="11200" dirty="0"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pPr marL="742950" lvl="1" indent="-285750" algn="l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Prosedur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yang </a:t>
            </a: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dapat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diketahui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dan </a:t>
            </a: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diakses</a:t>
            </a:r>
            <a:endParaRPr lang="en-ID" sz="11200" dirty="0"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pPr marL="742950" lvl="1" indent="-285750" algn="l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Perlakuan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yang </a:t>
            </a: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konsisten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dari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otoritas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pajak</a:t>
            </a:r>
            <a:endParaRPr lang="en-ID" sz="11200" dirty="0"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pPr marL="742950" lvl="1" indent="-285750" algn="l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Jaminan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perlindungan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hukum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terhadap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penyalahgunaan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wewenang</a:t>
            </a:r>
            <a:endParaRPr lang="en-ID" sz="11200" dirty="0"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lvl="1" indent="-457200" algn="l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Permasalahan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: </a:t>
            </a: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Bila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peraturan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terlalu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komplek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atau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sering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berubah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maka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kepastian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hukum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112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terganggu</a:t>
            </a:r>
            <a: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br>
              <a:rPr lang="en-ID" sz="1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</a:br>
            <a:endParaRPr lang="en-ID" sz="11200" dirty="0"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pPr algn="l"/>
            <a:endParaRPr lang="en-US" sz="9600" b="1" dirty="0">
              <a:solidFill>
                <a:schemeClr val="tx1"/>
              </a:solidFill>
            </a:endParaRPr>
          </a:p>
          <a:p>
            <a:pPr algn="l"/>
            <a:endParaRPr lang="en-US" sz="9600" dirty="0">
              <a:solidFill>
                <a:schemeClr val="tx1"/>
              </a:solidFill>
            </a:endParaRPr>
          </a:p>
          <a:p>
            <a:pPr algn="l"/>
            <a:endParaRPr lang="en-US" sz="9600" dirty="0">
              <a:solidFill>
                <a:schemeClr val="tx1"/>
              </a:solidFill>
            </a:endParaRPr>
          </a:p>
          <a:p>
            <a:pPr algn="l"/>
            <a:endParaRPr lang="en-US" sz="9600" dirty="0">
              <a:solidFill>
                <a:schemeClr val="tx1"/>
              </a:solidFill>
            </a:endParaRPr>
          </a:p>
          <a:p>
            <a:pPr algn="l"/>
            <a:endParaRPr lang="en-US" sz="8000" b="1" dirty="0">
              <a:solidFill>
                <a:schemeClr val="tx1"/>
              </a:solidFill>
            </a:endParaRPr>
          </a:p>
          <a:p>
            <a:pPr algn="l"/>
            <a:endParaRPr lang="en-US" sz="8000" b="1" dirty="0">
              <a:solidFill>
                <a:schemeClr val="tx1"/>
              </a:solidFill>
            </a:endParaRPr>
          </a:p>
          <a:p>
            <a:pPr algn="l"/>
            <a:endParaRPr lang="en-US" sz="7400" b="1" dirty="0">
              <a:solidFill>
                <a:schemeClr val="tx1"/>
              </a:solidFill>
            </a:endParaRPr>
          </a:p>
          <a:p>
            <a:pPr algn="l"/>
            <a:endParaRPr lang="en-US" sz="7400" b="1" dirty="0">
              <a:solidFill>
                <a:schemeClr val="tx1"/>
              </a:solidFill>
            </a:endParaRPr>
          </a:p>
          <a:p>
            <a:pPr algn="l"/>
            <a:endParaRPr lang="en-US" sz="7400" b="1" dirty="0">
              <a:solidFill>
                <a:schemeClr val="tx1"/>
              </a:solidFill>
            </a:endParaRP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7400" dirty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7400" b="1" dirty="0">
              <a:solidFill>
                <a:schemeClr val="tx1"/>
              </a:solidFill>
            </a:endParaRPr>
          </a:p>
          <a:p>
            <a:pPr algn="l"/>
            <a:endParaRPr lang="en-US" sz="7400" b="1" dirty="0">
              <a:solidFill>
                <a:schemeClr val="tx1"/>
              </a:solidFill>
            </a:endParaRPr>
          </a:p>
          <a:p>
            <a:pPr algn="l"/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692446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46A058C-235C-4A13-A54A-0056448289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3568" y="764704"/>
            <a:ext cx="7704856" cy="5256584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3.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Asas</a:t>
            </a:r>
            <a:r>
              <a:rPr lang="en-ID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Kemanfaatan</a:t>
            </a:r>
            <a:r>
              <a:rPr lang="en-ID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Kesejahteraan</a:t>
            </a:r>
            <a:endParaRPr lang="en-ID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Pajak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bukan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hanya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mengejar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penerimaan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negara,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tapi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mencapai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kemaslahatan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umum</a:t>
            </a:r>
            <a:endParaRPr lang="en-ID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Penggunaan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dana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pajak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diarahkan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kepentingan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masyarakat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luas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infrastruktur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pendidikan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kesehatan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dsb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D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asas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kemanfaatan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pemajakan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memberi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manfaat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sosial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adil</a:t>
            </a:r>
            <a:endParaRPr lang="en-ID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ID" sz="2400" b="1" dirty="0">
                <a:solidFill>
                  <a:schemeClr val="tx1"/>
                </a:solidFill>
                <a:ea typeface="Calibri" panose="020F0502020204030204" pitchFamily="34" charset="0"/>
              </a:rPr>
              <a:t>4. </a:t>
            </a:r>
            <a:r>
              <a:rPr lang="en-ID" sz="2400" b="1" dirty="0" err="1">
                <a:solidFill>
                  <a:schemeClr val="tx1"/>
                </a:solidFill>
                <a:ea typeface="Calibri" panose="020F0502020204030204" pitchFamily="34" charset="0"/>
              </a:rPr>
              <a:t>Asas</a:t>
            </a:r>
            <a:r>
              <a:rPr lang="en-ID" sz="2400" b="1" dirty="0">
                <a:solidFill>
                  <a:schemeClr val="tx1"/>
                </a:solidFill>
                <a:ea typeface="Calibri" panose="020F0502020204030204" pitchFamily="34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ea typeface="Calibri" panose="020F0502020204030204" pitchFamily="34" charset="0"/>
              </a:rPr>
              <a:t>Kecukupan</a:t>
            </a:r>
            <a:endParaRPr lang="en-ID" sz="2400" b="1" dirty="0">
              <a:solidFill>
                <a:schemeClr val="tx1"/>
              </a:solidFill>
              <a:ea typeface="Calibri" panose="020F0502020204030204" pitchFamily="34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Pajak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dirancang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agar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penerimaan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negara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cukup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membiayai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kebutuhan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umum</a:t>
            </a:r>
            <a:endParaRPr lang="en-ID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boleh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terlalu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rendah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sehingga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negara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kekurangan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dana,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tapi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juga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boleh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terlalu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tinggi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sehingga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memberatkan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ekonomi</a:t>
            </a:r>
            <a:endParaRPr lang="en-ID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ID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283026723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154DD31-0057-4169-9C1B-9EB340423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576" y="620688"/>
            <a:ext cx="7344816" cy="5544616"/>
          </a:xfrm>
        </p:spPr>
        <p:txBody>
          <a:bodyPr>
            <a:normAutofit fontScale="32500" lnSpcReduction="20000"/>
          </a:bodyPr>
          <a:lstStyle/>
          <a:p>
            <a:pPr algn="l"/>
            <a:r>
              <a:rPr lang="en-US" sz="5000" dirty="0">
                <a:solidFill>
                  <a:schemeClr val="tx1"/>
                </a:solidFill>
              </a:rPr>
              <a:t>5</a:t>
            </a:r>
            <a:r>
              <a:rPr lang="en-US" sz="6000" dirty="0">
                <a:solidFill>
                  <a:schemeClr val="tx1"/>
                </a:solidFill>
              </a:rPr>
              <a:t>. </a:t>
            </a:r>
            <a:r>
              <a:rPr lang="en-ID" sz="6000" b="1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Asas</a:t>
            </a:r>
            <a:r>
              <a:rPr lang="en-ID" sz="6000" b="1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6000" b="1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Kesederhanaan</a:t>
            </a:r>
            <a:r>
              <a:rPr lang="en-ID" sz="6000" b="1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/ </a:t>
            </a:r>
            <a:r>
              <a:rPr lang="en-ID" sz="6000" b="1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Kemudahan</a:t>
            </a:r>
            <a:endParaRPr lang="en-ID" sz="6000" b="1" dirty="0"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Pajak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dan tata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cara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pemungutannya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harus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dibuat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sederhana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agar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mudah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dipahami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dan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dipatuhi</a:t>
            </a:r>
            <a:endParaRPr lang="en-ID" sz="6000" dirty="0"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Hindari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prosedur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administrasi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yang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berbelit-belit</a:t>
            </a:r>
            <a:endParaRPr lang="en-ID" sz="6000" dirty="0"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Sistem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pelaporan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dan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pembayaran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yang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jelas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dan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praktis</a:t>
            </a:r>
            <a:endParaRPr lang="en-ID" sz="6000" dirty="0"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lvl="0" algn="l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ID" sz="6000" dirty="0">
              <a:solidFill>
                <a:schemeClr val="tx1"/>
              </a:solidFill>
              <a:ea typeface="Calibri" panose="020F0502020204030204" pitchFamily="34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ID" sz="60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6. </a:t>
            </a:r>
            <a:r>
              <a:rPr lang="en-ID" sz="6000" b="1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Asas</a:t>
            </a:r>
            <a:r>
              <a:rPr lang="en-ID" sz="6000" b="1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6000" b="1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Efisiensi</a:t>
            </a:r>
            <a:r>
              <a:rPr lang="en-ID" sz="6000" b="1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&amp; </a:t>
            </a:r>
            <a:r>
              <a:rPr lang="en-ID" sz="6000" b="1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Ekonomi</a:t>
            </a:r>
            <a:r>
              <a:rPr lang="en-ID" sz="6000" b="1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6000" b="1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Pemungutan</a:t>
            </a:r>
            <a:endParaRPr lang="en-ID" sz="6000" dirty="0"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pPr marL="285750" indent="-285750" algn="l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Biaya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yang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dikeluarkan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untuk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memungut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pajak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(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biaya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administrasi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pengawasan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penagihan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)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harus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seminim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mungkin</a:t>
            </a:r>
            <a:endParaRPr lang="en-ID" sz="6000" dirty="0"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285750" indent="-285750" algn="l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Rasio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antara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biaya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pemungutan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dan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penerimaan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harus</a:t>
            </a:r>
            <a:r>
              <a:rPr lang="en-ID" sz="60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ID" sz="60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efisien</a:t>
            </a:r>
            <a:endParaRPr lang="en-ID" sz="6000" dirty="0"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pPr marL="285750" indent="-285750" algn="l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ID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l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ID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US" sz="6000" dirty="0"/>
              <a:t> </a:t>
            </a:r>
            <a:endParaRPr lang="en-ID" sz="6000" dirty="0"/>
          </a:p>
        </p:txBody>
      </p:sp>
    </p:spTree>
    <p:extLst>
      <p:ext uri="{BB962C8B-B14F-4D97-AF65-F5344CB8AC3E}">
        <p14:creationId xmlns:p14="http://schemas.microsoft.com/office/powerpoint/2010/main" val="3811077424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2688FB1-CAE8-4C69-A059-7285572D0C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576" y="404664"/>
            <a:ext cx="7488832" cy="5688632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>
                <a:solidFill>
                  <a:schemeClr val="tx1"/>
                </a:solidFill>
              </a:rPr>
              <a:t>7.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Asas</a:t>
            </a:r>
            <a:r>
              <a:rPr lang="en-ID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Umum</a:t>
            </a:r>
            <a:r>
              <a:rPr lang="en-ID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Lainnya</a:t>
            </a:r>
            <a:endParaRPr lang="en-ID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endParaRPr lang="en-ID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diskriminasi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boleh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perbedaan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perlakuan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wajar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antar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wajib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pajak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kondisi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sama</a:t>
            </a:r>
            <a:endParaRPr lang="en-ID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Netralitas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Pajak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boleh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mengganggu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mekanisme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pasar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memfavoritkan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satu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sektor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tertentu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wajar</a:t>
            </a:r>
            <a:endParaRPr lang="en-ID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Proporsionalitas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Beban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pajak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proporsional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terhadap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kapasitas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ekonomi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wajib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pajak</a:t>
            </a:r>
            <a:endParaRPr lang="en-ID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04174825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611560" y="260648"/>
            <a:ext cx="8064896" cy="6120680"/>
          </a:xfrm>
        </p:spPr>
        <p:txBody>
          <a:bodyPr>
            <a:normAutofit/>
          </a:bodyPr>
          <a:lstStyle/>
          <a:p>
            <a:pPr algn="just"/>
            <a:endParaRPr lang="en-ID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ID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Tantangan</a:t>
            </a:r>
            <a:r>
              <a:rPr lang="en-ID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ID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Penerapan</a:t>
            </a:r>
            <a:r>
              <a:rPr lang="en-ID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Asas</a:t>
            </a:r>
            <a:r>
              <a:rPr lang="en-ID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algn="just"/>
            <a:endParaRPr lang="en-ID" sz="8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Benturan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antara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keadilan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kepastian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misalnya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tarif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progresif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vs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ketentuan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sederhana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D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regulasi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cepat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sering</a:t>
            </a:r>
            <a:endParaRPr lang="en-ID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Korupsi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penyalahgunaan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wewenang</a:t>
            </a:r>
            <a:endParaRPr lang="en-ID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Kompleksitas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pajak</a:t>
            </a:r>
            <a:endParaRPr lang="en-ID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3050" lvl="0" indent="-273050" algn="l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</a:pP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Ketidakmampuan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administrasi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perpajakan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melaksanakan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asas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baik</a:t>
            </a:r>
            <a:endParaRPr lang="en-ID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ID" sz="2400" b="1" dirty="0">
              <a:solidFill>
                <a:schemeClr val="tx1"/>
              </a:solidFill>
            </a:endParaRPr>
          </a:p>
          <a:p>
            <a:pPr algn="just"/>
            <a:endParaRPr lang="en-ID" sz="3200" dirty="0"/>
          </a:p>
          <a:p>
            <a:pPr algn="just"/>
            <a:endParaRPr lang="en-US" sz="3200" dirty="0">
              <a:solidFill>
                <a:schemeClr val="tx1"/>
              </a:solidFill>
              <a:ea typeface="Instrument Sans Medium" pitchFamily="34" charset="-122"/>
            </a:endParaRPr>
          </a:p>
          <a:p>
            <a:pPr algn="just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016400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FA635A8E-9213-46EA-B027-0325CEBA8F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9592" y="764704"/>
            <a:ext cx="7344816" cy="5328592"/>
          </a:xfrm>
        </p:spPr>
        <p:txBody>
          <a:bodyPr>
            <a:normAutofit/>
          </a:bodyPr>
          <a:lstStyle/>
          <a:p>
            <a:pPr algn="l"/>
            <a:r>
              <a:rPr lang="en-ID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ID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Dasar </a:t>
            </a:r>
            <a:r>
              <a:rPr lang="en-ID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Pemungutan</a:t>
            </a:r>
            <a:r>
              <a:rPr lang="en-ID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ID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Pajak</a:t>
            </a:r>
            <a:r>
              <a:rPr lang="en-ID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D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Dasar </a:t>
            </a:r>
            <a:r>
              <a:rPr lang="en-ID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pemungutan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berarti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landasan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hukum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teoritis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membenarkan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negara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memungut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pajak</a:t>
            </a:r>
            <a:endParaRPr lang="en-ID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Tanpa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dasar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sah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pemungutan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pajak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dianggap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tindakan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sewenang-wenang</a:t>
            </a:r>
            <a:endParaRPr lang="en-ID" sz="20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ID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ID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Dasar </a:t>
            </a:r>
            <a:r>
              <a:rPr lang="en-ID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Pemungutan</a:t>
            </a:r>
            <a:r>
              <a:rPr lang="en-ID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ID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Undang‑Undang</a:t>
            </a:r>
            <a:r>
              <a:rPr lang="en-ID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 </a:t>
            </a:r>
            <a:r>
              <a:rPr lang="en-ID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Ketentuan</a:t>
            </a:r>
            <a:r>
              <a:rPr lang="en-ID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Hukum </a:t>
            </a:r>
            <a:r>
              <a:rPr lang="en-ID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Positif</a:t>
            </a:r>
            <a:endParaRPr lang="en-ID" sz="20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Pemungutan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pajak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berdasarkan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undang‑undang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sah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asas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legalitas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D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Undang-undang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perpajakan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(UU KUP,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undang-undang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sektoral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seperti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UU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PPh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UU PPN,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dsb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dasar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utama</a:t>
            </a:r>
            <a:endParaRPr lang="en-ID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Pemerintah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otoritas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pajak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boleh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memungut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pajak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luar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ketentuan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undang‑undang</a:t>
            </a:r>
            <a:endParaRPr lang="en-ID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843661846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E9C877A-4648-4AEF-831B-FD73BC163F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3568" y="836712"/>
            <a:ext cx="7488832" cy="5112568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sz="2400" b="1" dirty="0">
                <a:solidFill>
                  <a:schemeClr val="tx1"/>
                </a:solidFill>
              </a:rPr>
              <a:t>2. </a:t>
            </a:r>
            <a:r>
              <a:rPr lang="en-ID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Dasar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Pemungutan</a:t>
            </a:r>
            <a:r>
              <a:rPr lang="en-ID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Asas</a:t>
            </a:r>
            <a:r>
              <a:rPr lang="en-ID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Filsafat</a:t>
            </a:r>
            <a:r>
              <a:rPr lang="en-ID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Hukum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Pajak</a:t>
            </a:r>
            <a:endParaRPr lang="en-ID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Asas-asas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seperti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keadilan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kepastian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berfungsi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landasan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normatif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membimbing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pembentukan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aturan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pajak</a:t>
            </a:r>
            <a:endParaRPr lang="en-ID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menyusun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undang-undang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pajak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pembuat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UU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mempertimbangkan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asas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agar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bertentangan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prinsip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keadilan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kepastian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efisiensi</a:t>
            </a:r>
            <a:endParaRPr lang="en-ID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ID" sz="2400" dirty="0">
              <a:solidFill>
                <a:schemeClr val="tx1"/>
              </a:solidFill>
              <a:ea typeface="Calibri" panose="020F0502020204030204" pitchFamily="34" charset="0"/>
            </a:endParaRPr>
          </a:p>
          <a:p>
            <a:pPr lvl="0" algn="l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ID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Teori</a:t>
            </a:r>
            <a:r>
              <a:rPr lang="en-ID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Pemungutan</a:t>
            </a:r>
            <a:r>
              <a:rPr lang="en-ID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Pajak</a:t>
            </a:r>
            <a:endParaRPr lang="en-ID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l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ID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Teori</a:t>
            </a:r>
            <a:r>
              <a:rPr lang="en-ID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residu</a:t>
            </a:r>
            <a:r>
              <a:rPr lang="en-ID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(residual theory)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Pajak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dikenakan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atas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sisa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kekayaan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setelah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konsumsi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investasi</a:t>
            </a:r>
            <a:endParaRPr lang="en-ID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ID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Teori</a:t>
            </a:r>
            <a:r>
              <a:rPr lang="en-ID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benefit (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teori</a:t>
            </a:r>
            <a:r>
              <a:rPr lang="en-ID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manfaat</a:t>
            </a:r>
            <a:r>
              <a:rPr lang="en-ID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imbalan</a:t>
            </a:r>
            <a:r>
              <a:rPr lang="en-ID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Pajak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seperti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membayar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jasa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publik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diberikan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oleh negara</a:t>
            </a:r>
            <a:endParaRPr lang="en-ID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ID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Teori</a:t>
            </a:r>
            <a:r>
              <a:rPr lang="en-ID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kemampuan</a:t>
            </a:r>
            <a:r>
              <a:rPr lang="en-ID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membayar</a:t>
            </a:r>
            <a:r>
              <a:rPr lang="en-ID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(ability to pay)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Beban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pajak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disesuaikan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kemampuan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ekonomi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wajib</a:t>
            </a:r>
            <a:r>
              <a:rPr lang="en-ID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pajak</a:t>
            </a:r>
            <a:endParaRPr lang="en-ID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ID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74711964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7BE8924-830D-4C16-946B-CC64E0AF88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576" y="692696"/>
            <a:ext cx="7016824" cy="5400600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en-ID" sz="72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ID" sz="7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ID" sz="72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Pemungutan</a:t>
            </a:r>
            <a:r>
              <a:rPr lang="en-ID" sz="7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ID" sz="72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Pajak</a:t>
            </a:r>
            <a:endParaRPr lang="en-ID" sz="72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6213" lvl="0" indent="-176213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ID" sz="7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Stelsel</a:t>
            </a: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deklaratif</a:t>
            </a: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Wajib</a:t>
            </a: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pajak</a:t>
            </a: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menyatakan</a:t>
            </a: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sendiri</a:t>
            </a: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penghasilan</a:t>
            </a: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kewajiban</a:t>
            </a: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pajaknya</a:t>
            </a:r>
            <a:endParaRPr lang="en-ID" sz="7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6213" lvl="0" indent="-176213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Stelsel</a:t>
            </a: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kolektif</a:t>
            </a: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Pemerintah</a:t>
            </a: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memungut</a:t>
            </a: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pajak</a:t>
            </a: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kolektif</a:t>
            </a: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sumber</a:t>
            </a: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misalnya</a:t>
            </a: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PPh</a:t>
            </a: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pasal</a:t>
            </a: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21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dipotong</a:t>
            </a: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oleh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pemberi</a:t>
            </a: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kerja</a:t>
            </a: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D" sz="7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Tarif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tetap</a:t>
            </a: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(flat),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progresif</a:t>
            </a: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regresif</a:t>
            </a:r>
            <a:endParaRPr lang="en-ID" sz="7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Kombinasi</a:t>
            </a: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digunakan</a:t>
            </a: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praktik</a:t>
            </a:r>
            <a:r>
              <a:rPr lang="en-ID" sz="7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7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perpajakan</a:t>
            </a:r>
            <a:endParaRPr lang="en-ID" sz="7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ID" sz="3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ID" sz="7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Sumber</a:t>
            </a:r>
            <a:r>
              <a:rPr lang="en-ID" sz="7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Hukum </a:t>
            </a:r>
            <a:r>
              <a:rPr lang="en-ID" sz="7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Pajak</a:t>
            </a:r>
            <a:r>
              <a:rPr lang="en-ID" sz="7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 Indonesia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ID" sz="7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UUD 1945 (</a:t>
            </a:r>
            <a:r>
              <a:rPr lang="en-ID" sz="7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Pasal</a:t>
            </a:r>
            <a:r>
              <a:rPr lang="en-ID" sz="7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7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mengatur</a:t>
            </a:r>
            <a:r>
              <a:rPr lang="en-ID" sz="7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7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penerimaan</a:t>
            </a:r>
            <a:r>
              <a:rPr lang="en-ID" sz="7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negara)</a:t>
            </a:r>
            <a:endParaRPr lang="en-ID" sz="7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6213" lvl="0" indent="-176213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ID" sz="7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 </a:t>
            </a:r>
            <a:r>
              <a:rPr lang="en-ID" sz="7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Undang-Undang</a:t>
            </a:r>
            <a:r>
              <a:rPr lang="en-ID" sz="7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7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Perpajakan</a:t>
            </a:r>
            <a:r>
              <a:rPr lang="en-ID" sz="7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(UU KUP, UU </a:t>
            </a:r>
            <a:r>
              <a:rPr lang="en-ID" sz="7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PPh</a:t>
            </a:r>
            <a:r>
              <a:rPr lang="en-ID" sz="7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UU PPN, UU </a:t>
            </a:r>
            <a:r>
              <a:rPr lang="en-ID" sz="7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Pajak</a:t>
            </a:r>
            <a:r>
              <a:rPr lang="en-ID" sz="7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Daerah/BUMD)</a:t>
            </a:r>
            <a:endParaRPr lang="en-ID" sz="7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ID" sz="7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ID" sz="7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Peraturan</a:t>
            </a:r>
            <a:r>
              <a:rPr lang="en-ID" sz="7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7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Pemerintah</a:t>
            </a:r>
            <a:r>
              <a:rPr lang="en-ID" sz="7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(PP), </a:t>
            </a:r>
            <a:r>
              <a:rPr lang="en-ID" sz="7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Peraturan</a:t>
            </a:r>
            <a:r>
              <a:rPr lang="en-ID" sz="7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7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Presiden</a:t>
            </a:r>
            <a:endParaRPr lang="en-ID" sz="7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6213" lvl="0" indent="-176213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ID" sz="7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ID" sz="7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Peraturan</a:t>
            </a:r>
            <a:r>
              <a:rPr lang="en-ID" sz="7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Menteri </a:t>
            </a:r>
            <a:r>
              <a:rPr lang="en-ID" sz="7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Keuangan</a:t>
            </a:r>
            <a:r>
              <a:rPr lang="en-ID" sz="7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ID" sz="7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Peraturan</a:t>
            </a:r>
            <a:r>
              <a:rPr lang="en-ID" sz="7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7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Direktur</a:t>
            </a:r>
            <a:r>
              <a:rPr lang="en-ID" sz="7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7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Jenderal</a:t>
            </a:r>
            <a:r>
              <a:rPr lang="en-ID" sz="7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7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Pajak</a:t>
            </a:r>
            <a:r>
              <a:rPr lang="en-ID" sz="7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PMK / </a:t>
            </a:r>
            <a:r>
              <a:rPr lang="en-ID" sz="7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Perdirjen</a:t>
            </a:r>
            <a:endParaRPr lang="en-ID" sz="7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ID" sz="7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ID" sz="7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Peraturan</a:t>
            </a:r>
            <a:r>
              <a:rPr lang="en-ID" sz="7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7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daerah</a:t>
            </a:r>
            <a:r>
              <a:rPr lang="en-ID" sz="7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D" sz="7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ID" sz="7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7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pajak</a:t>
            </a:r>
            <a:r>
              <a:rPr lang="en-ID" sz="7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7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daerah</a:t>
            </a:r>
            <a:r>
              <a:rPr lang="en-ID" sz="7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D" sz="7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n-ID" sz="32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13621486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A94E0278-8CDB-47C2-B886-04B44F33EB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576" y="908720"/>
            <a:ext cx="7488832" cy="4730080"/>
          </a:xfrm>
        </p:spPr>
        <p:txBody>
          <a:bodyPr/>
          <a:lstStyle/>
          <a:p>
            <a:pPr algn="l"/>
            <a:r>
              <a:rPr lang="en-ID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Hierarki</a:t>
            </a:r>
            <a:r>
              <a:rPr lang="en-ID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Peraturan</a:t>
            </a:r>
            <a:r>
              <a:rPr lang="en-ID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Perpajakan</a:t>
            </a:r>
            <a:endParaRPr lang="en-ID" sz="20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Urutan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norma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hukum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pajak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ID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l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UUD 1945</a:t>
            </a:r>
            <a:endParaRPr lang="en-ID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l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Undang-undang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pajak</a:t>
            </a:r>
            <a:endParaRPr lang="en-ID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l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Peraturan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Pemerintah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Peraturan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Presiden</a:t>
            </a:r>
            <a:endParaRPr lang="en-ID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l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Peraturan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Menteri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Keuangan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Peraturan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Dirjen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PMK / Keputusan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Dirjen</a:t>
            </a:r>
            <a:endParaRPr lang="en-ID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l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Peraturan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Daerah (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hal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pajak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daerah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D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Norma yang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berada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bawah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boleh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bertentangan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norma</a:t>
            </a:r>
            <a:r>
              <a:rPr lang="en-ID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ID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atas</a:t>
            </a:r>
            <a:endParaRPr lang="en-ID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n-ID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146966991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/>
              <a:t>	</a:t>
            </a:r>
          </a:p>
          <a:p>
            <a:endParaRPr lang="en-US" sz="4000" b="1" dirty="0"/>
          </a:p>
          <a:p>
            <a:endParaRPr lang="id-ID" sz="2400" b="1" dirty="0">
              <a:sym typeface="Wingdings" panose="05000000000000000000" pitchFamily="2" charset="2"/>
            </a:endParaRPr>
          </a:p>
          <a:p>
            <a:r>
              <a:rPr lang="id-ID" sz="4000" b="1" dirty="0">
                <a:sym typeface="Wingdings" panose="05000000000000000000" pitchFamily="2" charset="2"/>
              </a:rPr>
              <a:t> </a:t>
            </a:r>
            <a:r>
              <a:rPr lang="en-US" sz="4000" b="1" dirty="0"/>
              <a:t>END</a:t>
            </a:r>
            <a:r>
              <a:rPr lang="id-ID" sz="4000" b="1" dirty="0"/>
              <a:t> </a:t>
            </a:r>
            <a:r>
              <a:rPr lang="id-ID" sz="4000" b="1" dirty="0">
                <a:sym typeface="Wingdings" panose="05000000000000000000" pitchFamily="2" charset="2"/>
              </a:rPr>
              <a:t>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83296963"/>
      </p:ext>
    </p:extLst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5914</TotalTime>
  <Words>812</Words>
  <Application>Microsoft Office PowerPoint</Application>
  <PresentationFormat>On-screen Show (4:3)</PresentationFormat>
  <Paragraphs>123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Cambria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mypc</cp:lastModifiedBy>
  <cp:revision>567</cp:revision>
  <cp:lastPrinted>2017-08-29T02:54:51Z</cp:lastPrinted>
  <dcterms:created xsi:type="dcterms:W3CDTF">2010-04-18T12:06:30Z</dcterms:created>
  <dcterms:modified xsi:type="dcterms:W3CDTF">2025-10-06T16:37:46Z</dcterms:modified>
</cp:coreProperties>
</file>