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18" r:id="rId3"/>
    <p:sldId id="331" r:id="rId4"/>
    <p:sldId id="332" r:id="rId5"/>
    <p:sldId id="343" r:id="rId6"/>
    <p:sldId id="345" r:id="rId7"/>
    <p:sldId id="344" r:id="rId8"/>
    <p:sldId id="300" r:id="rId9"/>
  </p:sldIdLst>
  <p:sldSz cx="9144000" cy="6858000" type="screen4x3"/>
  <p:notesSz cx="7045325" cy="9345613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0" autoAdjust="0"/>
    <p:restoredTop sz="94580" autoAdjust="0"/>
  </p:normalViewPr>
  <p:slideViewPr>
    <p:cSldViewPr>
      <p:cViewPr>
        <p:scale>
          <a:sx n="60" d="100"/>
          <a:sy n="60" d="100"/>
        </p:scale>
        <p:origin x="150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JENIS-JENIS PAJAK DI INDONESIA 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3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692696"/>
            <a:ext cx="8075240" cy="518457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9600" b="1" dirty="0" err="1">
                <a:solidFill>
                  <a:schemeClr val="tx1"/>
                </a:solidFill>
              </a:rPr>
              <a:t>Klasifikasi</a:t>
            </a:r>
            <a:r>
              <a:rPr lang="en-ID" sz="9600" b="1" dirty="0">
                <a:solidFill>
                  <a:schemeClr val="tx1"/>
                </a:solidFill>
              </a:rPr>
              <a:t> </a:t>
            </a:r>
            <a:r>
              <a:rPr lang="en-ID" sz="9600" b="1" dirty="0" err="1">
                <a:solidFill>
                  <a:schemeClr val="tx1"/>
                </a:solidFill>
              </a:rPr>
              <a:t>Pajak</a:t>
            </a:r>
            <a:r>
              <a:rPr lang="en-ID" sz="9600" b="1" dirty="0">
                <a:solidFill>
                  <a:schemeClr val="tx1"/>
                </a:solidFill>
              </a:rPr>
              <a:t> / </a:t>
            </a:r>
            <a:r>
              <a:rPr lang="en-ID" sz="9600" b="1" dirty="0" err="1">
                <a:solidFill>
                  <a:schemeClr val="tx1"/>
                </a:solidFill>
              </a:rPr>
              <a:t>Penggolongan</a:t>
            </a:r>
            <a:r>
              <a:rPr lang="en-ID" sz="9600" b="1" dirty="0">
                <a:solidFill>
                  <a:schemeClr val="tx1"/>
                </a:solidFill>
              </a:rPr>
              <a:t> </a:t>
            </a:r>
            <a:r>
              <a:rPr lang="en-ID" sz="9600" b="1" dirty="0" err="1">
                <a:solidFill>
                  <a:schemeClr val="tx1"/>
                </a:solidFill>
              </a:rPr>
              <a:t>Pajak</a:t>
            </a:r>
            <a:endParaRPr lang="en-ID" sz="9600" b="1" dirty="0">
              <a:solidFill>
                <a:schemeClr val="tx1"/>
              </a:solidFill>
            </a:endParaRPr>
          </a:p>
          <a:p>
            <a:endParaRPr lang="en-ID" sz="7200" b="1" dirty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r>
              <a:rPr lang="en-ID" sz="8000" dirty="0" err="1">
                <a:solidFill>
                  <a:schemeClr val="tx1"/>
                </a:solidFill>
              </a:rPr>
              <a:t>Menurut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wewenang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pemungut</a:t>
            </a:r>
            <a:r>
              <a:rPr lang="en-ID" sz="8000" dirty="0">
                <a:solidFill>
                  <a:schemeClr val="tx1"/>
                </a:solidFill>
              </a:rPr>
              <a:t>: </a:t>
            </a:r>
            <a:r>
              <a:rPr lang="en-ID" sz="8000" b="1" dirty="0" err="1">
                <a:solidFill>
                  <a:schemeClr val="tx1"/>
                </a:solidFill>
              </a:rPr>
              <a:t>Pajak</a:t>
            </a:r>
            <a:r>
              <a:rPr lang="en-ID" sz="8000" b="1" dirty="0">
                <a:solidFill>
                  <a:schemeClr val="tx1"/>
                </a:solidFill>
              </a:rPr>
              <a:t> Pusat</a:t>
            </a:r>
            <a:r>
              <a:rPr lang="en-ID" sz="8000" dirty="0">
                <a:solidFill>
                  <a:schemeClr val="tx1"/>
                </a:solidFill>
              </a:rPr>
              <a:t> vs </a:t>
            </a:r>
            <a:r>
              <a:rPr lang="en-ID" sz="8000" b="1" dirty="0" err="1">
                <a:solidFill>
                  <a:schemeClr val="tx1"/>
                </a:solidFill>
              </a:rPr>
              <a:t>Pajak</a:t>
            </a:r>
            <a:r>
              <a:rPr lang="en-ID" sz="8000" b="1" dirty="0">
                <a:solidFill>
                  <a:schemeClr val="tx1"/>
                </a:solidFill>
              </a:rPr>
              <a:t> Daerah</a:t>
            </a:r>
          </a:p>
          <a:p>
            <a:pPr marL="457200" indent="-457200" algn="l">
              <a:buAutoNum type="arabicPeriod"/>
            </a:pPr>
            <a:r>
              <a:rPr lang="en-ID" sz="8000" dirty="0" err="1">
                <a:solidFill>
                  <a:schemeClr val="tx1"/>
                </a:solidFill>
              </a:rPr>
              <a:t>Menurut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sifatnya</a:t>
            </a:r>
            <a:r>
              <a:rPr lang="en-ID" sz="8000" dirty="0">
                <a:solidFill>
                  <a:schemeClr val="tx1"/>
                </a:solidFill>
              </a:rPr>
              <a:t>: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langsung</a:t>
            </a:r>
            <a:r>
              <a:rPr lang="en-ID" sz="8000" dirty="0">
                <a:solidFill>
                  <a:schemeClr val="tx1"/>
                </a:solidFill>
              </a:rPr>
              <a:t> vs </a:t>
            </a:r>
            <a:r>
              <a:rPr lang="en-ID" sz="8000" dirty="0" err="1">
                <a:solidFill>
                  <a:schemeClr val="tx1"/>
                </a:solidFill>
              </a:rPr>
              <a:t>tidak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langsung</a:t>
            </a:r>
            <a:endParaRPr lang="en-ID" sz="8000" b="1" dirty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r>
              <a:rPr lang="en-ID" sz="8000" dirty="0" err="1">
                <a:solidFill>
                  <a:schemeClr val="tx1"/>
                </a:solidFill>
              </a:rPr>
              <a:t>Menurut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timbulnya</a:t>
            </a:r>
            <a:r>
              <a:rPr lang="en-ID" sz="8000" dirty="0">
                <a:solidFill>
                  <a:schemeClr val="tx1"/>
                </a:solidFill>
              </a:rPr>
              <a:t> utang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: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subjektif</a:t>
            </a:r>
            <a:r>
              <a:rPr lang="en-ID" sz="8000" dirty="0">
                <a:solidFill>
                  <a:schemeClr val="tx1"/>
                </a:solidFill>
              </a:rPr>
              <a:t> vs </a:t>
            </a:r>
            <a:r>
              <a:rPr lang="en-ID" sz="8000" dirty="0" err="1">
                <a:solidFill>
                  <a:schemeClr val="tx1"/>
                </a:solidFill>
              </a:rPr>
              <a:t>objektif</a:t>
            </a:r>
            <a:endParaRPr lang="en-ID" sz="8000" dirty="0">
              <a:solidFill>
                <a:schemeClr val="tx1"/>
              </a:solidFill>
            </a:endParaRPr>
          </a:p>
          <a:p>
            <a:pPr marL="457200" indent="-457200" algn="l">
              <a:buAutoNum type="arabicPeriod"/>
            </a:pPr>
            <a:r>
              <a:rPr lang="en-US" sz="8000" dirty="0">
                <a:solidFill>
                  <a:schemeClr val="tx1"/>
                </a:solidFill>
              </a:rPr>
              <a:t>(</a:t>
            </a:r>
            <a:r>
              <a:rPr lang="en-US" sz="8000" dirty="0" err="1">
                <a:solidFill>
                  <a:schemeClr val="tx1"/>
                </a:solidFill>
              </a:rPr>
              <a:t>Opsional</a:t>
            </a:r>
            <a:r>
              <a:rPr lang="en-US" sz="8000" dirty="0">
                <a:solidFill>
                  <a:schemeClr val="tx1"/>
                </a:solidFill>
              </a:rPr>
              <a:t>) </a:t>
            </a:r>
            <a:r>
              <a:rPr lang="en-US" sz="8000" dirty="0" err="1">
                <a:solidFill>
                  <a:schemeClr val="tx1"/>
                </a:solidFill>
              </a:rPr>
              <a:t>Menurut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sistem</a:t>
            </a:r>
            <a:r>
              <a:rPr lang="en-US" sz="8000" dirty="0">
                <a:solidFill>
                  <a:schemeClr val="tx1"/>
                </a:solidFill>
              </a:rPr>
              <a:t> </a:t>
            </a:r>
            <a:r>
              <a:rPr lang="en-US" sz="8000" dirty="0" err="1">
                <a:solidFill>
                  <a:schemeClr val="tx1"/>
                </a:solidFill>
              </a:rPr>
              <a:t>pemungutan</a:t>
            </a:r>
            <a:r>
              <a:rPr lang="en-US" sz="8000" dirty="0">
                <a:solidFill>
                  <a:schemeClr val="tx1"/>
                </a:solidFill>
              </a:rPr>
              <a:t>: self assessment, official assessment, withholding</a:t>
            </a:r>
          </a:p>
          <a:p>
            <a:pPr algn="l"/>
            <a:endParaRPr lang="en-US" sz="7200" b="1" dirty="0">
              <a:solidFill>
                <a:schemeClr val="tx1"/>
              </a:solidFill>
            </a:endParaRPr>
          </a:p>
          <a:p>
            <a:pPr marL="533400" indent="-533400" algn="l">
              <a:buAutoNum type="alphaUcPeriod"/>
            </a:pPr>
            <a:r>
              <a:rPr lang="en-ID" sz="8000" b="1" dirty="0" err="1">
                <a:solidFill>
                  <a:schemeClr val="tx1"/>
                </a:solidFill>
              </a:rPr>
              <a:t>Pajak</a:t>
            </a:r>
            <a:r>
              <a:rPr lang="en-ID" sz="8000" b="1" dirty="0">
                <a:solidFill>
                  <a:schemeClr val="tx1"/>
                </a:solidFill>
              </a:rPr>
              <a:t> Pusat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D" sz="8000" dirty="0" err="1">
                <a:solidFill>
                  <a:schemeClr val="tx1"/>
                </a:solidFill>
              </a:rPr>
              <a:t>Definisi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 Pusat: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 yang </a:t>
            </a:r>
            <a:r>
              <a:rPr lang="en-ID" sz="8000" dirty="0" err="1">
                <a:solidFill>
                  <a:schemeClr val="tx1"/>
                </a:solidFill>
              </a:rPr>
              <a:t>pemungutannya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dilakukan</a:t>
            </a:r>
            <a:r>
              <a:rPr lang="en-ID" sz="8000" dirty="0">
                <a:solidFill>
                  <a:schemeClr val="tx1"/>
                </a:solidFill>
              </a:rPr>
              <a:t> oleh </a:t>
            </a:r>
            <a:r>
              <a:rPr lang="en-ID" sz="8000" dirty="0" err="1">
                <a:solidFill>
                  <a:schemeClr val="tx1"/>
                </a:solidFill>
              </a:rPr>
              <a:t>pemerintah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pusat</a:t>
            </a:r>
            <a:r>
              <a:rPr lang="en-ID" sz="8000" dirty="0">
                <a:solidFill>
                  <a:schemeClr val="tx1"/>
                </a:solidFill>
              </a:rPr>
              <a:t> dan </a:t>
            </a:r>
            <a:r>
              <a:rPr lang="en-ID" sz="8000" dirty="0" err="1">
                <a:solidFill>
                  <a:schemeClr val="tx1"/>
                </a:solidFill>
              </a:rPr>
              <a:t>digunakan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untuk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membiayai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kebutuhan</a:t>
            </a:r>
            <a:r>
              <a:rPr lang="en-ID" sz="8000" dirty="0">
                <a:solidFill>
                  <a:schemeClr val="tx1"/>
                </a:solidFill>
              </a:rPr>
              <a:t> negara </a:t>
            </a:r>
            <a:r>
              <a:rPr lang="en-ID" sz="8000" dirty="0" err="1">
                <a:solidFill>
                  <a:schemeClr val="tx1"/>
                </a:solidFill>
              </a:rPr>
              <a:t>pusat</a:t>
            </a:r>
            <a:endParaRPr lang="en-ID" sz="8000" b="1" dirty="0">
              <a:solidFill>
                <a:schemeClr val="tx1"/>
              </a:solidFill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D" sz="8000" dirty="0" err="1">
                <a:solidFill>
                  <a:schemeClr val="tx1"/>
                </a:solidFill>
              </a:rPr>
              <a:t>Definisi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 Pusat: </a:t>
            </a:r>
            <a:r>
              <a:rPr lang="en-ID" sz="8000" dirty="0" err="1">
                <a:solidFill>
                  <a:schemeClr val="tx1"/>
                </a:solidFill>
              </a:rPr>
              <a:t>pajak</a:t>
            </a:r>
            <a:r>
              <a:rPr lang="en-ID" sz="8000" dirty="0">
                <a:solidFill>
                  <a:schemeClr val="tx1"/>
                </a:solidFill>
              </a:rPr>
              <a:t> yang </a:t>
            </a:r>
            <a:r>
              <a:rPr lang="en-ID" sz="8000" dirty="0" err="1">
                <a:solidFill>
                  <a:schemeClr val="tx1"/>
                </a:solidFill>
              </a:rPr>
              <a:t>pemungutannya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dilakukan</a:t>
            </a:r>
            <a:r>
              <a:rPr lang="en-ID" sz="8000" dirty="0">
                <a:solidFill>
                  <a:schemeClr val="tx1"/>
                </a:solidFill>
              </a:rPr>
              <a:t> oleh </a:t>
            </a:r>
            <a:r>
              <a:rPr lang="en-ID" sz="8000" dirty="0" err="1">
                <a:solidFill>
                  <a:schemeClr val="tx1"/>
                </a:solidFill>
              </a:rPr>
              <a:t>pemerintah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pusat</a:t>
            </a:r>
            <a:r>
              <a:rPr lang="en-ID" sz="8000" dirty="0">
                <a:solidFill>
                  <a:schemeClr val="tx1"/>
                </a:solidFill>
              </a:rPr>
              <a:t> dan </a:t>
            </a:r>
            <a:r>
              <a:rPr lang="en-ID" sz="8000" dirty="0" err="1">
                <a:solidFill>
                  <a:schemeClr val="tx1"/>
                </a:solidFill>
              </a:rPr>
              <a:t>digunakan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untuk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membiayai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kebutuhan</a:t>
            </a:r>
            <a:r>
              <a:rPr lang="en-ID" sz="8000" dirty="0">
                <a:solidFill>
                  <a:schemeClr val="tx1"/>
                </a:solidFill>
              </a:rPr>
              <a:t> negara </a:t>
            </a:r>
            <a:r>
              <a:rPr lang="en-ID" sz="8000" dirty="0" err="1">
                <a:solidFill>
                  <a:schemeClr val="tx1"/>
                </a:solidFill>
              </a:rPr>
              <a:t>pusat</a:t>
            </a:r>
            <a:endParaRPr lang="en-ID" sz="8000" b="1" dirty="0">
              <a:solidFill>
                <a:schemeClr val="tx1"/>
              </a:solidFill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ID" sz="8000" dirty="0" err="1">
                <a:solidFill>
                  <a:schemeClr val="tx1"/>
                </a:solidFill>
              </a:rPr>
              <a:t>Kelebihan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pengaturan</a:t>
            </a:r>
            <a:r>
              <a:rPr lang="en-ID" sz="8000" dirty="0">
                <a:solidFill>
                  <a:schemeClr val="tx1"/>
                </a:solidFill>
              </a:rPr>
              <a:t> </a:t>
            </a:r>
            <a:r>
              <a:rPr lang="en-ID" sz="8000" dirty="0" err="1">
                <a:solidFill>
                  <a:schemeClr val="tx1"/>
                </a:solidFill>
              </a:rPr>
              <a:t>terpusat</a:t>
            </a:r>
            <a:r>
              <a:rPr lang="en-ID" sz="8000" dirty="0">
                <a:solidFill>
                  <a:schemeClr val="tx1"/>
                </a:solidFill>
              </a:rPr>
              <a:t> vs </a:t>
            </a:r>
            <a:r>
              <a:rPr lang="en-ID" sz="8000" dirty="0" err="1">
                <a:solidFill>
                  <a:schemeClr val="tx1"/>
                </a:solidFill>
              </a:rPr>
              <a:t>desentralisasi</a:t>
            </a:r>
            <a:endParaRPr lang="en-ID" sz="8000" b="1" dirty="0">
              <a:solidFill>
                <a:schemeClr val="tx1"/>
              </a:solidFill>
            </a:endParaRPr>
          </a:p>
          <a:p>
            <a:pPr algn="l"/>
            <a:endParaRPr lang="en-ID" sz="4000" b="1" dirty="0">
              <a:solidFill>
                <a:schemeClr val="tx1"/>
              </a:solidFill>
            </a:endParaRPr>
          </a:p>
          <a:p>
            <a:pPr algn="l"/>
            <a:endParaRPr lang="en-ID" sz="8600" dirty="0">
              <a:solidFill>
                <a:schemeClr val="tx1"/>
              </a:solidFill>
            </a:endParaRPr>
          </a:p>
          <a:p>
            <a:pPr algn="l"/>
            <a:endParaRPr lang="en-ID" sz="2800" dirty="0">
              <a:solidFill>
                <a:schemeClr val="tx1"/>
              </a:solidFill>
            </a:endParaRPr>
          </a:p>
          <a:p>
            <a:pPr algn="l"/>
            <a:endParaRPr lang="en-ID" sz="4000" b="1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548680"/>
            <a:ext cx="7848872" cy="554461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600" b="1" dirty="0">
                <a:solidFill>
                  <a:schemeClr val="tx1"/>
                </a:solidFill>
              </a:rPr>
              <a:t>B. </a:t>
            </a:r>
            <a:r>
              <a:rPr lang="en-ID" sz="2600" b="1" dirty="0" err="1">
                <a:solidFill>
                  <a:schemeClr val="tx1"/>
                </a:solidFill>
              </a:rPr>
              <a:t>Pajak</a:t>
            </a:r>
            <a:r>
              <a:rPr lang="en-ID" sz="2600" b="1" dirty="0">
                <a:solidFill>
                  <a:schemeClr val="tx1"/>
                </a:solidFill>
              </a:rPr>
              <a:t> </a:t>
            </a:r>
            <a:r>
              <a:rPr lang="en-ID" sz="2600" b="1" dirty="0" err="1">
                <a:solidFill>
                  <a:schemeClr val="tx1"/>
                </a:solidFill>
              </a:rPr>
              <a:t>Penghasilan</a:t>
            </a:r>
            <a:r>
              <a:rPr lang="en-ID" sz="2600" b="1" dirty="0">
                <a:solidFill>
                  <a:schemeClr val="tx1"/>
                </a:solidFill>
              </a:rPr>
              <a:t> (</a:t>
            </a:r>
            <a:r>
              <a:rPr lang="en-ID" sz="2600" b="1" dirty="0" err="1">
                <a:solidFill>
                  <a:schemeClr val="tx1"/>
                </a:solidFill>
              </a:rPr>
              <a:t>PPh</a:t>
            </a:r>
            <a:r>
              <a:rPr lang="en-ID" sz="2600" b="1" dirty="0">
                <a:solidFill>
                  <a:schemeClr val="tx1"/>
                </a:solidFill>
              </a:rPr>
              <a:t>) – </a:t>
            </a:r>
            <a:r>
              <a:rPr lang="en-ID" sz="2600" b="1" dirty="0" err="1">
                <a:solidFill>
                  <a:schemeClr val="tx1"/>
                </a:solidFill>
              </a:rPr>
              <a:t>Pengertian</a:t>
            </a:r>
            <a:r>
              <a:rPr lang="en-ID" sz="2600" b="1" dirty="0">
                <a:solidFill>
                  <a:schemeClr val="tx1"/>
                </a:solidFill>
              </a:rPr>
              <a:t> &amp; Dasar Hukum</a:t>
            </a:r>
            <a:endParaRPr lang="en-US" sz="2600" b="1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1"/>
                </a:solidFill>
              </a:rPr>
              <a:t>Pengertian PPh: pajak atas penghasilan yang diterima atau diperoleh Wajib Pajak (orang pribadi atau badan)</a:t>
            </a:r>
            <a:endParaRPr lang="en-US" sz="2000" b="1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tx1"/>
                </a:solidFill>
              </a:rPr>
              <a:t>Landasan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tx1"/>
                </a:solidFill>
              </a:rPr>
              <a:t>hukum</a:t>
            </a:r>
            <a:r>
              <a:rPr lang="es-ES" sz="2000" dirty="0">
                <a:solidFill>
                  <a:schemeClr val="tx1"/>
                </a:solidFill>
              </a:rPr>
              <a:t> (UU </a:t>
            </a:r>
            <a:r>
              <a:rPr lang="es-ES" sz="2000" dirty="0" err="1">
                <a:solidFill>
                  <a:schemeClr val="tx1"/>
                </a:solidFill>
              </a:rPr>
              <a:t>PPh</a:t>
            </a:r>
            <a:r>
              <a:rPr lang="es-ES" sz="2000" dirty="0">
                <a:solidFill>
                  <a:schemeClr val="tx1"/>
                </a:solidFill>
              </a:rPr>
              <a:t> dan </a:t>
            </a:r>
            <a:r>
              <a:rPr lang="es-ES" sz="2000" dirty="0" err="1">
                <a:solidFill>
                  <a:schemeClr val="tx1"/>
                </a:solidFill>
              </a:rPr>
              <a:t>peraturan</a:t>
            </a:r>
            <a:r>
              <a:rPr lang="es-ES" sz="2000" dirty="0">
                <a:solidFill>
                  <a:schemeClr val="tx1"/>
                </a:solidFill>
              </a:rPr>
              <a:t> </a:t>
            </a:r>
            <a:r>
              <a:rPr lang="es-ES" sz="2000" dirty="0" err="1">
                <a:solidFill>
                  <a:schemeClr val="tx1"/>
                </a:solidFill>
              </a:rPr>
              <a:t>pelaksana</a:t>
            </a:r>
            <a:r>
              <a:rPr lang="es-ES" sz="2000" dirty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</a:rPr>
              <a:t>Subjek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: </a:t>
            </a:r>
            <a:r>
              <a:rPr lang="en-ID" sz="2000" dirty="0" err="1">
                <a:solidFill>
                  <a:schemeClr val="tx1"/>
                </a:solidFill>
              </a:rPr>
              <a:t>Wajib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negeri, </a:t>
            </a:r>
            <a:r>
              <a:rPr lang="en-ID" sz="2000" dirty="0" err="1">
                <a:solidFill>
                  <a:schemeClr val="tx1"/>
                </a:solidFill>
              </a:rPr>
              <a:t>luar</a:t>
            </a:r>
            <a:r>
              <a:rPr lang="en-ID" sz="2000" dirty="0">
                <a:solidFill>
                  <a:schemeClr val="tx1"/>
                </a:solidFill>
              </a:rPr>
              <a:t> negeri</a:t>
            </a:r>
            <a:endParaRPr lang="es-ES" sz="20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000" dirty="0" err="1">
                <a:solidFill>
                  <a:schemeClr val="tx1"/>
                </a:solidFill>
              </a:rPr>
              <a:t>Obyek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: </a:t>
            </a:r>
            <a:r>
              <a:rPr lang="en-ID" sz="2000" dirty="0" err="1">
                <a:solidFill>
                  <a:schemeClr val="tx1"/>
                </a:solidFill>
              </a:rPr>
              <a:t>penghasilan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neto</a:t>
            </a:r>
            <a:r>
              <a:rPr lang="en-ID" sz="2000" dirty="0">
                <a:solidFill>
                  <a:schemeClr val="tx1"/>
                </a:solidFill>
              </a:rPr>
              <a:t> (</a:t>
            </a:r>
            <a:r>
              <a:rPr lang="en-ID" sz="2000" dirty="0" err="1">
                <a:solidFill>
                  <a:schemeClr val="tx1"/>
                </a:solidFill>
              </a:rPr>
              <a:t>setelah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dikurangi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biaya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beban</a:t>
            </a:r>
            <a:r>
              <a:rPr lang="en-ID" sz="2000" dirty="0">
                <a:solidFill>
                  <a:schemeClr val="tx1"/>
                </a:solidFill>
              </a:rPr>
              <a:t>, dan </a:t>
            </a:r>
            <a:r>
              <a:rPr lang="en-ID" sz="2000" dirty="0" err="1">
                <a:solidFill>
                  <a:schemeClr val="tx1"/>
                </a:solidFill>
              </a:rPr>
              <a:t>pengecualian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ID" sz="2000" b="1" dirty="0">
              <a:solidFill>
                <a:schemeClr val="tx1"/>
              </a:solidFill>
            </a:endParaRPr>
          </a:p>
          <a:p>
            <a:pPr algn="l"/>
            <a:r>
              <a:rPr lang="en-ID" sz="2600" b="1" dirty="0">
                <a:solidFill>
                  <a:schemeClr val="tx1"/>
                </a:solidFill>
              </a:rPr>
              <a:t>C. </a:t>
            </a:r>
            <a:r>
              <a:rPr lang="en-ID" sz="2600" b="1" dirty="0" err="1">
                <a:solidFill>
                  <a:schemeClr val="tx1"/>
                </a:solidFill>
              </a:rPr>
              <a:t>PPh</a:t>
            </a:r>
            <a:r>
              <a:rPr lang="en-ID" sz="2600" b="1" dirty="0">
                <a:solidFill>
                  <a:schemeClr val="tx1"/>
                </a:solidFill>
              </a:rPr>
              <a:t> – Tarif, </a:t>
            </a:r>
            <a:r>
              <a:rPr lang="en-ID" sz="2600" b="1" dirty="0" err="1">
                <a:solidFill>
                  <a:schemeClr val="tx1"/>
                </a:solidFill>
              </a:rPr>
              <a:t>Jenis</a:t>
            </a:r>
            <a:r>
              <a:rPr lang="en-ID" sz="2600" b="1" dirty="0">
                <a:solidFill>
                  <a:schemeClr val="tx1"/>
                </a:solidFill>
              </a:rPr>
              <a:t> dan </a:t>
            </a:r>
            <a:r>
              <a:rPr lang="en-ID" sz="2600" b="1" dirty="0" err="1">
                <a:solidFill>
                  <a:schemeClr val="tx1"/>
                </a:solidFill>
              </a:rPr>
              <a:t>mekanisme</a:t>
            </a:r>
            <a:endParaRPr lang="en-ID" sz="2600" b="1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ID" sz="2000" dirty="0">
                <a:solidFill>
                  <a:schemeClr val="tx1"/>
                </a:solidFill>
              </a:rPr>
              <a:t>Tarif </a:t>
            </a:r>
            <a:r>
              <a:rPr lang="en-ID" sz="2000" dirty="0" err="1">
                <a:solidFill>
                  <a:schemeClr val="tx1"/>
                </a:solidFill>
              </a:rPr>
              <a:t>umum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 (orang </a:t>
            </a:r>
            <a:r>
              <a:rPr lang="en-ID" sz="2000" dirty="0" err="1">
                <a:solidFill>
                  <a:schemeClr val="tx1"/>
                </a:solidFill>
              </a:rPr>
              <a:t>pribadi</a:t>
            </a:r>
            <a:r>
              <a:rPr lang="en-ID" sz="2000" dirty="0">
                <a:solidFill>
                  <a:schemeClr val="tx1"/>
                </a:solidFill>
              </a:rPr>
              <a:t>, badan)</a:t>
            </a:r>
          </a:p>
          <a:p>
            <a:pPr marL="457200" indent="-457200" algn="l">
              <a:buAutoNum type="arabicPeriod"/>
            </a:pPr>
            <a:r>
              <a:rPr lang="pt-BR" sz="2000" dirty="0">
                <a:solidFill>
                  <a:schemeClr val="tx1"/>
                </a:solidFill>
              </a:rPr>
              <a:t>Beberapa macam PPh (contoh pasal‑pasal):</a:t>
            </a:r>
            <a:endParaRPr lang="en-ID" sz="2000" dirty="0">
              <a:solidFill>
                <a:schemeClr val="tx1"/>
              </a:solidFill>
            </a:endParaRPr>
          </a:p>
          <a:p>
            <a:pPr marL="285750" indent="66675" algn="l">
              <a:buFont typeface="Wingdings" panose="05000000000000000000" pitchFamily="2" charset="2"/>
              <a:buChar char="Ø"/>
            </a:pPr>
            <a:r>
              <a:rPr lang="en-ID" sz="2000" dirty="0">
                <a:solidFill>
                  <a:schemeClr val="tx1"/>
                </a:solidFill>
              </a:rPr>
              <a:t>p6asal 21 / 26 (</a:t>
            </a:r>
            <a:r>
              <a:rPr lang="en-ID" sz="2000" dirty="0" err="1">
                <a:solidFill>
                  <a:schemeClr val="tx1"/>
                </a:solidFill>
              </a:rPr>
              <a:t>penghasilan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dari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pekerjaan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  <a:p>
            <a:pPr marL="285750" indent="66675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Pasal</a:t>
            </a:r>
            <a:r>
              <a:rPr lang="en-ID" sz="2000" dirty="0">
                <a:solidFill>
                  <a:schemeClr val="tx1"/>
                </a:solidFill>
              </a:rPr>
              <a:t> 22 (</a:t>
            </a:r>
            <a:r>
              <a:rPr lang="en-ID" sz="2000" dirty="0" err="1">
                <a:solidFill>
                  <a:schemeClr val="tx1"/>
                </a:solidFill>
              </a:rPr>
              <a:t>pemungutan</a:t>
            </a:r>
            <a:r>
              <a:rPr lang="en-ID" sz="2000" dirty="0">
                <a:solidFill>
                  <a:schemeClr val="tx1"/>
                </a:solidFill>
              </a:rPr>
              <a:t> oleh </a:t>
            </a:r>
            <a:r>
              <a:rPr lang="en-ID" sz="2000" dirty="0" err="1">
                <a:solidFill>
                  <a:schemeClr val="tx1"/>
                </a:solidFill>
              </a:rPr>
              <a:t>pihak</a:t>
            </a:r>
            <a:r>
              <a:rPr lang="en-ID" sz="2000" dirty="0">
                <a:solidFill>
                  <a:schemeClr val="tx1"/>
                </a:solidFill>
              </a:rPr>
              <a:t> lain, </a:t>
            </a:r>
            <a:r>
              <a:rPr lang="en-ID" sz="2000" dirty="0" err="1">
                <a:solidFill>
                  <a:schemeClr val="tx1"/>
                </a:solidFill>
              </a:rPr>
              <a:t>impor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perdagangan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tertentu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  <a:p>
            <a:pPr marL="285750" indent="66675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Pasal</a:t>
            </a:r>
            <a:r>
              <a:rPr lang="en-ID" sz="2000" dirty="0">
                <a:solidFill>
                  <a:schemeClr val="tx1"/>
                </a:solidFill>
              </a:rPr>
              <a:t> 23 / 24</a:t>
            </a:r>
          </a:p>
          <a:p>
            <a:pPr marL="285750" indent="66675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 Final / </a:t>
            </a:r>
            <a:r>
              <a:rPr lang="en-ID" sz="2000" dirty="0" err="1">
                <a:solidFill>
                  <a:schemeClr val="tx1"/>
                </a:solidFill>
              </a:rPr>
              <a:t>PPh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atas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usaha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kecil</a:t>
            </a:r>
            <a:r>
              <a:rPr lang="en-ID" sz="2000" dirty="0">
                <a:solidFill>
                  <a:schemeClr val="tx1"/>
                </a:solidFill>
              </a:rPr>
              <a:t> / PP 46 (</a:t>
            </a:r>
            <a:r>
              <a:rPr lang="en-ID" sz="2000" dirty="0" err="1">
                <a:solidFill>
                  <a:schemeClr val="tx1"/>
                </a:solidFill>
              </a:rPr>
              <a:t>jika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ada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ID" sz="2000" dirty="0">
                <a:solidFill>
                  <a:schemeClr val="tx1"/>
                </a:solidFill>
              </a:rPr>
              <a:t>3. </a:t>
            </a:r>
            <a:r>
              <a:rPr lang="en-ID" sz="2000" dirty="0" err="1">
                <a:solidFill>
                  <a:schemeClr val="tx1"/>
                </a:solidFill>
              </a:rPr>
              <a:t>Mekanisme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pemungutan</a:t>
            </a:r>
            <a:r>
              <a:rPr lang="en-ID" sz="2000" dirty="0">
                <a:solidFill>
                  <a:schemeClr val="tx1"/>
                </a:solidFill>
              </a:rPr>
              <a:t> (</a:t>
            </a:r>
            <a:r>
              <a:rPr lang="en-ID" sz="2000" dirty="0" err="1">
                <a:solidFill>
                  <a:schemeClr val="tx1"/>
                </a:solidFill>
              </a:rPr>
              <a:t>potong</a:t>
            </a:r>
            <a:r>
              <a:rPr lang="en-ID" sz="2000" dirty="0">
                <a:solidFill>
                  <a:schemeClr val="tx1"/>
                </a:solidFill>
              </a:rPr>
              <a:t> / </a:t>
            </a:r>
            <a:r>
              <a:rPr lang="en-ID" sz="2000" dirty="0" err="1">
                <a:solidFill>
                  <a:schemeClr val="tx1"/>
                </a:solidFill>
              </a:rPr>
              <a:t>setor</a:t>
            </a:r>
            <a:r>
              <a:rPr lang="en-ID" sz="2000" dirty="0">
                <a:solidFill>
                  <a:schemeClr val="tx1"/>
                </a:solidFill>
              </a:rPr>
              <a:t> / </a:t>
            </a:r>
            <a:r>
              <a:rPr lang="en-ID" sz="2000" dirty="0" err="1">
                <a:solidFill>
                  <a:schemeClr val="tx1"/>
                </a:solidFill>
              </a:rPr>
              <a:t>pelaporan</a:t>
            </a:r>
            <a:r>
              <a:rPr lang="en-ID" sz="2000" dirty="0">
                <a:solidFill>
                  <a:schemeClr val="tx1"/>
                </a:solidFill>
              </a:rPr>
              <a:t> / </a:t>
            </a:r>
            <a:r>
              <a:rPr lang="en-ID" sz="2000" dirty="0" err="1">
                <a:solidFill>
                  <a:schemeClr val="tx1"/>
                </a:solidFill>
              </a:rPr>
              <a:t>kredit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488832" cy="527876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9600" b="1" dirty="0">
                <a:solidFill>
                  <a:schemeClr val="tx1"/>
                </a:solidFill>
              </a:rPr>
              <a:t>D. </a:t>
            </a:r>
            <a:r>
              <a:rPr lang="en-ID" sz="9600" b="1" dirty="0" err="1">
                <a:solidFill>
                  <a:schemeClr val="tx1"/>
                </a:solidFill>
              </a:rPr>
              <a:t>Pajak</a:t>
            </a:r>
            <a:r>
              <a:rPr lang="en-ID" sz="9600" b="1" dirty="0">
                <a:solidFill>
                  <a:schemeClr val="tx1"/>
                </a:solidFill>
              </a:rPr>
              <a:t> </a:t>
            </a:r>
            <a:r>
              <a:rPr lang="en-ID" sz="9600" b="1" dirty="0" err="1">
                <a:solidFill>
                  <a:schemeClr val="tx1"/>
                </a:solidFill>
              </a:rPr>
              <a:t>Pertambahan</a:t>
            </a:r>
            <a:r>
              <a:rPr lang="en-ID" sz="9600" b="1" dirty="0">
                <a:solidFill>
                  <a:schemeClr val="tx1"/>
                </a:solidFill>
              </a:rPr>
              <a:t> Nilai (PPN) </a:t>
            </a:r>
          </a:p>
          <a:p>
            <a:pPr marL="625475" indent="-273050" algn="l">
              <a:buFont typeface="Wingdings" panose="05000000000000000000" pitchFamily="2" charset="2"/>
              <a:buChar char="Ø"/>
            </a:pPr>
            <a:r>
              <a:rPr lang="sv-SE" sz="9600" dirty="0">
                <a:solidFill>
                  <a:schemeClr val="tx1"/>
                </a:solidFill>
              </a:rPr>
              <a:t>Pengertian PPN: pajak atas konsumsi barang kena pajak dan jasa kena pajak</a:t>
            </a:r>
          </a:p>
          <a:p>
            <a:pPr marL="625475" indent="-273050" algn="l">
              <a:buFont typeface="Wingdings" panose="05000000000000000000" pitchFamily="2" charset="2"/>
              <a:buChar char="Ø"/>
            </a:pPr>
            <a:r>
              <a:rPr lang="en-ID" sz="9600" dirty="0" err="1">
                <a:solidFill>
                  <a:schemeClr val="tx1"/>
                </a:solidFill>
              </a:rPr>
              <a:t>Landasan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hukum</a:t>
            </a:r>
            <a:r>
              <a:rPr lang="en-ID" sz="9600" dirty="0">
                <a:solidFill>
                  <a:schemeClr val="tx1"/>
                </a:solidFill>
              </a:rPr>
              <a:t> PPN (UU PPN / KUP)</a:t>
            </a:r>
            <a:endParaRPr lang="sv-SE" sz="9600" dirty="0">
              <a:solidFill>
                <a:schemeClr val="tx1"/>
              </a:solidFill>
            </a:endParaRPr>
          </a:p>
          <a:p>
            <a:pPr marL="625475" indent="-273050" algn="l">
              <a:buFont typeface="Wingdings" panose="05000000000000000000" pitchFamily="2" charset="2"/>
              <a:buChar char="Ø"/>
            </a:pPr>
            <a:r>
              <a:rPr lang="en-ID" sz="9600" dirty="0" err="1">
                <a:solidFill>
                  <a:schemeClr val="tx1"/>
                </a:solidFill>
              </a:rPr>
              <a:t>Subjek</a:t>
            </a:r>
            <a:r>
              <a:rPr lang="en-ID" sz="9600" dirty="0">
                <a:solidFill>
                  <a:schemeClr val="tx1"/>
                </a:solidFill>
              </a:rPr>
              <a:t> &amp; </a:t>
            </a:r>
            <a:r>
              <a:rPr lang="en-ID" sz="9600" dirty="0" err="1">
                <a:solidFill>
                  <a:schemeClr val="tx1"/>
                </a:solidFill>
              </a:rPr>
              <a:t>Obyek</a:t>
            </a:r>
            <a:r>
              <a:rPr lang="en-ID" sz="9600" dirty="0">
                <a:solidFill>
                  <a:schemeClr val="tx1"/>
                </a:solidFill>
              </a:rPr>
              <a:t> PPN</a:t>
            </a:r>
          </a:p>
          <a:p>
            <a:pPr marL="625475" indent="-273050" algn="l">
              <a:buFont typeface="Wingdings" panose="05000000000000000000" pitchFamily="2" charset="2"/>
              <a:buChar char="Ø"/>
            </a:pPr>
            <a:r>
              <a:rPr lang="en-ID" sz="9600" dirty="0" err="1">
                <a:solidFill>
                  <a:schemeClr val="tx1"/>
                </a:solidFill>
              </a:rPr>
              <a:t>Perbedaan</a:t>
            </a:r>
            <a:r>
              <a:rPr lang="en-ID" sz="9600" dirty="0">
                <a:solidFill>
                  <a:schemeClr val="tx1"/>
                </a:solidFill>
              </a:rPr>
              <a:t> PPN dan </a:t>
            </a:r>
            <a:r>
              <a:rPr lang="en-ID" sz="9600" dirty="0" err="1">
                <a:solidFill>
                  <a:schemeClr val="tx1"/>
                </a:solidFill>
              </a:rPr>
              <a:t>PPnBM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</a:p>
          <a:p>
            <a:pPr marL="352425" algn="l"/>
            <a:endParaRPr lang="en-ID" sz="9600" b="1" dirty="0">
              <a:solidFill>
                <a:schemeClr val="tx1"/>
              </a:solidFill>
            </a:endParaRPr>
          </a:p>
          <a:p>
            <a:pPr marL="352425" indent="-352425" algn="l"/>
            <a:r>
              <a:rPr lang="en-ID" sz="9600" b="1" dirty="0">
                <a:solidFill>
                  <a:schemeClr val="tx1"/>
                </a:solidFill>
              </a:rPr>
              <a:t>E</a:t>
            </a:r>
            <a:r>
              <a:rPr lang="en-ID" sz="9600" dirty="0">
                <a:solidFill>
                  <a:schemeClr val="tx1"/>
                </a:solidFill>
              </a:rPr>
              <a:t>. </a:t>
            </a:r>
            <a:r>
              <a:rPr lang="en-ID" sz="9600" b="1" dirty="0">
                <a:solidFill>
                  <a:schemeClr val="tx1"/>
                </a:solidFill>
              </a:rPr>
              <a:t>Bea </a:t>
            </a:r>
            <a:r>
              <a:rPr lang="en-ID" sz="9600" b="1" dirty="0" err="1">
                <a:solidFill>
                  <a:schemeClr val="tx1"/>
                </a:solidFill>
              </a:rPr>
              <a:t>Materai</a:t>
            </a:r>
            <a:r>
              <a:rPr lang="en-ID" sz="9600" b="1" dirty="0">
                <a:solidFill>
                  <a:schemeClr val="tx1"/>
                </a:solidFill>
              </a:rPr>
              <a:t> – </a:t>
            </a:r>
            <a:r>
              <a:rPr lang="en-ID" sz="9600" b="1" dirty="0" err="1">
                <a:solidFill>
                  <a:schemeClr val="tx1"/>
                </a:solidFill>
              </a:rPr>
              <a:t>Pengertian</a:t>
            </a:r>
            <a:r>
              <a:rPr lang="en-ID" sz="9600" b="1" dirty="0">
                <a:solidFill>
                  <a:schemeClr val="tx1"/>
                </a:solidFill>
              </a:rPr>
              <a:t> &amp; </a:t>
            </a:r>
            <a:r>
              <a:rPr lang="en-ID" sz="9600" b="1" dirty="0" err="1">
                <a:solidFill>
                  <a:schemeClr val="tx1"/>
                </a:solidFill>
              </a:rPr>
              <a:t>Fungsi</a:t>
            </a:r>
            <a:endParaRPr lang="en-ID" sz="9600" b="1" dirty="0">
              <a:solidFill>
                <a:schemeClr val="tx1"/>
              </a:solidFill>
            </a:endParaRPr>
          </a:p>
          <a:p>
            <a:pPr marL="546100" indent="-193675" algn="l">
              <a:buFont typeface="Wingdings" panose="05000000000000000000" pitchFamily="2" charset="2"/>
              <a:buChar char="Ø"/>
            </a:pPr>
            <a:r>
              <a:rPr lang="en-ID" sz="9600" dirty="0" err="1">
                <a:solidFill>
                  <a:schemeClr val="tx1"/>
                </a:solidFill>
              </a:rPr>
              <a:t>Pengertian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bea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materai</a:t>
            </a:r>
            <a:r>
              <a:rPr lang="en-ID" sz="9600" dirty="0">
                <a:solidFill>
                  <a:schemeClr val="tx1"/>
                </a:solidFill>
              </a:rPr>
              <a:t>: </a:t>
            </a:r>
            <a:r>
              <a:rPr lang="en-ID" sz="9600" dirty="0" err="1">
                <a:solidFill>
                  <a:schemeClr val="tx1"/>
                </a:solidFill>
              </a:rPr>
              <a:t>pungutan</a:t>
            </a:r>
            <a:r>
              <a:rPr lang="en-ID" sz="9600" dirty="0">
                <a:solidFill>
                  <a:schemeClr val="tx1"/>
                </a:solidFill>
              </a:rPr>
              <a:t> negara </a:t>
            </a:r>
            <a:r>
              <a:rPr lang="en-ID" sz="9600" dirty="0" err="1">
                <a:solidFill>
                  <a:schemeClr val="tx1"/>
                </a:solidFill>
              </a:rPr>
              <a:t>atas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dokumen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tertentu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sebagai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pengesahan</a:t>
            </a:r>
            <a:r>
              <a:rPr lang="en-ID" sz="9600" dirty="0">
                <a:solidFill>
                  <a:schemeClr val="tx1"/>
                </a:solidFill>
              </a:rPr>
              <a:t>/</a:t>
            </a:r>
            <a:r>
              <a:rPr lang="en-ID" sz="9600" dirty="0" err="1">
                <a:solidFill>
                  <a:schemeClr val="tx1"/>
                </a:solidFill>
              </a:rPr>
              <a:t>validasi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dokumen</a:t>
            </a:r>
            <a:endParaRPr lang="en-ID" sz="9600" b="1" dirty="0">
              <a:solidFill>
                <a:schemeClr val="tx1"/>
              </a:solidFill>
            </a:endParaRPr>
          </a:p>
          <a:p>
            <a:pPr marL="352425" algn="l">
              <a:buFont typeface="Wingdings" panose="05000000000000000000" pitchFamily="2" charset="2"/>
              <a:buChar char="Ø"/>
            </a:pPr>
            <a:r>
              <a:rPr lang="es-ES" sz="9600" dirty="0" err="1">
                <a:solidFill>
                  <a:schemeClr val="tx1"/>
                </a:solidFill>
              </a:rPr>
              <a:t>Dasar</a:t>
            </a:r>
            <a:r>
              <a:rPr lang="es-ES" sz="9600" dirty="0">
                <a:solidFill>
                  <a:schemeClr val="tx1"/>
                </a:solidFill>
              </a:rPr>
              <a:t> </a:t>
            </a:r>
            <a:r>
              <a:rPr lang="es-ES" sz="9600" dirty="0" err="1">
                <a:solidFill>
                  <a:schemeClr val="tx1"/>
                </a:solidFill>
              </a:rPr>
              <a:t>hukum</a:t>
            </a:r>
            <a:r>
              <a:rPr lang="es-ES" sz="9600" dirty="0">
                <a:solidFill>
                  <a:schemeClr val="tx1"/>
                </a:solidFill>
              </a:rPr>
              <a:t> (UU Bea </a:t>
            </a:r>
            <a:r>
              <a:rPr lang="es-ES" sz="9600" dirty="0" err="1">
                <a:solidFill>
                  <a:schemeClr val="tx1"/>
                </a:solidFill>
              </a:rPr>
              <a:t>Materai</a:t>
            </a:r>
            <a:r>
              <a:rPr lang="es-ES" sz="9600" dirty="0">
                <a:solidFill>
                  <a:schemeClr val="tx1"/>
                </a:solidFill>
              </a:rPr>
              <a:t>)</a:t>
            </a:r>
            <a:endParaRPr lang="en-ID" sz="9600" b="1" dirty="0">
              <a:solidFill>
                <a:schemeClr val="tx1"/>
              </a:solidFill>
            </a:endParaRPr>
          </a:p>
          <a:p>
            <a:pPr marL="352425" algn="l">
              <a:buFont typeface="Wingdings" panose="05000000000000000000" pitchFamily="2" charset="2"/>
              <a:buChar char="Ø"/>
            </a:pPr>
            <a:r>
              <a:rPr lang="nl-NL" sz="9600" dirty="0">
                <a:solidFill>
                  <a:schemeClr val="tx1"/>
                </a:solidFill>
              </a:rPr>
              <a:t>Subjek dan objek yang dikenai materai</a:t>
            </a:r>
            <a:endParaRPr lang="en-ID" sz="9600" b="1" dirty="0">
              <a:solidFill>
                <a:schemeClr val="tx1"/>
              </a:solidFill>
            </a:endParaRPr>
          </a:p>
          <a:p>
            <a:pPr marL="352425" algn="l">
              <a:buFont typeface="Wingdings" panose="05000000000000000000" pitchFamily="2" charset="2"/>
              <a:buChar char="Ø"/>
            </a:pPr>
            <a:r>
              <a:rPr lang="de-DE" sz="9600" dirty="0">
                <a:solidFill>
                  <a:schemeClr val="tx1"/>
                </a:solidFill>
              </a:rPr>
              <a:t>Tarif materai untuk dokumen tertentu</a:t>
            </a:r>
            <a:endParaRPr lang="en-ID" sz="9600" b="1" dirty="0">
              <a:solidFill>
                <a:schemeClr val="tx1"/>
              </a:solidFill>
            </a:endParaRPr>
          </a:p>
          <a:p>
            <a:pPr marL="352425" indent="-352425"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74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2446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6A058C-235C-4A13-A54A-005644828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04856" cy="525658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ID" sz="2400" b="1" dirty="0" err="1">
                <a:solidFill>
                  <a:schemeClr val="tx1"/>
                </a:solidFill>
              </a:rPr>
              <a:t>Contoh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Penggunaan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Dokumen</a:t>
            </a:r>
            <a:r>
              <a:rPr lang="en-US" sz="2400" b="1" dirty="0">
                <a:solidFill>
                  <a:schemeClr val="tx1"/>
                </a:solidFill>
              </a:rPr>
              <a:t> Bea </a:t>
            </a:r>
            <a:r>
              <a:rPr lang="en-US" sz="2400" b="1" dirty="0" err="1">
                <a:solidFill>
                  <a:schemeClr val="tx1"/>
                </a:solidFill>
              </a:rPr>
              <a:t>Materai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</a:p>
          <a:p>
            <a:pPr marL="352425" indent="-352425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Contoh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dokumen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wajib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materai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surat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perjanjian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kwitansi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akta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Cara </a:t>
            </a:r>
            <a:r>
              <a:rPr lang="en-ID" sz="2400" dirty="0" err="1">
                <a:solidFill>
                  <a:schemeClr val="tx1"/>
                </a:solidFill>
              </a:rPr>
              <a:t>pengenaan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materai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materai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tempel</a:t>
            </a:r>
            <a:r>
              <a:rPr lang="en-ID" sz="2400" dirty="0">
                <a:solidFill>
                  <a:schemeClr val="tx1"/>
                </a:solidFill>
              </a:rPr>
              <a:t> / </a:t>
            </a:r>
            <a:r>
              <a:rPr lang="en-ID" sz="2400" dirty="0" err="1">
                <a:solidFill>
                  <a:schemeClr val="tx1"/>
                </a:solidFill>
              </a:rPr>
              <a:t>elektronik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AutoNum type="arabicPeriod"/>
            </a:pPr>
            <a:r>
              <a:rPr lang="nn-NO" sz="2400" dirty="0">
                <a:solidFill>
                  <a:schemeClr val="tx1"/>
                </a:solidFill>
              </a:rPr>
              <a:t>Konsekuensi dokumen tidak dibubuhi materai</a:t>
            </a:r>
          </a:p>
          <a:p>
            <a:pPr algn="l"/>
            <a:endParaRPr lang="nn-NO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nn-NO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F. </a:t>
            </a:r>
            <a:r>
              <a:rPr lang="en-ID" sz="2600" b="1" dirty="0" err="1">
                <a:solidFill>
                  <a:schemeClr val="tx1"/>
                </a:solidFill>
              </a:rPr>
              <a:t>Cukai</a:t>
            </a:r>
            <a:r>
              <a:rPr lang="en-ID" sz="2600" b="1" dirty="0">
                <a:solidFill>
                  <a:schemeClr val="tx1"/>
                </a:solidFill>
              </a:rPr>
              <a:t> – </a:t>
            </a:r>
            <a:r>
              <a:rPr lang="en-ID" sz="2600" b="1" dirty="0" err="1">
                <a:solidFill>
                  <a:schemeClr val="tx1"/>
                </a:solidFill>
              </a:rPr>
              <a:t>Pengertian</a:t>
            </a:r>
            <a:r>
              <a:rPr lang="en-ID" sz="2600" b="1" dirty="0">
                <a:solidFill>
                  <a:schemeClr val="tx1"/>
                </a:solidFill>
              </a:rPr>
              <a:t> &amp; </a:t>
            </a:r>
            <a:r>
              <a:rPr lang="en-ID" sz="2600" b="1" dirty="0" err="1">
                <a:solidFill>
                  <a:schemeClr val="tx1"/>
                </a:solidFill>
              </a:rPr>
              <a:t>Tujuan</a:t>
            </a:r>
            <a:endParaRPr lang="en-ID" sz="26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2600" dirty="0" err="1">
                <a:solidFill>
                  <a:schemeClr val="tx1"/>
                </a:solidFill>
              </a:rPr>
              <a:t>Definisi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cukai</a:t>
            </a:r>
            <a:r>
              <a:rPr lang="en-ID" sz="2600" dirty="0">
                <a:solidFill>
                  <a:schemeClr val="tx1"/>
                </a:solidFill>
              </a:rPr>
              <a:t>: </a:t>
            </a:r>
            <a:r>
              <a:rPr lang="en-ID" sz="2600" dirty="0" err="1">
                <a:solidFill>
                  <a:schemeClr val="tx1"/>
                </a:solidFill>
              </a:rPr>
              <a:t>pungutan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atas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barang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produksi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tertentu</a:t>
            </a:r>
            <a:r>
              <a:rPr lang="en-ID" sz="2600" dirty="0">
                <a:solidFill>
                  <a:schemeClr val="tx1"/>
                </a:solidFill>
              </a:rPr>
              <a:t> (yang </a:t>
            </a:r>
            <a:r>
              <a:rPr lang="en-ID" sz="2600" dirty="0" err="1">
                <a:solidFill>
                  <a:schemeClr val="tx1"/>
                </a:solidFill>
              </a:rPr>
              <a:t>sifatnya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konsumsi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mengandung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eksternalitas</a:t>
            </a:r>
            <a:r>
              <a:rPr lang="en-ID" sz="2600" dirty="0">
                <a:solidFill>
                  <a:schemeClr val="tx1"/>
                </a:solidFill>
              </a:rPr>
              <a:t>, </a:t>
            </a:r>
            <a:r>
              <a:rPr lang="en-ID" sz="2600" dirty="0" err="1">
                <a:solidFill>
                  <a:schemeClr val="tx1"/>
                </a:solidFill>
              </a:rPr>
              <a:t>seperti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rokok</a:t>
            </a:r>
            <a:r>
              <a:rPr lang="en-ID" sz="2600" dirty="0">
                <a:solidFill>
                  <a:schemeClr val="tx1"/>
                </a:solidFill>
              </a:rPr>
              <a:t>, </a:t>
            </a:r>
            <a:r>
              <a:rPr lang="en-ID" sz="2600" dirty="0" err="1">
                <a:solidFill>
                  <a:schemeClr val="tx1"/>
                </a:solidFill>
              </a:rPr>
              <a:t>alkohol</a:t>
            </a:r>
            <a:r>
              <a:rPr lang="en-ID" sz="2600" dirty="0">
                <a:solidFill>
                  <a:schemeClr val="tx1"/>
                </a:solidFill>
              </a:rPr>
              <a:t>, dan </a:t>
            </a:r>
            <a:r>
              <a:rPr lang="en-ID" sz="2600" dirty="0" err="1">
                <a:solidFill>
                  <a:schemeClr val="tx1"/>
                </a:solidFill>
              </a:rPr>
              <a:t>bahan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bakar</a:t>
            </a:r>
            <a:r>
              <a:rPr lang="en-ID" sz="2600" dirty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fi-FI" sz="2600" dirty="0">
                <a:solidFill>
                  <a:schemeClr val="tx1"/>
                </a:solidFill>
              </a:rPr>
              <a:t>Landasan hukum cukai (UU Cukai, peraturan pelaksanaan)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2600" dirty="0" err="1">
                <a:solidFill>
                  <a:schemeClr val="tx1"/>
                </a:solidFill>
              </a:rPr>
              <a:t>Tujuan</a:t>
            </a:r>
            <a:r>
              <a:rPr lang="en-ID" sz="2600" dirty="0">
                <a:solidFill>
                  <a:schemeClr val="tx1"/>
                </a:solidFill>
              </a:rPr>
              <a:t>: </a:t>
            </a:r>
            <a:r>
              <a:rPr lang="en-ID" sz="2600" dirty="0" err="1">
                <a:solidFill>
                  <a:schemeClr val="tx1"/>
                </a:solidFill>
              </a:rPr>
              <a:t>mengendalikan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konsumsi</a:t>
            </a:r>
            <a:r>
              <a:rPr lang="en-ID" sz="2600" dirty="0">
                <a:solidFill>
                  <a:schemeClr val="tx1"/>
                </a:solidFill>
              </a:rPr>
              <a:t>, </a:t>
            </a:r>
            <a:r>
              <a:rPr lang="en-ID" sz="2600" dirty="0" err="1">
                <a:solidFill>
                  <a:schemeClr val="tx1"/>
                </a:solidFill>
              </a:rPr>
              <a:t>kesehatan</a:t>
            </a:r>
            <a:r>
              <a:rPr lang="en-ID" sz="2600" dirty="0">
                <a:solidFill>
                  <a:schemeClr val="tx1"/>
                </a:solidFill>
              </a:rPr>
              <a:t> </a:t>
            </a:r>
            <a:r>
              <a:rPr lang="en-ID" sz="2600" dirty="0" err="1">
                <a:solidFill>
                  <a:schemeClr val="tx1"/>
                </a:solidFill>
              </a:rPr>
              <a:t>masyarakat</a:t>
            </a:r>
            <a:r>
              <a:rPr lang="en-ID" sz="2600" dirty="0">
                <a:solidFill>
                  <a:schemeClr val="tx1"/>
                </a:solidFill>
              </a:rPr>
              <a:t>, </a:t>
            </a:r>
            <a:r>
              <a:rPr lang="en-ID" sz="2600" dirty="0" err="1">
                <a:solidFill>
                  <a:schemeClr val="tx1"/>
                </a:solidFill>
              </a:rPr>
              <a:t>lingkungan</a:t>
            </a:r>
            <a:r>
              <a:rPr lang="en-ID" sz="2600" dirty="0">
                <a:solidFill>
                  <a:schemeClr val="tx1"/>
                </a:solidFill>
              </a:rPr>
              <a:t>, </a:t>
            </a:r>
            <a:r>
              <a:rPr lang="en-ID" sz="2600" dirty="0" err="1">
                <a:solidFill>
                  <a:schemeClr val="tx1"/>
                </a:solidFill>
              </a:rPr>
              <a:t>penerimaan</a:t>
            </a:r>
            <a:r>
              <a:rPr lang="en-ID" sz="2600" dirty="0">
                <a:solidFill>
                  <a:schemeClr val="tx1"/>
                </a:solidFill>
              </a:rPr>
              <a:t> negara</a:t>
            </a:r>
          </a:p>
        </p:txBody>
      </p:sp>
    </p:spTree>
    <p:extLst>
      <p:ext uri="{BB962C8B-B14F-4D97-AF65-F5344CB8AC3E}">
        <p14:creationId xmlns:p14="http://schemas.microsoft.com/office/powerpoint/2010/main" val="228302672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8C14E8E-22EB-46A8-B9BA-72AD87E65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7304856" cy="4730080"/>
          </a:xfrm>
        </p:spPr>
        <p:txBody>
          <a:bodyPr/>
          <a:lstStyle/>
          <a:p>
            <a:pPr algn="l"/>
            <a:r>
              <a:rPr lang="en-ID" sz="2800" b="1" dirty="0" err="1">
                <a:solidFill>
                  <a:schemeClr val="tx1"/>
                </a:solidFill>
              </a:rPr>
              <a:t>Cukai</a:t>
            </a:r>
            <a:r>
              <a:rPr lang="en-ID" sz="2800" b="1" dirty="0">
                <a:solidFill>
                  <a:schemeClr val="tx1"/>
                </a:solidFill>
              </a:rPr>
              <a:t> – </a:t>
            </a:r>
            <a:r>
              <a:rPr lang="en-ID" sz="2800" b="1" dirty="0" err="1">
                <a:solidFill>
                  <a:schemeClr val="tx1"/>
                </a:solidFill>
              </a:rPr>
              <a:t>Jenis</a:t>
            </a:r>
            <a:r>
              <a:rPr lang="en-ID" sz="2800" b="1" dirty="0">
                <a:solidFill>
                  <a:schemeClr val="tx1"/>
                </a:solidFill>
              </a:rPr>
              <a:t> &amp; Tarif</a:t>
            </a:r>
            <a:endParaRPr lang="nn-NO" sz="2800" b="1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800" dirty="0" err="1">
                <a:solidFill>
                  <a:schemeClr val="tx1"/>
                </a:solidFill>
              </a:rPr>
              <a:t>Produk</a:t>
            </a:r>
            <a:r>
              <a:rPr lang="en-ID" sz="2800" dirty="0">
                <a:solidFill>
                  <a:schemeClr val="tx1"/>
                </a:solidFill>
              </a:rPr>
              <a:t> yang </a:t>
            </a:r>
            <a:r>
              <a:rPr lang="en-ID" sz="2800" dirty="0" err="1">
                <a:solidFill>
                  <a:schemeClr val="tx1"/>
                </a:solidFill>
              </a:rPr>
              <a:t>dikenai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cukai</a:t>
            </a:r>
            <a:r>
              <a:rPr lang="en-ID" sz="2800" dirty="0">
                <a:solidFill>
                  <a:schemeClr val="tx1"/>
                </a:solidFill>
              </a:rPr>
              <a:t> (</a:t>
            </a:r>
            <a:r>
              <a:rPr lang="en-ID" sz="2800" dirty="0" err="1">
                <a:solidFill>
                  <a:schemeClr val="tx1"/>
                </a:solidFill>
              </a:rPr>
              <a:t>contoh</a:t>
            </a:r>
            <a:r>
              <a:rPr lang="en-ID" sz="2800" dirty="0">
                <a:solidFill>
                  <a:schemeClr val="tx1"/>
                </a:solidFill>
              </a:rPr>
              <a:t>: </a:t>
            </a:r>
            <a:r>
              <a:rPr lang="en-ID" sz="2800" dirty="0" err="1">
                <a:solidFill>
                  <a:schemeClr val="tx1"/>
                </a:solidFill>
              </a:rPr>
              <a:t>hasil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tembakau</a:t>
            </a:r>
            <a:r>
              <a:rPr lang="en-ID" sz="2800" dirty="0">
                <a:solidFill>
                  <a:schemeClr val="tx1"/>
                </a:solidFill>
              </a:rPr>
              <a:t>, </a:t>
            </a:r>
            <a:r>
              <a:rPr lang="en-ID" sz="2800" dirty="0" err="1">
                <a:solidFill>
                  <a:schemeClr val="tx1"/>
                </a:solidFill>
              </a:rPr>
              <a:t>minuman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beralkohol</a:t>
            </a:r>
            <a:r>
              <a:rPr lang="en-ID" sz="2800" dirty="0">
                <a:solidFill>
                  <a:schemeClr val="tx1"/>
                </a:solidFill>
              </a:rPr>
              <a:t>, </a:t>
            </a:r>
            <a:r>
              <a:rPr lang="en-ID" sz="2800" dirty="0" err="1">
                <a:solidFill>
                  <a:schemeClr val="tx1"/>
                </a:solidFill>
              </a:rPr>
              <a:t>minyak</a:t>
            </a:r>
            <a:r>
              <a:rPr lang="en-ID" sz="2800" dirty="0">
                <a:solidFill>
                  <a:schemeClr val="tx1"/>
                </a:solidFill>
              </a:rPr>
              <a:t>, </a:t>
            </a:r>
            <a:r>
              <a:rPr lang="en-ID" sz="2800" dirty="0" err="1">
                <a:solidFill>
                  <a:schemeClr val="tx1"/>
                </a:solidFill>
              </a:rPr>
              <a:t>dsb</a:t>
            </a:r>
            <a:r>
              <a:rPr lang="en-ID" sz="2800" dirty="0">
                <a:solidFill>
                  <a:schemeClr val="tx1"/>
                </a:solidFill>
              </a:rPr>
              <a:t>)</a:t>
            </a:r>
            <a:endParaRPr lang="nn-NO" sz="28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800" dirty="0" err="1">
                <a:solidFill>
                  <a:schemeClr val="tx1"/>
                </a:solidFill>
              </a:rPr>
              <a:t>Mekanisme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penetapan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tarif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cukai</a:t>
            </a:r>
            <a:endParaRPr lang="nn-NO" sz="28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800" dirty="0" err="1">
                <a:solidFill>
                  <a:schemeClr val="tx1"/>
                </a:solidFill>
              </a:rPr>
              <a:t>Pemungutan</a:t>
            </a:r>
            <a:r>
              <a:rPr lang="en-ID" sz="2800" dirty="0">
                <a:solidFill>
                  <a:schemeClr val="tx1"/>
                </a:solidFill>
              </a:rPr>
              <a:t> dan </a:t>
            </a:r>
            <a:r>
              <a:rPr lang="en-ID" sz="2800" dirty="0" err="1">
                <a:solidFill>
                  <a:schemeClr val="tx1"/>
                </a:solidFill>
              </a:rPr>
              <a:t>penyaluran</a:t>
            </a:r>
            <a:r>
              <a:rPr lang="en-ID" sz="2800" dirty="0">
                <a:solidFill>
                  <a:schemeClr val="tx1"/>
                </a:solidFill>
              </a:rPr>
              <a:t> </a:t>
            </a:r>
            <a:r>
              <a:rPr lang="en-ID" sz="2800" dirty="0" err="1">
                <a:solidFill>
                  <a:schemeClr val="tx1"/>
                </a:solidFill>
              </a:rPr>
              <a:t>cukai</a:t>
            </a:r>
            <a:endParaRPr lang="en-ID" sz="28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28469875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154DD31-0057-4169-9C1B-9EB340423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620688"/>
            <a:ext cx="7344816" cy="5544616"/>
          </a:xfrm>
        </p:spPr>
        <p:txBody>
          <a:bodyPr>
            <a:noAutofit/>
          </a:bodyPr>
          <a:lstStyle/>
          <a:p>
            <a:pPr algn="l"/>
            <a:r>
              <a:rPr lang="en-ID" sz="2400" b="1" dirty="0" err="1">
                <a:solidFill>
                  <a:schemeClr val="tx1"/>
                </a:solidFill>
              </a:rPr>
              <a:t>Perbandingan</a:t>
            </a:r>
            <a:r>
              <a:rPr lang="en-ID" sz="2400" b="1" dirty="0">
                <a:solidFill>
                  <a:schemeClr val="tx1"/>
                </a:solidFill>
              </a:rPr>
              <a:t> dan </a:t>
            </a:r>
            <a:r>
              <a:rPr lang="en-ID" sz="2400" b="1" dirty="0" err="1">
                <a:solidFill>
                  <a:schemeClr val="tx1"/>
                </a:solidFill>
              </a:rPr>
              <a:t>Interaksi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Antar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Jenis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Pajak</a:t>
            </a:r>
            <a:endParaRPr lang="en-US" sz="2400" b="1" dirty="0">
              <a:solidFill>
                <a:schemeClr val="tx1"/>
              </a:solidFill>
            </a:endParaRPr>
          </a:p>
          <a:p>
            <a:pPr marL="449263" indent="-449263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Perbandingan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karakteristik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beban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pemindahan</a:t>
            </a:r>
            <a:r>
              <a:rPr lang="en-ID" sz="2400" dirty="0">
                <a:solidFill>
                  <a:schemeClr val="tx1"/>
                </a:solidFill>
              </a:rPr>
              <a:t> (shifting), </a:t>
            </a:r>
            <a:r>
              <a:rPr lang="en-ID" sz="2400" dirty="0" err="1">
                <a:solidFill>
                  <a:schemeClr val="tx1"/>
                </a:solidFill>
              </a:rPr>
              <a:t>administrasi</a:t>
            </a:r>
            <a:endParaRPr lang="en-ID" sz="2400" dirty="0">
              <a:solidFill>
                <a:schemeClr val="tx1"/>
              </a:solidFill>
            </a:endParaRPr>
          </a:p>
          <a:p>
            <a:pPr marL="449263" indent="-449263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Interaksi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antara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PPh</a:t>
            </a:r>
            <a:r>
              <a:rPr lang="en-ID" sz="2400" dirty="0">
                <a:solidFill>
                  <a:schemeClr val="tx1"/>
                </a:solidFill>
              </a:rPr>
              <a:t>, PPN, dan </a:t>
            </a:r>
            <a:r>
              <a:rPr lang="en-ID" sz="2400" dirty="0" err="1">
                <a:solidFill>
                  <a:schemeClr val="tx1"/>
                </a:solidFill>
              </a:rPr>
              <a:t>cukai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satu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transaksi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misalnya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impor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kena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cukai</a:t>
            </a:r>
            <a:r>
              <a:rPr lang="en-ID" sz="2400" dirty="0">
                <a:solidFill>
                  <a:schemeClr val="tx1"/>
                </a:solidFill>
              </a:rPr>
              <a:t> + PPN)</a:t>
            </a:r>
          </a:p>
          <a:p>
            <a:pPr marL="449263" indent="-449263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Kasus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integrasi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pusat</a:t>
            </a:r>
            <a:endParaRPr lang="en-ID" sz="2400" dirty="0">
              <a:solidFill>
                <a:schemeClr val="tx1"/>
              </a:solidFill>
            </a:endParaRPr>
          </a:p>
          <a:p>
            <a:pPr algn="l"/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ID" sz="2400" b="1" dirty="0" err="1">
                <a:solidFill>
                  <a:schemeClr val="tx1"/>
                </a:solidFill>
              </a:rPr>
              <a:t>Isu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Kontemporer</a:t>
            </a:r>
            <a:r>
              <a:rPr lang="en-ID" sz="2400" b="1" dirty="0">
                <a:solidFill>
                  <a:schemeClr val="tx1"/>
                </a:solidFill>
              </a:rPr>
              <a:t> &amp; </a:t>
            </a:r>
            <a:r>
              <a:rPr lang="en-ID" sz="2400" b="1" dirty="0" err="1">
                <a:solidFill>
                  <a:schemeClr val="tx1"/>
                </a:solidFill>
              </a:rPr>
              <a:t>Perubahan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Terbaru</a:t>
            </a:r>
            <a:endParaRPr lang="en-ID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49263" indent="-449263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Tantangan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administrasi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pengawasan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penghindaran</a:t>
            </a:r>
            <a:r>
              <a:rPr lang="en-ID" sz="2400" dirty="0">
                <a:solidFill>
                  <a:schemeClr val="tx1"/>
                </a:solidFill>
              </a:rPr>
              <a:t>, transfer pricing)</a:t>
            </a:r>
            <a:endParaRPr lang="en-ID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algn="l">
              <a:buAutoNum type="arabicPeriod"/>
            </a:pPr>
            <a:r>
              <a:rPr lang="fi-FI" sz="2400" dirty="0">
                <a:solidFill>
                  <a:schemeClr val="tx1"/>
                </a:solidFill>
              </a:rPr>
              <a:t>Reformasi perpajakan, harmonisasi pajak, kebijakan terbaru</a:t>
            </a:r>
            <a:endParaRPr lang="en-ID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57200" indent="-4572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Perubahan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tarif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regulasi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terbaru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jika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ada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  <a:endParaRPr lang="en-ID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077424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r>
              <a:rPr lang="id-ID" sz="4000" b="1" dirty="0">
                <a:sym typeface="Wingdings" panose="05000000000000000000" pitchFamily="2" charset="2"/>
              </a:rPr>
              <a:t> </a:t>
            </a: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5959</TotalTime>
  <Words>516</Words>
  <Application>Microsoft Office PowerPoint</Application>
  <PresentationFormat>On-screen Show (4:3)</PresentationFormat>
  <Paragraphs>84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mypc</cp:lastModifiedBy>
  <cp:revision>570</cp:revision>
  <cp:lastPrinted>2017-08-29T02:54:51Z</cp:lastPrinted>
  <dcterms:created xsi:type="dcterms:W3CDTF">2010-04-18T12:06:30Z</dcterms:created>
  <dcterms:modified xsi:type="dcterms:W3CDTF">2025-10-06T17:24:19Z</dcterms:modified>
</cp:coreProperties>
</file>