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8689" autoAdjust="0"/>
  </p:normalViewPr>
  <p:slideViewPr>
    <p:cSldViewPr snapToGrid="0">
      <p:cViewPr>
        <p:scale>
          <a:sx n="50" d="100"/>
          <a:sy n="50" d="100"/>
        </p:scale>
        <p:origin x="15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912EA-5CFA-4DAF-855A-B6A6952447C0}" type="datetimeFigureOut">
              <a:rPr lang="en-ID" smtClean="0"/>
              <a:t>24/10/2024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066C0-C9E9-411D-8CB3-72FC1626B49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55665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Craft juga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dapat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diartikan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sebagai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pekerjaan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,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perdagangan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,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atau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aktivitas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yang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memerlukan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keterampilan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artistik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atau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ketangkasan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manual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066C0-C9E9-411D-8CB3-72FC1626B493}" type="slidenum">
              <a:rPr lang="en-ID" smtClean="0"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8806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066C0-C9E9-411D-8CB3-72FC1626B493}" type="slidenum">
              <a:rPr lang="en-ID" smtClean="0"/>
              <a:t>13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64021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066C0-C9E9-411D-8CB3-72FC1626B493}" type="slidenum">
              <a:rPr lang="en-ID" smtClean="0"/>
              <a:t>14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65062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066C0-C9E9-411D-8CB3-72FC1626B493}" type="slidenum">
              <a:rPr lang="en-ID" smtClean="0"/>
              <a:t>15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34732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066C0-C9E9-411D-8CB3-72FC1626B493}" type="slidenum">
              <a:rPr lang="en-ID" smtClean="0"/>
              <a:t>16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336787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066C0-C9E9-411D-8CB3-72FC1626B493}" type="slidenum">
              <a:rPr lang="en-ID" smtClean="0"/>
              <a:t>17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461410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066C0-C9E9-411D-8CB3-72FC1626B493}" type="slidenum">
              <a:rPr lang="en-ID" smtClean="0"/>
              <a:t>18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32025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066C0-C9E9-411D-8CB3-72FC1626B493}" type="slidenum">
              <a:rPr lang="en-ID" smtClean="0"/>
              <a:t>19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53018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066C0-C9E9-411D-8CB3-72FC1626B493}" type="slidenum">
              <a:rPr lang="en-ID" smtClean="0"/>
              <a:t>20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920910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066C0-C9E9-411D-8CB3-72FC1626B493}" type="slidenum">
              <a:rPr lang="en-ID" smtClean="0"/>
              <a:t>21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702758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066C0-C9E9-411D-8CB3-72FC1626B493}" type="slidenum">
              <a:rPr lang="en-ID" smtClean="0"/>
              <a:t>22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22695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066C0-C9E9-411D-8CB3-72FC1626B493}" type="slidenum">
              <a:rPr lang="en-ID" smtClean="0"/>
              <a:t>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265374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066C0-C9E9-411D-8CB3-72FC1626B493}" type="slidenum">
              <a:rPr lang="en-ID" smtClean="0"/>
              <a:t>23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008098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066C0-C9E9-411D-8CB3-72FC1626B493}" type="slidenum">
              <a:rPr lang="en-ID" smtClean="0"/>
              <a:t>24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13465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066C0-C9E9-411D-8CB3-72FC1626B493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76650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066C0-C9E9-411D-8CB3-72FC1626B493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61218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066C0-C9E9-411D-8CB3-72FC1626B493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75083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066C0-C9E9-411D-8CB3-72FC1626B493}" type="slidenum">
              <a:rPr lang="en-ID" smtClean="0"/>
              <a:t>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33901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066C0-C9E9-411D-8CB3-72FC1626B493}" type="slidenum">
              <a:rPr lang="en-ID" smtClean="0"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97228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066C0-C9E9-411D-8CB3-72FC1626B493}" type="slidenum">
              <a:rPr lang="en-ID" smtClean="0"/>
              <a:t>11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79906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066C0-C9E9-411D-8CB3-72FC1626B493}" type="slidenum">
              <a:rPr lang="en-ID" smtClean="0"/>
              <a:t>12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30094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9B6F3-BDF7-49F0-B96A-576F0DDBBB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D06C5-681A-4C52-A5A0-DCD701016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AFD9D-67FB-44A6-A03D-3ADF3B83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5266-6138-4F69-AF86-E6AADBA99BE2}" type="datetimeFigureOut">
              <a:rPr lang="en-ID" smtClean="0"/>
              <a:t>24/10/2024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CEF31-5293-4535-8616-F8854D84E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D101B-1D26-42C2-BEF7-5C8664BFA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0E94-2073-4EBC-8715-5F9C3680B51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64028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E0F7A-2F83-422F-B245-617826C13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DFA46F-70F9-4966-A432-72D2232C63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288B2-8C71-47AA-A14B-129102AE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5266-6138-4F69-AF86-E6AADBA99BE2}" type="datetimeFigureOut">
              <a:rPr lang="en-ID" smtClean="0"/>
              <a:t>24/10/2024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6756F-8E5E-439B-A74F-990A0BCA4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38FFB-7E50-491F-8F24-50C99D27E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0E94-2073-4EBC-8715-5F9C3680B51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3334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7E1E12-3270-482A-A82B-D0C44702C2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B16949-41CA-4952-B1D3-4BA585A74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B2F22-B387-40D5-8A9E-9D3B6492C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5266-6138-4F69-AF86-E6AADBA99BE2}" type="datetimeFigureOut">
              <a:rPr lang="en-ID" smtClean="0"/>
              <a:t>24/10/2024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0A120-2C2D-4990-88F2-64C55C31A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15769-3735-48D4-8747-DA765EF5D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0E94-2073-4EBC-8715-5F9C3680B51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80754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11E51-DAB6-44E5-A5C1-E6737F4E4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EB6D9-301B-4128-8CA5-A714E7835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AC6AB-34A4-411F-A2BE-6BC6FDF15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5266-6138-4F69-AF86-E6AADBA99BE2}" type="datetimeFigureOut">
              <a:rPr lang="en-ID" smtClean="0"/>
              <a:t>24/10/2024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54C15-3129-42F8-AD87-DF93F9132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E242F-9169-4F62-91A5-33BA3575C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0E94-2073-4EBC-8715-5F9C3680B51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3717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B4737-9E67-4FBC-8E80-5FCC27A12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0F68E-072C-4116-90A7-2AE798370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02013-411E-4352-9CAD-3CC8019B5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5266-6138-4F69-AF86-E6AADBA99BE2}" type="datetimeFigureOut">
              <a:rPr lang="en-ID" smtClean="0"/>
              <a:t>24/10/2024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A942D-C321-43C4-BDD7-738F6E013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9B427-EFC1-44D6-B1E9-26AE7D80B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0E94-2073-4EBC-8715-5F9C3680B51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59561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F2589-BC6E-4B82-AA70-8868CB612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F33F2-CA52-41D3-AA66-DAA57B1D56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94720-F20B-4889-BD21-C835B3FDA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CDFDEA-AA12-48E2-897A-D057A93E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5266-6138-4F69-AF86-E6AADBA99BE2}" type="datetimeFigureOut">
              <a:rPr lang="en-ID" smtClean="0"/>
              <a:t>24/10/2024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06ECAE-1C21-421F-99CA-71017CC4E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F0F7D5-DA14-4650-86F9-AC1842C62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0E94-2073-4EBC-8715-5F9C3680B51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62623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B77C7-2234-4CD9-B8C1-67DAE6E50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94D12-6C63-4775-AEBA-BAACD8B10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E43C5E-4E26-4AFD-8DEE-398AA8BE8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F257EA-62C5-4599-82D2-156F66389B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41369A-52D0-4BC8-B14B-E707EBB36A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48DB44-A118-4926-94E8-F579DF11C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5266-6138-4F69-AF86-E6AADBA99BE2}" type="datetimeFigureOut">
              <a:rPr lang="en-ID" smtClean="0"/>
              <a:t>24/10/2024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6E3472-3916-485E-966B-9785A6625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DD664D-A8D5-4664-8B04-FF8DD8BB8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0E94-2073-4EBC-8715-5F9C3680B51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95476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99BF5-28BC-4066-8403-44D9889C5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118A47-7819-4D0A-B02E-B31C4959A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5266-6138-4F69-AF86-E6AADBA99BE2}" type="datetimeFigureOut">
              <a:rPr lang="en-ID" smtClean="0"/>
              <a:t>24/10/2024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F6DB9D-8FE5-463D-B049-458D22998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0958D-606E-4622-9EE6-4174CD9BB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0E94-2073-4EBC-8715-5F9C3680B51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34031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1EA586-6CC7-4D93-98CB-5C7A30C88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5266-6138-4F69-AF86-E6AADBA99BE2}" type="datetimeFigureOut">
              <a:rPr lang="en-ID" smtClean="0"/>
              <a:t>24/10/2024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B90004-5409-4527-BD4F-0C8B05CF2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9386A-643C-40A6-8EF5-DD20DF7C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0E94-2073-4EBC-8715-5F9C3680B51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06319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AB80C-4E86-4AA0-BEC7-D44F0653F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46BF6-4E5A-4E98-A9DA-5A6069155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567AD8-CBC6-42E5-BA0F-4DCD99EE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84F5ED-0C20-45CF-A7F7-33C144725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5266-6138-4F69-AF86-E6AADBA99BE2}" type="datetimeFigureOut">
              <a:rPr lang="en-ID" smtClean="0"/>
              <a:t>24/10/2024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FF651-F9DA-4DF2-9FC4-D4FE60A17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9EFDD-1D69-4FCA-B4B5-E2CB8E9C5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0E94-2073-4EBC-8715-5F9C3680B51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55071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EFDC2-7637-4B09-8796-2F0B37BCB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AA8D82-7276-4383-87E4-194C92CC98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346BBA-6EF4-41E2-A064-84536EE32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354176-65BC-4227-A7B7-DF3A3BD8A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5266-6138-4F69-AF86-E6AADBA99BE2}" type="datetimeFigureOut">
              <a:rPr lang="en-ID" smtClean="0"/>
              <a:t>24/10/2024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B9FAC0-CF8C-4EBC-B924-B163B288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FA711-6DAA-4CE6-BD13-3EF4C6F04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0E94-2073-4EBC-8715-5F9C3680B51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15924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2929CC-09E8-4207-A23B-8DE3A5573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76B2B-8BAC-4B1F-9088-582C41617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1F623-C108-4DF8-8A2F-73F638B42B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D5266-6138-4F69-AF86-E6AADBA99BE2}" type="datetimeFigureOut">
              <a:rPr lang="en-ID" smtClean="0"/>
              <a:t>24/10/2024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52BAB-1915-4AD5-BDD2-6D2A3E802C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4E441-EE6B-4F91-9654-54FCDCBB6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10E94-2073-4EBC-8715-5F9C3680B51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7669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ris Bawahi Goresan Pensil Garis Coretan Coretan, Menggarisbawahi, Tulisan  Cakar Ayam, Gambar Yg Tak Berarti PNG Transparan dan Clipart untuk Unduhan  Gratis">
            <a:extLst>
              <a:ext uri="{FF2B5EF4-FFF2-40B4-BE49-F238E27FC236}">
                <a16:creationId xmlns:a16="http://schemas.microsoft.com/office/drawing/2014/main" id="{049F529E-93C3-49BD-847F-C7F749D4E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9300" y="-285750"/>
            <a:ext cx="14211300" cy="819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0A7D76-1E87-4141-84EF-30C92E84D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43951" y="1678280"/>
            <a:ext cx="9144000" cy="1139483"/>
          </a:xfrm>
        </p:spPr>
        <p:txBody>
          <a:bodyPr>
            <a:normAutofit/>
          </a:bodyPr>
          <a:lstStyle/>
          <a:p>
            <a:r>
              <a:rPr lang="en-US" altLang="en-US" sz="6000" b="1" dirty="0">
                <a:latin typeface="Arial Black" panose="020B0A04020102020204" pitchFamily="34" charset="0"/>
              </a:rPr>
              <a:t>PROSES DESAIN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DCA926-BB18-496A-9647-5E9256064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32651" y="4263219"/>
            <a:ext cx="2958905" cy="491660"/>
          </a:xfrm>
        </p:spPr>
        <p:txBody>
          <a:bodyPr/>
          <a:lstStyle/>
          <a:p>
            <a:r>
              <a:rPr lang="en-US" dirty="0"/>
              <a:t>DESIGN THINKING</a:t>
            </a:r>
            <a:endParaRPr lang="en-ID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73FD93E-3718-43D0-A1DE-15F9C9607EBE}"/>
              </a:ext>
            </a:extLst>
          </p:cNvPr>
          <p:cNvSpPr txBox="1">
            <a:spLocks/>
          </p:cNvSpPr>
          <p:nvPr/>
        </p:nvSpPr>
        <p:spPr>
          <a:xfrm>
            <a:off x="8032651" y="4779854"/>
            <a:ext cx="2958905" cy="491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PERTEMUAN 5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74728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ite pencil strokes isolated on white background.">
            <a:extLst>
              <a:ext uri="{FF2B5EF4-FFF2-40B4-BE49-F238E27FC236}">
                <a16:creationId xmlns:a16="http://schemas.microsoft.com/office/drawing/2014/main" id="{C10E7097-9600-49E9-940B-3D7F4C14F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725"/>
            <a:ext cx="12192000" cy="694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0A7D76-1E87-4141-84EF-30C92E84D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1512"/>
            <a:ext cx="5172221" cy="614754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PROSES DESAIN</a:t>
            </a:r>
            <a:endParaRPr lang="en-US" altLang="en-US" sz="3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DCA926-BB18-496A-9647-5E9256064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179" y="1455304"/>
            <a:ext cx="10819521" cy="4697846"/>
          </a:xfrm>
        </p:spPr>
        <p:txBody>
          <a:bodyPr>
            <a:normAutofit/>
          </a:bodyPr>
          <a:lstStyle/>
          <a:p>
            <a:pPr algn="just"/>
            <a:r>
              <a:rPr lang="en-ID" altLang="en-US" sz="28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ANALISIS</a:t>
            </a:r>
            <a:r>
              <a:rPr lang="en-ID" altLang="en-US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ID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pengumpulan</a:t>
            </a:r>
            <a:r>
              <a:rPr lang="id-ID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pengolahan</a:t>
            </a:r>
            <a:r>
              <a:rPr lang="en-ID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pemilahan</a:t>
            </a:r>
            <a:r>
              <a:rPr lang="en-ID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ID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ID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relevan</a:t>
            </a:r>
            <a:r>
              <a:rPr lang="en-ID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berkaitan</a:t>
            </a:r>
            <a:r>
              <a:rPr lang="en-ID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masalah</a:t>
            </a:r>
            <a:r>
              <a:rPr lang="en-ID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desain</a:t>
            </a:r>
            <a:r>
              <a:rPr lang="en-ID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ditangani</a:t>
            </a:r>
            <a:r>
              <a:rPr lang="en-ID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ID" altLang="en-US" sz="28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SINTESIS</a:t>
            </a:r>
            <a:r>
              <a:rPr lang="en-ID" altLang="en-US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ID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ID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penyelesaian</a:t>
            </a:r>
            <a:r>
              <a:rPr lang="en-ID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potensial</a:t>
            </a:r>
            <a:r>
              <a:rPr lang="en-ID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ID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bagian-bagian</a:t>
            </a:r>
            <a:r>
              <a:rPr lang="en-ID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ID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permasalahan</a:t>
            </a:r>
            <a:r>
              <a:rPr lang="en-ID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memungkinkan</a:t>
            </a:r>
            <a:r>
              <a:rPr lang="en-ID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ketika</a:t>
            </a:r>
            <a:r>
              <a:rPr lang="en-ID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pengambilan</a:t>
            </a:r>
            <a:r>
              <a:rPr lang="en-ID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keputusan</a:t>
            </a:r>
            <a:r>
              <a:rPr lang="en-ID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ID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ID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ID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terpenuhi</a:t>
            </a:r>
            <a:r>
              <a:rPr lang="en-ID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ID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tahapan</a:t>
            </a:r>
            <a:r>
              <a:rPr lang="en-ID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analisis</a:t>
            </a:r>
            <a:r>
              <a:rPr lang="en-ID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ID" altLang="en-US" sz="28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EVALUASI</a:t>
            </a:r>
            <a:r>
              <a:rPr lang="en-ID" altLang="en-US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ID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ID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pengambilan</a:t>
            </a:r>
            <a:r>
              <a:rPr lang="en-ID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keputusan</a:t>
            </a:r>
            <a:r>
              <a:rPr lang="en-ID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ID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beberapa</a:t>
            </a:r>
            <a:r>
              <a:rPr lang="en-ID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kriteria</a:t>
            </a:r>
            <a:r>
              <a:rPr lang="en-ID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diantara</a:t>
            </a:r>
            <a:r>
              <a:rPr lang="en-ID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pemecahan-pemecahan</a:t>
            </a:r>
            <a:r>
              <a:rPr lang="en-ID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masalah</a:t>
            </a:r>
            <a:r>
              <a:rPr lang="en-ID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memungkinkan</a:t>
            </a:r>
            <a:r>
              <a:rPr lang="en-ID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ID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paling </a:t>
            </a:r>
            <a:r>
              <a:rPr lang="en-ID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bisa</a:t>
            </a:r>
            <a:r>
              <a:rPr lang="en-ID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menjawab</a:t>
            </a:r>
            <a:r>
              <a:rPr lang="en-ID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permasalahan</a:t>
            </a:r>
            <a:r>
              <a:rPr lang="en-ID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ID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memuaskan</a:t>
            </a:r>
            <a:r>
              <a:rPr lang="en-ID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(Luckman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Cross, 1984). 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630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Gaya INS Bohemian Sederhana Hiasan Dinding Rumah Anyaman Bambu Tenun  Pelangi untuk Dekorasi Rumah Anak-anak Dekorasi Latar Belakang Kamar">
            <a:extLst>
              <a:ext uri="{FF2B5EF4-FFF2-40B4-BE49-F238E27FC236}">
                <a16:creationId xmlns:a16="http://schemas.microsoft.com/office/drawing/2014/main" id="{7D90C962-BE8C-4C67-BFC2-1AD760ADE0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pic>
        <p:nvPicPr>
          <p:cNvPr id="8196" name="Picture 4" descr="sketsa ruang">
            <a:extLst>
              <a:ext uri="{FF2B5EF4-FFF2-40B4-BE49-F238E27FC236}">
                <a16:creationId xmlns:a16="http://schemas.microsoft.com/office/drawing/2014/main" id="{4B5FB009-F1C0-4552-ABE1-CDB2F20BE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4826"/>
            <a:ext cx="12192000" cy="890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176E0A6-B6AF-4D0B-860E-89A9FB5E2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2175" y="3581400"/>
            <a:ext cx="8172450" cy="614754"/>
          </a:xfrm>
        </p:spPr>
        <p:txBody>
          <a:bodyPr>
            <a:noAutofit/>
          </a:bodyPr>
          <a:lstStyle/>
          <a:p>
            <a:r>
              <a:rPr lang="en-US" altLang="en-US" sz="4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PROSES DESAIN INTERIOR</a:t>
            </a:r>
            <a:endParaRPr lang="en-US" altLang="en-US" sz="4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542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Gaya INS Bohemian Sederhana Hiasan Dinding Rumah Anyaman Bambu Tenun  Pelangi untuk Dekorasi Rumah Anak-anak Dekorasi Latar Belakang Kamar">
            <a:extLst>
              <a:ext uri="{FF2B5EF4-FFF2-40B4-BE49-F238E27FC236}">
                <a16:creationId xmlns:a16="http://schemas.microsoft.com/office/drawing/2014/main" id="{7D90C962-BE8C-4C67-BFC2-1AD760ADE0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7442BF83-63B4-4E8E-8863-F943F2F80B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011454"/>
              </p:ext>
            </p:extLst>
          </p:nvPr>
        </p:nvGraphicFramePr>
        <p:xfrm>
          <a:off x="962025" y="-154782"/>
          <a:ext cx="9963150" cy="747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Slide" r:id="rId4" imgW="4570511" imgH="3427499" progId="PowerPoint.Slide.12">
                  <p:embed/>
                </p:oleObj>
              </mc:Choice>
              <mc:Fallback>
                <p:oleObj name="Slide" r:id="rId4" imgW="4570511" imgH="3427499" progId="PowerPoint.Slide.12">
                  <p:embed/>
                  <p:pic>
                    <p:nvPicPr>
                      <p:cNvPr id="14342" name="Object 2">
                        <a:extLst>
                          <a:ext uri="{FF2B5EF4-FFF2-40B4-BE49-F238E27FC236}">
                            <a16:creationId xmlns:a16="http://schemas.microsoft.com/office/drawing/2014/main" id="{DDAC8C39-A7F3-4FFB-AD56-10E6453638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25" y="-154782"/>
                        <a:ext cx="9963150" cy="747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0053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Gaya INS Bohemian Sederhana Hiasan Dinding Rumah Anyaman Bambu Tenun  Pelangi untuk Dekorasi Rumah Anak-anak Dekorasi Latar Belakang Kamar">
            <a:extLst>
              <a:ext uri="{FF2B5EF4-FFF2-40B4-BE49-F238E27FC236}">
                <a16:creationId xmlns:a16="http://schemas.microsoft.com/office/drawing/2014/main" id="{7D90C962-BE8C-4C67-BFC2-1AD760ADE0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pic>
        <p:nvPicPr>
          <p:cNvPr id="4" name="Picture 2" descr="White pencil strokes isolated on white background.">
            <a:extLst>
              <a:ext uri="{FF2B5EF4-FFF2-40B4-BE49-F238E27FC236}">
                <a16:creationId xmlns:a16="http://schemas.microsoft.com/office/drawing/2014/main" id="{6702CC00-8704-4E45-81E5-650236A30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725"/>
            <a:ext cx="12192000" cy="694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AF178D7-7455-4D3C-A0F7-54D1C47E8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0" y="339313"/>
            <a:ext cx="5172221" cy="614754"/>
          </a:xfrm>
        </p:spPr>
        <p:txBody>
          <a:bodyPr>
            <a:normAutofit fontScale="90000"/>
          </a:bodyPr>
          <a:lstStyle/>
          <a:p>
            <a:r>
              <a:rPr lang="en-US" altLang="en-US" sz="3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PROSES DESAIN INTERIOR</a:t>
            </a:r>
            <a:endParaRPr lang="en-US" altLang="en-US" sz="3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3C97EEF-1E90-4536-AF3C-E58B42E60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179" y="1455304"/>
            <a:ext cx="10819521" cy="4697846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2800" b="1" dirty="0"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PERMASALAHAN</a:t>
            </a:r>
          </a:p>
          <a:p>
            <a:pPr>
              <a:defRPr/>
            </a:pPr>
            <a:r>
              <a:rPr lang="en-ID" sz="2800" dirty="0" err="1">
                <a:latin typeface="Arial" pitchFamily="34" charset="0"/>
                <a:cs typeface="Arial" pitchFamily="34" charset="0"/>
              </a:rPr>
              <a:t>Menemuka</a:t>
            </a:r>
            <a:r>
              <a:rPr lang="id-ID" sz="2800" dirty="0">
                <a:latin typeface="Arial" pitchFamily="34" charset="0"/>
                <a:cs typeface="Arial" pitchFamily="34" charset="0"/>
              </a:rPr>
              <a:t>n </a:t>
            </a:r>
            <a:r>
              <a:rPr lang="en-ID" sz="2800" dirty="0" err="1">
                <a:latin typeface="Arial" pitchFamily="34" charset="0"/>
                <a:cs typeface="Arial" pitchFamily="34" charset="0"/>
              </a:rPr>
              <a:t>permasalahan</a:t>
            </a:r>
            <a:r>
              <a:rPr lang="en-ID" sz="28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ID" sz="2800" dirty="0" err="1">
                <a:latin typeface="Arial" pitchFamily="34" charset="0"/>
                <a:cs typeface="Arial" pitchFamily="34" charset="0"/>
              </a:rPr>
              <a:t>dikaitkan</a:t>
            </a:r>
            <a:r>
              <a:rPr lang="en-ID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8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ID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800" dirty="0" err="1">
                <a:latin typeface="Arial" pitchFamily="34" charset="0"/>
                <a:cs typeface="Arial" pitchFamily="34" charset="0"/>
              </a:rPr>
              <a:t>faktor</a:t>
            </a:r>
            <a:r>
              <a:rPr lang="en-ID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800" dirty="0" err="1">
                <a:latin typeface="Arial" pitchFamily="34" charset="0"/>
                <a:cs typeface="Arial" pitchFamily="34" charset="0"/>
              </a:rPr>
              <a:t>manusia</a:t>
            </a:r>
            <a:r>
              <a:rPr lang="en-ID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800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ID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800" dirty="0" err="1">
                <a:latin typeface="Arial" pitchFamily="34" charset="0"/>
                <a:cs typeface="Arial" pitchFamily="34" charset="0"/>
              </a:rPr>
              <a:t>penggunanya</a:t>
            </a:r>
            <a:r>
              <a:rPr lang="en-ID" sz="2800" dirty="0">
                <a:latin typeface="Arial" pitchFamily="34" charset="0"/>
                <a:cs typeface="Arial" pitchFamily="34" charset="0"/>
              </a:rPr>
              <a:t>, yang </a:t>
            </a:r>
            <a:r>
              <a:rPr lang="en-ID" sz="2800" dirty="0" err="1">
                <a:latin typeface="Arial" pitchFamily="34" charset="0"/>
                <a:cs typeface="Arial" pitchFamily="34" charset="0"/>
              </a:rPr>
              <a:t>menghadapi</a:t>
            </a:r>
            <a:r>
              <a:rPr lang="en-ID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800" dirty="0" err="1">
                <a:latin typeface="Arial" pitchFamily="34" charset="0"/>
                <a:cs typeface="Arial" pitchFamily="34" charset="0"/>
              </a:rPr>
              <a:t>kendala-kendala</a:t>
            </a:r>
            <a:r>
              <a:rPr lang="en-ID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8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ID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800" dirty="0" err="1">
                <a:latin typeface="Arial" pitchFamily="34" charset="0"/>
                <a:cs typeface="Arial" pitchFamily="34" charset="0"/>
              </a:rPr>
              <a:t>merespon</a:t>
            </a:r>
            <a:r>
              <a:rPr lang="en-ID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800" dirty="0" err="1">
                <a:latin typeface="Arial" pitchFamily="34" charset="0"/>
                <a:cs typeface="Arial" pitchFamily="34" charset="0"/>
              </a:rPr>
              <a:t>keberadaan</a:t>
            </a:r>
            <a:r>
              <a:rPr lang="en-ID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800" dirty="0" err="1">
                <a:latin typeface="Arial" pitchFamily="34" charset="0"/>
                <a:cs typeface="Arial" pitchFamily="34" charset="0"/>
              </a:rPr>
              <a:t>suatu</a:t>
            </a:r>
            <a:r>
              <a:rPr lang="en-ID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800" dirty="0" err="1">
                <a:latin typeface="Arial" pitchFamily="34" charset="0"/>
                <a:cs typeface="Arial" pitchFamily="34" charset="0"/>
              </a:rPr>
              <a:t>ruang</a:t>
            </a:r>
            <a:r>
              <a:rPr lang="en-ID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800" dirty="0" err="1">
                <a:latin typeface="Arial" pitchFamily="34" charset="0"/>
                <a:cs typeface="Arial" pitchFamily="34" charset="0"/>
              </a:rPr>
              <a:t>tertentu</a:t>
            </a:r>
            <a:r>
              <a:rPr lang="en-ID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ID" sz="2800" dirty="0" err="1">
                <a:latin typeface="Arial" pitchFamily="34" charset="0"/>
                <a:cs typeface="Arial" pitchFamily="34" charset="0"/>
              </a:rPr>
              <a:t>baik</a:t>
            </a:r>
            <a:r>
              <a:rPr lang="en-ID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800" dirty="0" err="1">
                <a:latin typeface="Arial" pitchFamily="34" charset="0"/>
                <a:cs typeface="Arial" pitchFamily="34" charset="0"/>
              </a:rPr>
              <a:t>itu</a:t>
            </a:r>
            <a:r>
              <a:rPr lang="en-ID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800" dirty="0" err="1">
                <a:latin typeface="Arial" pitchFamily="34" charset="0"/>
                <a:cs typeface="Arial" pitchFamily="34" charset="0"/>
              </a:rPr>
              <a:t>disadari</a:t>
            </a:r>
            <a:r>
              <a:rPr lang="en-ID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800" dirty="0" err="1">
                <a:latin typeface="Arial" pitchFamily="34" charset="0"/>
                <a:cs typeface="Arial" pitchFamily="34" charset="0"/>
              </a:rPr>
              <a:t>maupun</a:t>
            </a:r>
            <a:r>
              <a:rPr lang="en-ID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8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ID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Jaques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Evans, 1982).</a:t>
            </a:r>
          </a:p>
          <a:p>
            <a:pPr marL="0" indent="0">
              <a:buFont typeface="Arial" charset="0"/>
              <a:buNone/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800" b="1" dirty="0"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TUJUAN</a:t>
            </a:r>
            <a:r>
              <a:rPr lang="id-ID" sz="2800" b="1" dirty="0"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DESAIN</a:t>
            </a:r>
            <a:endParaRPr lang="en-US" sz="2800" b="1" dirty="0">
              <a:highlight>
                <a:srgbClr val="FFFF00"/>
              </a:highlight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APA YANG INGIN DICAPAI UNTUK MENJAWAB PERMASALAHAN</a:t>
            </a:r>
          </a:p>
          <a:p>
            <a:pPr>
              <a:buFont typeface="Arial" charset="0"/>
              <a:buChar char="•"/>
              <a:defRPr/>
            </a:pPr>
            <a:r>
              <a:rPr lang="en-ID" sz="2800" dirty="0">
                <a:latin typeface="Arial" pitchFamily="34" charset="0"/>
                <a:cs typeface="Arial" pitchFamily="34" charset="0"/>
              </a:rPr>
              <a:t>Proses </a:t>
            </a:r>
            <a:r>
              <a:rPr lang="en-ID" sz="2800" dirty="0" err="1">
                <a:latin typeface="Arial" pitchFamily="34" charset="0"/>
                <a:cs typeface="Arial" pitchFamily="34" charset="0"/>
              </a:rPr>
              <a:t>perancangan</a:t>
            </a:r>
            <a:r>
              <a:rPr lang="en-ID" sz="2800" dirty="0">
                <a:latin typeface="Arial" pitchFamily="34" charset="0"/>
                <a:cs typeface="Arial" pitchFamily="34" charset="0"/>
              </a:rPr>
              <a:t> interior </a:t>
            </a:r>
            <a:r>
              <a:rPr lang="en-ID" sz="2800" dirty="0" err="1">
                <a:latin typeface="Arial" pitchFamily="34" charset="0"/>
                <a:cs typeface="Arial" pitchFamily="34" charset="0"/>
              </a:rPr>
              <a:t>bertujuan</a:t>
            </a:r>
            <a:r>
              <a:rPr lang="en-ID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8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ID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800" dirty="0" err="1">
                <a:latin typeface="Arial" pitchFamily="34" charset="0"/>
                <a:cs typeface="Arial" pitchFamily="34" charset="0"/>
              </a:rPr>
              <a:t>memecahkan</a:t>
            </a:r>
            <a:r>
              <a:rPr lang="en-ID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800" dirty="0" err="1">
                <a:latin typeface="Arial" pitchFamily="34" charset="0"/>
                <a:cs typeface="Arial" pitchFamily="34" charset="0"/>
              </a:rPr>
              <a:t>masalah</a:t>
            </a:r>
            <a:r>
              <a:rPr lang="en-ID" sz="28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ID" sz="2800" dirty="0" err="1">
                <a:latin typeface="Arial" pitchFamily="34" charset="0"/>
                <a:cs typeface="Arial" pitchFamily="34" charset="0"/>
              </a:rPr>
              <a:t>kompleks</a:t>
            </a:r>
            <a:r>
              <a:rPr lang="en-ID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800" dirty="0" err="1">
                <a:latin typeface="Arial" pitchFamily="34" charset="0"/>
                <a:cs typeface="Arial" pitchFamily="34" charset="0"/>
              </a:rPr>
              <a:t>berkaitan</a:t>
            </a:r>
            <a:r>
              <a:rPr lang="en-ID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8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ID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800" b="1" dirty="0" err="1">
                <a:latin typeface="Arial" pitchFamily="34" charset="0"/>
                <a:cs typeface="Arial" pitchFamily="34" charset="0"/>
              </a:rPr>
              <a:t>respon</a:t>
            </a:r>
            <a:r>
              <a:rPr lang="en-ID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800" b="1" dirty="0" err="1">
                <a:latin typeface="Arial" pitchFamily="34" charset="0"/>
                <a:cs typeface="Arial" pitchFamily="34" charset="0"/>
              </a:rPr>
              <a:t>manusia</a:t>
            </a:r>
            <a:r>
              <a:rPr lang="en-ID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800" b="1" dirty="0" err="1">
                <a:latin typeface="Arial" pitchFamily="34" charset="0"/>
                <a:cs typeface="Arial" pitchFamily="34" charset="0"/>
              </a:rPr>
              <a:t>terhadap</a:t>
            </a:r>
            <a:r>
              <a:rPr lang="en-ID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800" b="1" dirty="0" err="1">
                <a:latin typeface="Arial" pitchFamily="34" charset="0"/>
                <a:cs typeface="Arial" pitchFamily="34" charset="0"/>
              </a:rPr>
              <a:t>ruang</a:t>
            </a:r>
            <a:r>
              <a:rPr lang="en-ID" sz="2800" b="1" dirty="0">
                <a:latin typeface="Arial" pitchFamily="34" charset="0"/>
                <a:cs typeface="Arial" pitchFamily="34" charset="0"/>
              </a:rPr>
              <a:t>.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159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Gaya INS Bohemian Sederhana Hiasan Dinding Rumah Anyaman Bambu Tenun  Pelangi untuk Dekorasi Rumah Anak-anak Dekorasi Latar Belakang Kamar">
            <a:extLst>
              <a:ext uri="{FF2B5EF4-FFF2-40B4-BE49-F238E27FC236}">
                <a16:creationId xmlns:a16="http://schemas.microsoft.com/office/drawing/2014/main" id="{7D90C962-BE8C-4C67-BFC2-1AD760ADE0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pic>
        <p:nvPicPr>
          <p:cNvPr id="4" name="Picture 2" descr="White pencil strokes isolated on white background.">
            <a:extLst>
              <a:ext uri="{FF2B5EF4-FFF2-40B4-BE49-F238E27FC236}">
                <a16:creationId xmlns:a16="http://schemas.microsoft.com/office/drawing/2014/main" id="{6702CC00-8704-4E45-81E5-650236A30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725"/>
            <a:ext cx="12192000" cy="694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AF178D7-7455-4D3C-A0F7-54D1C47E8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0" y="339313"/>
            <a:ext cx="5172221" cy="614754"/>
          </a:xfrm>
        </p:spPr>
        <p:txBody>
          <a:bodyPr>
            <a:normAutofit fontScale="90000"/>
          </a:bodyPr>
          <a:lstStyle/>
          <a:p>
            <a:r>
              <a:rPr lang="en-US" altLang="en-US" sz="3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PROSES DESAIN INTERIOR</a:t>
            </a:r>
            <a:endParaRPr lang="en-US" altLang="en-US" sz="3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3C97EEF-1E90-4536-AF3C-E58B42E60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839" y="1956377"/>
            <a:ext cx="10819521" cy="3250046"/>
          </a:xfrm>
        </p:spPr>
        <p:txBody>
          <a:bodyPr>
            <a:normAutofit/>
          </a:bodyPr>
          <a:lstStyle/>
          <a:p>
            <a:pPr algn="just"/>
            <a:r>
              <a:rPr lang="en-US" altLang="en-US" sz="3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KOLEKSI DATA</a:t>
            </a:r>
          </a:p>
          <a:p>
            <a:pPr algn="just"/>
            <a:r>
              <a:rPr lang="en-ID" altLang="en-US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Pendataan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setidaknya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lapangan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kondisi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objek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dirancang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meliputi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fisik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(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unsur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pembentuk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pengisi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ruang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ukuran-ukuran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material,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kondisi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udara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suara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cahaya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dan lain-lain) 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data non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fisik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ekonomi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budaya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psikologis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dan lain-lain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8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Gaya INS Bohemian Sederhana Hiasan Dinding Rumah Anyaman Bambu Tenun  Pelangi untuk Dekorasi Rumah Anak-anak Dekorasi Latar Belakang Kamar">
            <a:extLst>
              <a:ext uri="{FF2B5EF4-FFF2-40B4-BE49-F238E27FC236}">
                <a16:creationId xmlns:a16="http://schemas.microsoft.com/office/drawing/2014/main" id="{7D90C962-BE8C-4C67-BFC2-1AD760ADE0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pic>
        <p:nvPicPr>
          <p:cNvPr id="4" name="Picture 2" descr="White pencil strokes isolated on white background.">
            <a:extLst>
              <a:ext uri="{FF2B5EF4-FFF2-40B4-BE49-F238E27FC236}">
                <a16:creationId xmlns:a16="http://schemas.microsoft.com/office/drawing/2014/main" id="{6702CC00-8704-4E45-81E5-650236A30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725"/>
            <a:ext cx="12192000" cy="694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AF178D7-7455-4D3C-A0F7-54D1C47E8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0" y="339313"/>
            <a:ext cx="5172221" cy="614754"/>
          </a:xfrm>
        </p:spPr>
        <p:txBody>
          <a:bodyPr>
            <a:normAutofit fontScale="90000"/>
          </a:bodyPr>
          <a:lstStyle/>
          <a:p>
            <a:r>
              <a:rPr lang="en-US" altLang="en-US" sz="3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PROSES DESAIN INTERIOR</a:t>
            </a:r>
            <a:endParaRPr lang="en-US" altLang="en-US" sz="3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3C97EEF-1E90-4536-AF3C-E58B42E60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839" y="1956376"/>
            <a:ext cx="10819521" cy="4272973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3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KOLEKSI DATA</a:t>
            </a:r>
          </a:p>
          <a:p>
            <a:pPr algn="just"/>
            <a:r>
              <a:rPr lang="en-ID" altLang="en-US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ID" altLang="en-US" sz="28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ID" altLang="en-US" sz="2800" b="1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literatur</a:t>
            </a:r>
            <a:r>
              <a:rPr lang="en-ID" altLang="en-US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sangat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penting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dijadikan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tolok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ukur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perancangan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Data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literatur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disusun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tingkat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kebutuhannya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menilai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pendataan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fisik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dan non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fisik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disusun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tekstual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maupun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Apabila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literatur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bersifat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umum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formalistik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perlu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dicantumkan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pendataan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mudah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dimengerti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umum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Literatur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spesifik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berkaitan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permasalahan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utama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perancangan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penting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dicantumkan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mendetail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pendataan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688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Gaya INS Bohemian Sederhana Hiasan Dinding Rumah Anyaman Bambu Tenun  Pelangi untuk Dekorasi Rumah Anak-anak Dekorasi Latar Belakang Kamar">
            <a:extLst>
              <a:ext uri="{FF2B5EF4-FFF2-40B4-BE49-F238E27FC236}">
                <a16:creationId xmlns:a16="http://schemas.microsoft.com/office/drawing/2014/main" id="{7D90C962-BE8C-4C67-BFC2-1AD760ADE0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pic>
        <p:nvPicPr>
          <p:cNvPr id="4" name="Picture 2" descr="White pencil strokes isolated on white background.">
            <a:extLst>
              <a:ext uri="{FF2B5EF4-FFF2-40B4-BE49-F238E27FC236}">
                <a16:creationId xmlns:a16="http://schemas.microsoft.com/office/drawing/2014/main" id="{6702CC00-8704-4E45-81E5-650236A30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725"/>
            <a:ext cx="12192000" cy="694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AF178D7-7455-4D3C-A0F7-54D1C47E8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0" y="339313"/>
            <a:ext cx="5172221" cy="614754"/>
          </a:xfrm>
        </p:spPr>
        <p:txBody>
          <a:bodyPr>
            <a:normAutofit fontScale="90000"/>
          </a:bodyPr>
          <a:lstStyle/>
          <a:p>
            <a:r>
              <a:rPr lang="en-US" altLang="en-US" sz="3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PROSES DESAIN INTERIOR</a:t>
            </a:r>
            <a:endParaRPr lang="en-US" altLang="en-US" sz="3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3C97EEF-1E90-4536-AF3C-E58B42E60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839" y="1956376"/>
            <a:ext cx="10819521" cy="4272973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KOLEKSI DATA</a:t>
            </a:r>
          </a:p>
          <a:p>
            <a:endParaRPr lang="en-US" altLang="en-US" sz="3200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ID" altLang="en-US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ID" altLang="en-US" sz="28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Jenis</a:t>
            </a:r>
            <a:r>
              <a:rPr lang="en-ID" altLang="en-US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ID" altLang="en-US" sz="28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ketiga</a:t>
            </a:r>
            <a:r>
              <a:rPr lang="en-ID" altLang="en-US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ID" altLang="en-US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ID" altLang="en-US" sz="2800" b="1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tipologi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berupa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lapangan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diambil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lokasi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berbeda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namun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tipe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sama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lapangan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objek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perancangan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Data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tipologi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berfungsi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pembanding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lapangan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Disamping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tipologi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juga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tolok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ukur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membantu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kasus-kasus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perancangan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sulit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dicari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literaturnya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945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Gaya INS Bohemian Sederhana Hiasan Dinding Rumah Anyaman Bambu Tenun  Pelangi untuk Dekorasi Rumah Anak-anak Dekorasi Latar Belakang Kamar">
            <a:extLst>
              <a:ext uri="{FF2B5EF4-FFF2-40B4-BE49-F238E27FC236}">
                <a16:creationId xmlns:a16="http://schemas.microsoft.com/office/drawing/2014/main" id="{7D90C962-BE8C-4C67-BFC2-1AD760ADE0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pic>
        <p:nvPicPr>
          <p:cNvPr id="4" name="Picture 2" descr="White pencil strokes isolated on white background.">
            <a:extLst>
              <a:ext uri="{FF2B5EF4-FFF2-40B4-BE49-F238E27FC236}">
                <a16:creationId xmlns:a16="http://schemas.microsoft.com/office/drawing/2014/main" id="{6702CC00-8704-4E45-81E5-650236A30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725"/>
            <a:ext cx="12192000" cy="694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AF178D7-7455-4D3C-A0F7-54D1C47E8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0" y="339313"/>
            <a:ext cx="5172221" cy="614754"/>
          </a:xfrm>
        </p:spPr>
        <p:txBody>
          <a:bodyPr>
            <a:normAutofit fontScale="90000"/>
          </a:bodyPr>
          <a:lstStyle/>
          <a:p>
            <a:r>
              <a:rPr lang="en-US" altLang="en-US" sz="3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PROSES DESAIN INTERIOR</a:t>
            </a:r>
            <a:endParaRPr lang="en-US" altLang="en-US" sz="3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3C97EEF-1E90-4536-AF3C-E58B42E60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839" y="1956376"/>
            <a:ext cx="10819521" cy="4272973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3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ANALISIS</a:t>
            </a:r>
          </a:p>
          <a:p>
            <a:pPr algn="just"/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Analisis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masalah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problem analysis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menguraikan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masalah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komponen-komponen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masalah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terkecil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ID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Tahap</a:t>
            </a:r>
            <a:r>
              <a:rPr lang="en-ID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ID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ID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tahap</a:t>
            </a:r>
            <a:r>
              <a:rPr lang="en-ID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programming</a:t>
            </a:r>
            <a:r>
              <a:rPr lang="en-ID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ID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membuat</a:t>
            </a:r>
            <a:r>
              <a:rPr lang="en-ID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program-program </a:t>
            </a:r>
            <a:r>
              <a:rPr lang="en-ID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kebutuhan</a:t>
            </a:r>
            <a:r>
              <a:rPr lang="en-ID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desain</a:t>
            </a:r>
            <a:r>
              <a:rPr lang="en-ID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ID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hasil-hasil</a:t>
            </a:r>
            <a:r>
              <a:rPr lang="en-ID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analisis</a:t>
            </a:r>
            <a:r>
              <a:rPr lang="en-ID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en-US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ID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Semakin</a:t>
            </a:r>
            <a:r>
              <a:rPr lang="en-ID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ID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lengkap</a:t>
            </a:r>
            <a:r>
              <a:rPr lang="en-ID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ID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ata</a:t>
            </a:r>
            <a:r>
              <a:rPr lang="en-ID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dihimpun</a:t>
            </a:r>
            <a:r>
              <a:rPr lang="en-ID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ID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ID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analisis</a:t>
            </a:r>
            <a:r>
              <a:rPr lang="en-ID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pun </a:t>
            </a:r>
            <a:r>
              <a:rPr lang="en-ID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ID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semakin</a:t>
            </a:r>
            <a:r>
              <a:rPr lang="en-ID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tuntas</a:t>
            </a:r>
            <a:r>
              <a:rPr lang="en-ID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ID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program-program </a:t>
            </a:r>
            <a:r>
              <a:rPr lang="en-ID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kebutuhan</a:t>
            </a:r>
            <a:r>
              <a:rPr lang="en-ID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dimunculkan</a:t>
            </a:r>
            <a:r>
              <a:rPr lang="en-ID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ID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ID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ID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acuan</a:t>
            </a:r>
            <a:r>
              <a:rPr lang="en-ID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ID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dipenuhi</a:t>
            </a:r>
            <a:r>
              <a:rPr lang="en-ID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882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Gaya INS Bohemian Sederhana Hiasan Dinding Rumah Anyaman Bambu Tenun  Pelangi untuk Dekorasi Rumah Anak-anak Dekorasi Latar Belakang Kamar">
            <a:extLst>
              <a:ext uri="{FF2B5EF4-FFF2-40B4-BE49-F238E27FC236}">
                <a16:creationId xmlns:a16="http://schemas.microsoft.com/office/drawing/2014/main" id="{7D90C962-BE8C-4C67-BFC2-1AD760ADE0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pic>
        <p:nvPicPr>
          <p:cNvPr id="4" name="Picture 2" descr="White pencil strokes isolated on white background.">
            <a:extLst>
              <a:ext uri="{FF2B5EF4-FFF2-40B4-BE49-F238E27FC236}">
                <a16:creationId xmlns:a16="http://schemas.microsoft.com/office/drawing/2014/main" id="{6702CC00-8704-4E45-81E5-650236A30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725"/>
            <a:ext cx="12192000" cy="694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AF178D7-7455-4D3C-A0F7-54D1C47E8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0" y="339313"/>
            <a:ext cx="5172221" cy="614754"/>
          </a:xfrm>
        </p:spPr>
        <p:txBody>
          <a:bodyPr>
            <a:normAutofit fontScale="90000"/>
          </a:bodyPr>
          <a:lstStyle/>
          <a:p>
            <a:r>
              <a:rPr lang="en-US" altLang="en-US" sz="3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PROSES DESAIN INTERIOR</a:t>
            </a:r>
            <a:endParaRPr lang="en-US" altLang="en-US" sz="3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3C97EEF-1E90-4536-AF3C-E58B42E60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839" y="1956376"/>
            <a:ext cx="10819521" cy="4272973"/>
          </a:xfrm>
        </p:spPr>
        <p:txBody>
          <a:bodyPr>
            <a:normAutofit/>
          </a:bodyPr>
          <a:lstStyle/>
          <a:p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SINTESIS</a:t>
            </a:r>
            <a:endParaRPr lang="en-US" altLang="en-US" sz="28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Sintesis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masalah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problem synthesis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meletakkan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komponen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masalah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komponen-komponen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lain,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keterkaitannya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membentuk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dijelaskan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obyektif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ilmiah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Hasil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analisis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program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dasar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menarik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sintesis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Sintesis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berupa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simpulan-simpulan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awal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dijadikan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alternatif-alternatif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arah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perancangan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912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Gaya INS Bohemian Sederhana Hiasan Dinding Rumah Anyaman Bambu Tenun  Pelangi untuk Dekorasi Rumah Anak-anak Dekorasi Latar Belakang Kamar">
            <a:extLst>
              <a:ext uri="{FF2B5EF4-FFF2-40B4-BE49-F238E27FC236}">
                <a16:creationId xmlns:a16="http://schemas.microsoft.com/office/drawing/2014/main" id="{7D90C962-BE8C-4C67-BFC2-1AD760ADE0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pic>
        <p:nvPicPr>
          <p:cNvPr id="4" name="Picture 2" descr="White pencil strokes isolated on white background.">
            <a:extLst>
              <a:ext uri="{FF2B5EF4-FFF2-40B4-BE49-F238E27FC236}">
                <a16:creationId xmlns:a16="http://schemas.microsoft.com/office/drawing/2014/main" id="{6702CC00-8704-4E45-81E5-650236A30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725"/>
            <a:ext cx="12192000" cy="694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AF178D7-7455-4D3C-A0F7-54D1C47E8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0" y="339313"/>
            <a:ext cx="5172221" cy="614754"/>
          </a:xfrm>
        </p:spPr>
        <p:txBody>
          <a:bodyPr>
            <a:normAutofit fontScale="90000"/>
          </a:bodyPr>
          <a:lstStyle/>
          <a:p>
            <a:r>
              <a:rPr lang="en-US" altLang="en-US" sz="3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PROSES DESAIN INTERIOR</a:t>
            </a:r>
            <a:endParaRPr lang="en-US" altLang="en-US" sz="3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3C97EEF-1E90-4536-AF3C-E58B42E60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839" y="1956376"/>
            <a:ext cx="10819521" cy="4272973"/>
          </a:xfrm>
        </p:spPr>
        <p:txBody>
          <a:bodyPr>
            <a:normAutofit/>
          </a:bodyPr>
          <a:lstStyle/>
          <a:p>
            <a:r>
              <a:rPr lang="en-US" altLang="en-US" sz="28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lang="id-ID" altLang="en-US" sz="28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MENT</a:t>
            </a:r>
            <a:endParaRPr lang="en-US" altLang="en-US" sz="28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Membuat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skema-skema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pemecahan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masalah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perancangan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Mulai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memformulasikan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konsep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desain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dijadikan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pengikat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arah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perancangan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Skematik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desain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konsep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dasar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desain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dievaluasi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sebelum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dikembangkan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lanjut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900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ite pencil strokes isolated on white background.">
            <a:extLst>
              <a:ext uri="{FF2B5EF4-FFF2-40B4-BE49-F238E27FC236}">
                <a16:creationId xmlns:a16="http://schemas.microsoft.com/office/drawing/2014/main" id="{C10E7097-9600-49E9-940B-3D7F4C14F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725"/>
            <a:ext cx="12192000" cy="694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0A7D76-1E87-4141-84EF-30C92E84D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1512"/>
            <a:ext cx="5172221" cy="614754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highlight>
                  <a:srgbClr val="FFFF00"/>
                </a:highlight>
                <a:latin typeface="Arial Black" panose="020B0A04020102020204" pitchFamily="34" charset="0"/>
              </a:rPr>
              <a:t>PROSES DESAIN</a:t>
            </a:r>
            <a:endParaRPr lang="en-ID" sz="3200" dirty="0">
              <a:highlight>
                <a:srgbClr val="FFFF00"/>
              </a:highligh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DCA926-BB18-496A-9647-5E9256064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528" y="2339108"/>
            <a:ext cx="10170943" cy="176865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cara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berpikir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bertindak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mengumpulkan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memilih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mengolah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menganalisa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menyusun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mengambil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keputusan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desain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rangkaian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aktivitas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terorganisir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terintegrasi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kesatuan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dilihat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jelas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peranan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kaitan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tiap-tiap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bagiannya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7699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Gaya INS Bohemian Sederhana Hiasan Dinding Rumah Anyaman Bambu Tenun  Pelangi untuk Dekorasi Rumah Anak-anak Dekorasi Latar Belakang Kamar">
            <a:extLst>
              <a:ext uri="{FF2B5EF4-FFF2-40B4-BE49-F238E27FC236}">
                <a16:creationId xmlns:a16="http://schemas.microsoft.com/office/drawing/2014/main" id="{7D90C962-BE8C-4C67-BFC2-1AD760ADE0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pic>
        <p:nvPicPr>
          <p:cNvPr id="4" name="Picture 2" descr="White pencil strokes isolated on white background.">
            <a:extLst>
              <a:ext uri="{FF2B5EF4-FFF2-40B4-BE49-F238E27FC236}">
                <a16:creationId xmlns:a16="http://schemas.microsoft.com/office/drawing/2014/main" id="{6702CC00-8704-4E45-81E5-650236A30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725"/>
            <a:ext cx="12192000" cy="694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AF178D7-7455-4D3C-A0F7-54D1C47E8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0" y="339313"/>
            <a:ext cx="5172221" cy="614754"/>
          </a:xfrm>
        </p:spPr>
        <p:txBody>
          <a:bodyPr>
            <a:normAutofit fontScale="90000"/>
          </a:bodyPr>
          <a:lstStyle/>
          <a:p>
            <a:r>
              <a:rPr lang="en-US" altLang="en-US" sz="3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PROSES DESAIN INTERIOR</a:t>
            </a:r>
            <a:endParaRPr lang="en-US" altLang="en-US" sz="3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3C97EEF-1E90-4536-AF3C-E58B42E60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839" y="1956376"/>
            <a:ext cx="10819521" cy="4272973"/>
          </a:xfrm>
        </p:spPr>
        <p:txBody>
          <a:bodyPr>
            <a:normAutofit/>
          </a:bodyPr>
          <a:lstStyle/>
          <a:p>
            <a:r>
              <a:rPr lang="en-US" altLang="en-US" sz="28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KOMUNIKASI</a:t>
            </a:r>
            <a:endParaRPr lang="en-US" altLang="en-US" sz="28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Kelanjutan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dan p</a:t>
            </a:r>
            <a:r>
              <a:rPr lang="id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ngembangan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tahap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skematik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konsep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desain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Penyajian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gambar-gambar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rancangan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desain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desain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juga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perlu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dievaluasi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program-program yang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ditetapkan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analisis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pemrograman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umpan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balik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ID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feed back</a:t>
            </a:r>
            <a:r>
              <a:rPr lang="en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884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Gaya INS Bohemian Sederhana Hiasan Dinding Rumah Anyaman Bambu Tenun  Pelangi untuk Dekorasi Rumah Anak-anak Dekorasi Latar Belakang Kamar">
            <a:extLst>
              <a:ext uri="{FF2B5EF4-FFF2-40B4-BE49-F238E27FC236}">
                <a16:creationId xmlns:a16="http://schemas.microsoft.com/office/drawing/2014/main" id="{7D90C962-BE8C-4C67-BFC2-1AD760ADE0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pic>
        <p:nvPicPr>
          <p:cNvPr id="4" name="Picture 2" descr="White pencil strokes isolated on white background.">
            <a:extLst>
              <a:ext uri="{FF2B5EF4-FFF2-40B4-BE49-F238E27FC236}">
                <a16:creationId xmlns:a16="http://schemas.microsoft.com/office/drawing/2014/main" id="{6702CC00-8704-4E45-81E5-650236A30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725"/>
            <a:ext cx="12192000" cy="694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AF178D7-7455-4D3C-A0F7-54D1C47E8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0" y="339313"/>
            <a:ext cx="5172221" cy="614754"/>
          </a:xfrm>
        </p:spPr>
        <p:txBody>
          <a:bodyPr>
            <a:normAutofit fontScale="90000"/>
          </a:bodyPr>
          <a:lstStyle/>
          <a:p>
            <a:r>
              <a:rPr lang="en-US" altLang="en-US" sz="3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PROSES DESAIN INTERIOR</a:t>
            </a:r>
            <a:endParaRPr lang="en-US" altLang="en-US" sz="3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3C97EEF-1E90-4536-AF3C-E58B42E60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839" y="1956376"/>
            <a:ext cx="10819521" cy="4272973"/>
          </a:xfrm>
        </p:spPr>
        <p:txBody>
          <a:bodyPr>
            <a:normAutofit lnSpcReduction="10000"/>
          </a:bodyPr>
          <a:lstStyle/>
          <a:p>
            <a:r>
              <a:rPr lang="en-US" altLang="en-US" sz="28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TOR/DESIGN BRIEF</a:t>
            </a:r>
            <a:endParaRPr lang="en-US" altLang="en-US" sz="28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d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atu set instruksi yang ditetapkan apa yang ingi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id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desainer lakukan,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tujuan dan parameter dari proyek. 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Design Brief </a:t>
            </a:r>
            <a:r>
              <a:rPr lang="id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mem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perjelas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ruang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lingkup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pekerjaan.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rujuk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an/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pedoman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semua pihak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dan memastikan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desain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berkembang sesuai dengan tujuan. 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d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embantu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desainer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menentukan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mengukur</a:t>
            </a:r>
            <a:r>
              <a:rPr lang="id-ID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seberapa sukses proyek ini ketika mencapai target.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363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Gaya INS Bohemian Sederhana Hiasan Dinding Rumah Anyaman Bambu Tenun  Pelangi untuk Dekorasi Rumah Anak-anak Dekorasi Latar Belakang Kamar">
            <a:extLst>
              <a:ext uri="{FF2B5EF4-FFF2-40B4-BE49-F238E27FC236}">
                <a16:creationId xmlns:a16="http://schemas.microsoft.com/office/drawing/2014/main" id="{7D90C962-BE8C-4C67-BFC2-1AD760ADE0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0D12C0D1-CC16-4817-96CB-E17A9534CB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977439"/>
              </p:ext>
            </p:extLst>
          </p:nvPr>
        </p:nvGraphicFramePr>
        <p:xfrm>
          <a:off x="1304925" y="-298375"/>
          <a:ext cx="9886950" cy="745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Slide" r:id="rId4" imgW="4570511" imgH="3427499" progId="PowerPoint.Slide.12">
                  <p:embed/>
                </p:oleObj>
              </mc:Choice>
              <mc:Fallback>
                <p:oleObj name="Slide" r:id="rId4" imgW="4570511" imgH="3427499" progId="PowerPoint.Slide.12">
                  <p:embed/>
                  <p:pic>
                    <p:nvPicPr>
                      <p:cNvPr id="24582" name="Object 2">
                        <a:extLst>
                          <a:ext uri="{FF2B5EF4-FFF2-40B4-BE49-F238E27FC236}">
                            <a16:creationId xmlns:a16="http://schemas.microsoft.com/office/drawing/2014/main" id="{CF906F8D-C8D6-4578-A8FE-12299461C0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925" y="-298375"/>
                        <a:ext cx="9886950" cy="745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8620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Gaya INS Bohemian Sederhana Hiasan Dinding Rumah Anyaman Bambu Tenun  Pelangi untuk Dekorasi Rumah Anak-anak Dekorasi Latar Belakang Kamar">
            <a:extLst>
              <a:ext uri="{FF2B5EF4-FFF2-40B4-BE49-F238E27FC236}">
                <a16:creationId xmlns:a16="http://schemas.microsoft.com/office/drawing/2014/main" id="{7D90C962-BE8C-4C67-BFC2-1AD760ADE0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5327D007-0ED2-48D8-8299-2A4E4B2908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053104"/>
              </p:ext>
            </p:extLst>
          </p:nvPr>
        </p:nvGraphicFramePr>
        <p:xfrm>
          <a:off x="1066800" y="-1"/>
          <a:ext cx="9658350" cy="7036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Slide" r:id="rId4" imgW="4570511" imgH="3427499" progId="PowerPoint.Slide.12">
                  <p:embed/>
                </p:oleObj>
              </mc:Choice>
              <mc:Fallback>
                <p:oleObj name="Slide" r:id="rId4" imgW="4570511" imgH="3427499" progId="PowerPoint.Slide.12">
                  <p:embed/>
                  <p:pic>
                    <p:nvPicPr>
                      <p:cNvPr id="25606" name="Object 2">
                        <a:extLst>
                          <a:ext uri="{FF2B5EF4-FFF2-40B4-BE49-F238E27FC236}">
                            <a16:creationId xmlns:a16="http://schemas.microsoft.com/office/drawing/2014/main" id="{CBDE3CF7-31CF-4358-9B21-A29325AFBB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-1"/>
                        <a:ext cx="9658350" cy="70363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3919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Gaya INS Bohemian Sederhana Hiasan Dinding Rumah Anyaman Bambu Tenun  Pelangi untuk Dekorasi Rumah Anak-anak Dekorasi Latar Belakang Kamar">
            <a:extLst>
              <a:ext uri="{FF2B5EF4-FFF2-40B4-BE49-F238E27FC236}">
                <a16:creationId xmlns:a16="http://schemas.microsoft.com/office/drawing/2014/main" id="{7D90C962-BE8C-4C67-BFC2-1AD760ADE0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pic>
        <p:nvPicPr>
          <p:cNvPr id="13316" name="Picture 4" descr="Garis Bawahi Goresan Pensil Garis Coretan Coretan, Menggarisbawahi, Tulisan  Cakar Ayam, Gambar Yg Tak Berarti PNG Transparan dan Clipart untuk Unduhan  Gratis">
            <a:extLst>
              <a:ext uri="{FF2B5EF4-FFF2-40B4-BE49-F238E27FC236}">
                <a16:creationId xmlns:a16="http://schemas.microsoft.com/office/drawing/2014/main" id="{FBB810C7-CF7E-4053-8F6E-8A8DAB51A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9300" y="-285750"/>
            <a:ext cx="14211300" cy="819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1A155C-DABE-4E47-9DC1-3CBB28EF89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9650" y="2814246"/>
            <a:ext cx="8896350" cy="614754"/>
          </a:xfrm>
        </p:spPr>
        <p:txBody>
          <a:bodyPr>
            <a:noAutofit/>
          </a:bodyPr>
          <a:lstStyle/>
          <a:p>
            <a:r>
              <a:rPr lang="en-US" altLang="en-US" sz="4400" b="1" dirty="0">
                <a:latin typeface="Comic Sans MS" panose="030F0702030302020204" pitchFamily="66" charset="0"/>
                <a:cs typeface="Arial" panose="020B0604020202020204" pitchFamily="34" charset="0"/>
              </a:rPr>
              <a:t>TERIMA KASIH</a:t>
            </a:r>
            <a:endParaRPr lang="en-US" altLang="en-US" sz="44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373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ite pencil strokes isolated on white background.">
            <a:extLst>
              <a:ext uri="{FF2B5EF4-FFF2-40B4-BE49-F238E27FC236}">
                <a16:creationId xmlns:a16="http://schemas.microsoft.com/office/drawing/2014/main" id="{C10E7097-9600-49E9-940B-3D7F4C14F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725"/>
            <a:ext cx="12192000" cy="694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ADCA926-BB18-496A-9647-5E9256064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878" y="6105237"/>
            <a:ext cx="10170943" cy="957312"/>
          </a:xfrm>
        </p:spPr>
        <p:txBody>
          <a:bodyPr>
            <a:normAutofit/>
          </a:bodyPr>
          <a:lstStyle/>
          <a:p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Different designers manage the process of design in different ways. (The Desi</a:t>
            </a:r>
            <a:r>
              <a:rPr lang="id-ID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n Council) 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A1317806-278C-4907-A08B-BCC05A7D68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404486"/>
              </p:ext>
            </p:extLst>
          </p:nvPr>
        </p:nvGraphicFramePr>
        <p:xfrm>
          <a:off x="636488" y="0"/>
          <a:ext cx="10919022" cy="6157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Slide" r:id="rId4" imgW="4570511" imgH="3427499" progId="PowerPoint.Slide.12">
                  <p:embed/>
                </p:oleObj>
              </mc:Choice>
              <mc:Fallback>
                <p:oleObj name="Slide" r:id="rId4" imgW="4570511" imgH="3427499" progId="PowerPoint.Slide.12">
                  <p:embed/>
                  <p:pic>
                    <p:nvPicPr>
                      <p:cNvPr id="4100" name="Object 2">
                        <a:extLst>
                          <a:ext uri="{FF2B5EF4-FFF2-40B4-BE49-F238E27FC236}">
                            <a16:creationId xmlns:a16="http://schemas.microsoft.com/office/drawing/2014/main" id="{2BE03716-CE4D-4DC4-8EB9-91DF93658D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488" y="0"/>
                        <a:ext cx="10919022" cy="61573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1242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ite pencil strokes isolated on white background.">
            <a:extLst>
              <a:ext uri="{FF2B5EF4-FFF2-40B4-BE49-F238E27FC236}">
                <a16:creationId xmlns:a16="http://schemas.microsoft.com/office/drawing/2014/main" id="{C10E7097-9600-49E9-940B-3D7F4C14F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725"/>
            <a:ext cx="12192000" cy="694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0A7D76-1E87-4141-84EF-30C92E84D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1512"/>
            <a:ext cx="5172221" cy="614754"/>
          </a:xfrm>
        </p:spPr>
        <p:txBody>
          <a:bodyPr>
            <a:normAutofit fontScale="90000"/>
          </a:bodyPr>
          <a:lstStyle/>
          <a:p>
            <a:r>
              <a:rPr lang="en-US" altLang="en-US" sz="3200" b="1" dirty="0">
                <a:highlight>
                  <a:srgbClr val="FFFF00"/>
                </a:highlight>
                <a:latin typeface="Arial Black" panose="020B0A04020102020204" pitchFamily="34" charset="0"/>
              </a:rPr>
              <a:t>PROSES DESAIN TRADISIONAL</a:t>
            </a:r>
            <a:endParaRPr lang="en-ID" sz="3200" dirty="0">
              <a:highlight>
                <a:srgbClr val="FFFF00"/>
              </a:highligh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DCA926-BB18-496A-9647-5E9256064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29" y="1462808"/>
            <a:ext cx="6552321" cy="4614142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Hasil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perancangan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dikendalikan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oleh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masukan</a:t>
            </a:r>
            <a:r>
              <a:rPr lang="id-ID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/informasi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terdahulu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dominan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pengalaman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hubungan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dgn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black box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457200" indent="-457200" algn="just">
              <a:buFont typeface="+mj-lt"/>
              <a:buAutoNum type="arabicPeriod"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Craft Evolution,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Evolusi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dari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Pekerjaan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Keahlian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Tangan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 algn="just">
              <a:buFont typeface="+mj-lt"/>
              <a:buAutoNum type="arabicPeriod"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Proses craft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ternyata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menghasilkan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pekerjaan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cantik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kompleks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disalahartikan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pekerjaan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sangat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terampil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074" name="Picture 2" descr="6 Contoh Kerajinan Bahan Bambu yang Estetik dan Unik | kumparan.com">
            <a:extLst>
              <a:ext uri="{FF2B5EF4-FFF2-40B4-BE49-F238E27FC236}">
                <a16:creationId xmlns:a16="http://schemas.microsoft.com/office/drawing/2014/main" id="{2266AAC3-ADF3-481B-878A-4A99AFAC8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979" y="1705360"/>
            <a:ext cx="5437416" cy="412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942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10C631C-C559-45B1-AA74-BC5190A69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-152400"/>
            <a:ext cx="7010400" cy="701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0A7D76-1E87-4141-84EF-30C92E84D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1512"/>
            <a:ext cx="5943600" cy="614754"/>
          </a:xfrm>
        </p:spPr>
        <p:txBody>
          <a:bodyPr>
            <a:normAutofit fontScale="90000"/>
          </a:bodyPr>
          <a:lstStyle/>
          <a:p>
            <a:r>
              <a:rPr lang="en-US" altLang="en-US" sz="3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KELEMAHAN PERANCANGAN TRADISIONAL</a:t>
            </a:r>
            <a:endParaRPr lang="en-US" altLang="en-US" sz="3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DCA926-BB18-496A-9647-5E9256064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56321" y="1793662"/>
            <a:ext cx="6552321" cy="4614142"/>
          </a:xfrm>
        </p:spPr>
        <p:txBody>
          <a:bodyPr>
            <a:normAutofit fontScale="92500" lnSpcReduction="20000"/>
          </a:bodyPr>
          <a:lstStyle/>
          <a:p>
            <a:pPr marL="857250" lvl="1" indent="-457200" algn="just">
              <a:buFont typeface="Calibri" panose="020F0502020204030204" pitchFamily="34" charset="0"/>
              <a:buAutoNum type="arabicPeriod"/>
            </a:pPr>
            <a:r>
              <a:rPr lang="en-US" altLang="en-US" sz="24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Pengrajin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umumnya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menggambar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memberikan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alasan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rancangannya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dan akan menemui kesulitan pada proses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koreksi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57250" lvl="1" indent="-457200" algn="just">
              <a:buFont typeface="Calibri" panose="020F0502020204030204" pitchFamily="34" charset="0"/>
              <a:buAutoNum type="arabicPeriod"/>
            </a:pPr>
            <a:r>
              <a:rPr lang="en-US" altLang="en-US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Cara </a:t>
            </a:r>
            <a:r>
              <a:rPr lang="en-US" altLang="en-US" sz="2400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trial and error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memperlambat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proses dan sangat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memakan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biaya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57250" lvl="1" indent="-457200" algn="just">
              <a:buFont typeface="Calibri" panose="020F0502020204030204" pitchFamily="34" charset="0"/>
              <a:buAutoNum type="arabicPeriod"/>
            </a:pPr>
            <a:r>
              <a:rPr lang="en-US" altLang="en-US" sz="24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Sulit</a:t>
            </a:r>
            <a:r>
              <a:rPr lang="en-US" altLang="en-US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berubah</a:t>
            </a:r>
            <a:r>
              <a:rPr lang="en-US" altLang="en-US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selalu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mengandalkan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preseden (kejadian atau peristiwa kali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pertama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dijadikan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acuan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857250" lvl="1" indent="-457200" algn="just">
              <a:buFont typeface="Calibri" panose="020F0502020204030204" pitchFamily="34" charset="0"/>
              <a:buAutoNum type="arabicPeriod"/>
            </a:pPr>
            <a:r>
              <a:rPr lang="nn-NO" altLang="en-US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Produk tidak berubah</a:t>
            </a:r>
            <a:r>
              <a:rPr lang="nn-NO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kecuali untuk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memperbaiki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kesalahan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permintaan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57250" lvl="1" indent="-457200" algn="just">
              <a:buFont typeface="Calibri" panose="020F0502020204030204" pitchFamily="34" charset="0"/>
              <a:buAutoNum type="arabicPeriod"/>
            </a:pPr>
            <a:r>
              <a:rPr lang="en-US" altLang="en-US" sz="24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altLang="en-US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meliputi</a:t>
            </a:r>
            <a:r>
              <a:rPr lang="en-US" altLang="en-US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dua</a:t>
            </a:r>
            <a:r>
              <a:rPr lang="en-US" altLang="en-US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hal</a:t>
            </a:r>
            <a:r>
              <a:rPr lang="en-US" altLang="en-US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penting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tercakup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rancangan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modern  ,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keseluruhan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alasan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terjadinya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AutoShape 4" descr="Gaya INS Bohemian Sederhana Hiasan Dinding Rumah Anyaman Bambu Tenun  Pelangi untuk Dekorasi Rumah Anak-anak Dekorasi Latar Belakang Kamar">
            <a:extLst>
              <a:ext uri="{FF2B5EF4-FFF2-40B4-BE49-F238E27FC236}">
                <a16:creationId xmlns:a16="http://schemas.microsoft.com/office/drawing/2014/main" id="{7D90C962-BE8C-4C67-BFC2-1AD760ADE0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54333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Gaya INS Bohemian Sederhana Hiasan Dinding Rumah Anyaman Bambu Tenun  Pelangi untuk Dekorasi Rumah Anak-anak Dekorasi Latar Belakang Kamar">
            <a:extLst>
              <a:ext uri="{FF2B5EF4-FFF2-40B4-BE49-F238E27FC236}">
                <a16:creationId xmlns:a16="http://schemas.microsoft.com/office/drawing/2014/main" id="{7D90C962-BE8C-4C67-BFC2-1AD760ADE0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graphicFrame>
        <p:nvGraphicFramePr>
          <p:cNvPr id="11" name="Object 2">
            <a:extLst>
              <a:ext uri="{FF2B5EF4-FFF2-40B4-BE49-F238E27FC236}">
                <a16:creationId xmlns:a16="http://schemas.microsoft.com/office/drawing/2014/main" id="{16537A42-2AF9-4CE4-A5DA-4A84503022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949784"/>
              </p:ext>
            </p:extLst>
          </p:nvPr>
        </p:nvGraphicFramePr>
        <p:xfrm>
          <a:off x="981869" y="0"/>
          <a:ext cx="9923462" cy="7436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Slide" r:id="rId4" imgW="4570511" imgH="3427499" progId="PowerPoint.Slide.12">
                  <p:embed/>
                </p:oleObj>
              </mc:Choice>
              <mc:Fallback>
                <p:oleObj name="Slide" r:id="rId4" imgW="4570511" imgH="3427499" progId="PowerPoint.Slide.12">
                  <p:embed/>
                  <p:pic>
                    <p:nvPicPr>
                      <p:cNvPr id="7174" name="Object 2">
                        <a:extLst>
                          <a:ext uri="{FF2B5EF4-FFF2-40B4-BE49-F238E27FC236}">
                            <a16:creationId xmlns:a16="http://schemas.microsoft.com/office/drawing/2014/main" id="{74927A42-6F6E-491E-A12D-B93D8687D9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869" y="0"/>
                        <a:ext cx="9923462" cy="7436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3583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ite pencil strokes isolated on white background.">
            <a:extLst>
              <a:ext uri="{FF2B5EF4-FFF2-40B4-BE49-F238E27FC236}">
                <a16:creationId xmlns:a16="http://schemas.microsoft.com/office/drawing/2014/main" id="{C10E7097-9600-49E9-940B-3D7F4C14F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725"/>
            <a:ext cx="12192000" cy="694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0A7D76-1E87-4141-84EF-30C92E84D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1512"/>
            <a:ext cx="5172221" cy="614754"/>
          </a:xfrm>
        </p:spPr>
        <p:txBody>
          <a:bodyPr>
            <a:normAutofit fontScale="90000"/>
          </a:bodyPr>
          <a:lstStyle/>
          <a:p>
            <a:r>
              <a:rPr lang="fi-FI" altLang="en-US" sz="3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CARA PANDANG PARA DESAINER</a:t>
            </a:r>
            <a:r>
              <a:rPr lang="id-ID" altLang="en-US" sz="3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MODERN</a:t>
            </a:r>
            <a:endParaRPr lang="en-US" altLang="en-US" sz="3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DCA926-BB18-496A-9647-5E9256064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129" y="2320058"/>
            <a:ext cx="10819521" cy="2690092"/>
          </a:xfrm>
        </p:spPr>
        <p:txBody>
          <a:bodyPr>
            <a:normAutofit/>
          </a:bodyPr>
          <a:lstStyle/>
          <a:p>
            <a:pPr marL="857250" lvl="1" indent="-457200" algn="just">
              <a:buFont typeface="Calibri" panose="020F0502020204030204" pitchFamily="34" charset="0"/>
              <a:buAutoNum type="alphaLcPeriod"/>
            </a:pPr>
            <a:r>
              <a:rPr lang="fi-FI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Kebutuhan (baru) harus dapat ditemukan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 algn="just">
              <a:buFont typeface="Calibri" panose="020F0502020204030204" pitchFamily="34" charset="0"/>
              <a:buAutoNum type="alphaLcPeriod"/>
            </a:pP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Kemajuan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pengetahuan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teknologi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mendorong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munculnya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desain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57250" lvl="1" indent="-457200" algn="just">
              <a:buFont typeface="Calibri" panose="020F0502020204030204" pitchFamily="34" charset="0"/>
              <a:buAutoNum type="alphaLcPeriod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Life-cycle </a:t>
            </a:r>
            <a:r>
              <a:rPr lang="en-US" alt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makin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pendek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 algn="just">
              <a:buFont typeface="Calibri" panose="020F0502020204030204" pitchFamily="34" charset="0"/>
              <a:buAutoNum type="alphaLcPeriod"/>
            </a:pP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Kreativitas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diperlukan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menghasilkan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ide,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desain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baik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50635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Gaya INS Bohemian Sederhana Hiasan Dinding Rumah Anyaman Bambu Tenun  Pelangi untuk Dekorasi Rumah Anak-anak Dekorasi Latar Belakang Kamar">
            <a:extLst>
              <a:ext uri="{FF2B5EF4-FFF2-40B4-BE49-F238E27FC236}">
                <a16:creationId xmlns:a16="http://schemas.microsoft.com/office/drawing/2014/main" id="{7D90C962-BE8C-4C67-BFC2-1AD760ADE0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866F8D99-0B6C-404D-B612-85537782B1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268633"/>
              </p:ext>
            </p:extLst>
          </p:nvPr>
        </p:nvGraphicFramePr>
        <p:xfrm>
          <a:off x="1103195" y="0"/>
          <a:ext cx="9985610" cy="750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Slide" r:id="rId4" imgW="4570511" imgH="3427499" progId="PowerPoint.Slide.12">
                  <p:embed/>
                </p:oleObj>
              </mc:Choice>
              <mc:Fallback>
                <p:oleObj name="Slide" r:id="rId4" imgW="4570511" imgH="3427499" progId="PowerPoint.Slide.12">
                  <p:embed/>
                  <p:pic>
                    <p:nvPicPr>
                      <p:cNvPr id="9222" name="Object 2">
                        <a:extLst>
                          <a:ext uri="{FF2B5EF4-FFF2-40B4-BE49-F238E27FC236}">
                            <a16:creationId xmlns:a16="http://schemas.microsoft.com/office/drawing/2014/main" id="{93519927-6EBC-4BB6-A0E0-5C6AA131BC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195" y="0"/>
                        <a:ext cx="9985610" cy="750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46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Gaya INS Bohemian Sederhana Hiasan Dinding Rumah Anyaman Bambu Tenun  Pelangi untuk Dekorasi Rumah Anak-anak Dekorasi Latar Belakang Kamar">
            <a:extLst>
              <a:ext uri="{FF2B5EF4-FFF2-40B4-BE49-F238E27FC236}">
                <a16:creationId xmlns:a16="http://schemas.microsoft.com/office/drawing/2014/main" id="{7D90C962-BE8C-4C67-BFC2-1AD760ADE0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4A7CB4FC-4075-4EDA-BC70-065508BAFF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65908"/>
              </p:ext>
            </p:extLst>
          </p:nvPr>
        </p:nvGraphicFramePr>
        <p:xfrm>
          <a:off x="1305719" y="-209353"/>
          <a:ext cx="9275762" cy="6971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Slide" r:id="rId4" imgW="4570511" imgH="3427499" progId="PowerPoint.Slide.12">
                  <p:embed/>
                </p:oleObj>
              </mc:Choice>
              <mc:Fallback>
                <p:oleObj name="Slide" r:id="rId4" imgW="4570511" imgH="3427499" progId="PowerPoint.Slide.12">
                  <p:embed/>
                  <p:pic>
                    <p:nvPicPr>
                      <p:cNvPr id="10246" name="Object 2">
                        <a:extLst>
                          <a:ext uri="{FF2B5EF4-FFF2-40B4-BE49-F238E27FC236}">
                            <a16:creationId xmlns:a16="http://schemas.microsoft.com/office/drawing/2014/main" id="{B667B594-8025-4DD5-BCF5-7E07EED6F7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5719" y="-209353"/>
                        <a:ext cx="9275762" cy="69719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0458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878</Words>
  <Application>Microsoft Office PowerPoint</Application>
  <PresentationFormat>Widescreen</PresentationFormat>
  <Paragraphs>105</Paragraphs>
  <Slides>24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Comic Sans MS</vt:lpstr>
      <vt:lpstr>Google Sans</vt:lpstr>
      <vt:lpstr>Office Theme</vt:lpstr>
      <vt:lpstr>Microsoft PowerPoint Slide</vt:lpstr>
      <vt:lpstr>PROSES DESAIN</vt:lpstr>
      <vt:lpstr>PROSES DESAIN</vt:lpstr>
      <vt:lpstr>PowerPoint Presentation</vt:lpstr>
      <vt:lpstr>PROSES DESAIN TRADISIONAL</vt:lpstr>
      <vt:lpstr>KELEMAHAN PERANCANGAN TRADISIONAL</vt:lpstr>
      <vt:lpstr>PowerPoint Presentation</vt:lpstr>
      <vt:lpstr>CARA PANDANG PARA DESAINER MODERN</vt:lpstr>
      <vt:lpstr>PowerPoint Presentation</vt:lpstr>
      <vt:lpstr>PowerPoint Presentation</vt:lpstr>
      <vt:lpstr>PROSES DESAIN</vt:lpstr>
      <vt:lpstr>PROSES DESAIN INTERIOR</vt:lpstr>
      <vt:lpstr>PowerPoint Presentation</vt:lpstr>
      <vt:lpstr>PROSES DESAIN INTERIOR</vt:lpstr>
      <vt:lpstr>PROSES DESAIN INTERIOR</vt:lpstr>
      <vt:lpstr>PROSES DESAIN INTERIOR</vt:lpstr>
      <vt:lpstr>PROSES DESAIN INTERIOR</vt:lpstr>
      <vt:lpstr>PROSES DESAIN INTERIOR</vt:lpstr>
      <vt:lpstr>PROSES DESAIN INTERIOR</vt:lpstr>
      <vt:lpstr>PROSES DESAIN INTERIOR</vt:lpstr>
      <vt:lpstr>PROSES DESAIN INTERIOR</vt:lpstr>
      <vt:lpstr>PROSES DESAIN INTERIOR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PROSES DESAIN</dc:title>
  <dc:creator>Rika Febri</dc:creator>
  <cp:lastModifiedBy>Rika Febri</cp:lastModifiedBy>
  <cp:revision>27</cp:revision>
  <dcterms:created xsi:type="dcterms:W3CDTF">2024-10-24T04:56:38Z</dcterms:created>
  <dcterms:modified xsi:type="dcterms:W3CDTF">2024-10-24T06:04:18Z</dcterms:modified>
</cp:coreProperties>
</file>