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73" r:id="rId4"/>
    <p:sldId id="274" r:id="rId5"/>
    <p:sldId id="275" r:id="rId6"/>
    <p:sldId id="276" r:id="rId7"/>
    <p:sldId id="277" r:id="rId8"/>
    <p:sldId id="279" r:id="rId9"/>
    <p:sldId id="278" r:id="rId10"/>
    <p:sldId id="280" r:id="rId11"/>
    <p:sldId id="281" r:id="rId12"/>
    <p:sldId id="282" r:id="rId13"/>
    <p:sldId id="283" r:id="rId14"/>
    <p:sldId id="284" r:id="rId15"/>
    <p:sldId id="285" r:id="rId16"/>
    <p:sldId id="286" r:id="rId17"/>
    <p:sldId id="287" r:id="rId18"/>
    <p:sldId id="289" r:id="rId19"/>
    <p:sldId id="288" r:id="rId20"/>
    <p:sldId id="290" r:id="rId21"/>
    <p:sldId id="291" r:id="rId22"/>
    <p:sldId id="292" r:id="rId23"/>
    <p:sldId id="293" r:id="rId24"/>
    <p:sldId id="294" r:id="rId2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A6B3FFF-969D-4145-9C7E-A613CBB01C3E}" type="datetimeFigureOut">
              <a:rPr lang="id-ID" smtClean="0"/>
              <a:pPr/>
              <a:t>17/10/2024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A6B3FFF-969D-4145-9C7E-A613CBB01C3E}" type="datetimeFigureOut">
              <a:rPr lang="id-ID" smtClean="0"/>
              <a:pPr/>
              <a:t>17/10/2024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A6B3FFF-969D-4145-9C7E-A613CBB01C3E}" type="datetimeFigureOut">
              <a:rPr lang="id-ID" smtClean="0"/>
              <a:pPr/>
              <a:t>17/10/2024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A6B3FFF-969D-4145-9C7E-A613CBB01C3E}" type="datetimeFigureOut">
              <a:rPr lang="id-ID" smtClean="0"/>
              <a:pPr/>
              <a:t>17/10/2024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6B3FFF-969D-4145-9C7E-A613CBB01C3E}" type="datetimeFigureOut">
              <a:rPr lang="id-ID" smtClean="0"/>
              <a:pPr/>
              <a:t>17/10/2024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A6B3FFF-969D-4145-9C7E-A613CBB01C3E}" type="datetimeFigureOut">
              <a:rPr lang="id-ID" smtClean="0"/>
              <a:pPr/>
              <a:t>17/10/2024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A6B3FFF-969D-4145-9C7E-A613CBB01C3E}" type="datetimeFigureOut">
              <a:rPr lang="id-ID" smtClean="0"/>
              <a:pPr/>
              <a:t>17/10/2024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A6B3FFF-969D-4145-9C7E-A613CBB01C3E}" type="datetimeFigureOut">
              <a:rPr lang="id-ID" smtClean="0"/>
              <a:pPr/>
              <a:t>17/10/2024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6B3FFF-969D-4145-9C7E-A613CBB01C3E}" type="datetimeFigureOut">
              <a:rPr lang="id-ID" smtClean="0"/>
              <a:pPr/>
              <a:t>17/10/2024</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6B3FFF-969D-4145-9C7E-A613CBB01C3E}" type="datetimeFigureOut">
              <a:rPr lang="id-ID" smtClean="0"/>
              <a:pPr/>
              <a:t>17/10/2024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6B3FFF-969D-4145-9C7E-A613CBB01C3E}" type="datetimeFigureOut">
              <a:rPr lang="id-ID" smtClean="0"/>
              <a:pPr/>
              <a:t>17/10/2024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5F26DF7-816E-4924-A0BD-998066868146}"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B3FFF-969D-4145-9C7E-A613CBB01C3E}" type="datetimeFigureOut">
              <a:rPr lang="id-ID" smtClean="0"/>
              <a:pPr/>
              <a:t>17/10/2024</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F26DF7-816E-4924-A0BD-99806686814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E:\bahan ajar referensi\Sejarah Desain Grafis  Indonesia.png"/>
          <p:cNvPicPr>
            <a:picLocks noChangeAspect="1" noChangeArrowheads="1"/>
          </p:cNvPicPr>
          <p:nvPr/>
        </p:nvPicPr>
        <p:blipFill>
          <a:blip r:embed="rId2"/>
          <a:srcRect/>
          <a:stretch>
            <a:fillRect/>
          </a:stretch>
        </p:blipFill>
        <p:spPr bwMode="auto">
          <a:xfrm>
            <a:off x="4071934" y="3429000"/>
            <a:ext cx="4456113" cy="27559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85720" y="428604"/>
            <a:ext cx="4286248" cy="738664"/>
          </a:xfrm>
          <a:prstGeom prst="rect">
            <a:avLst/>
          </a:prstGeom>
          <a:solidFill>
            <a:schemeClr val="bg1"/>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d-ID" sz="2400" b="1" i="0" u="none" strike="noStrike" cap="none" normalizeH="0" baseline="0" dirty="0">
                <a:ln>
                  <a:noFill/>
                </a:ln>
                <a:solidFill>
                  <a:srgbClr val="000000"/>
                </a:solidFill>
                <a:effectLst/>
                <a:latin typeface="Merriweather"/>
                <a:cs typeface="Arial" pitchFamily="34" charset="0"/>
              </a:rPr>
              <a:t>Brosur-brosur pertama untuk “go public”</a:t>
            </a:r>
            <a:r>
              <a:rPr kumimoji="0" lang="id-ID" sz="2400" b="0" i="0" u="none" strike="noStrike" cap="none" normalizeH="0" baseline="0" dirty="0">
                <a:ln>
                  <a:noFill/>
                </a:ln>
                <a:solidFill>
                  <a:schemeClr val="tx1"/>
                </a:solidFill>
                <a:effectLst/>
                <a:latin typeface="Arial" pitchFamily="34" charset="0"/>
                <a:cs typeface="Arial" pitchFamily="34" charset="0"/>
              </a:rPr>
              <a:t> </a:t>
            </a:r>
          </a:p>
        </p:txBody>
      </p:sp>
      <p:sp>
        <p:nvSpPr>
          <p:cNvPr id="5" name="Rectangle 4"/>
          <p:cNvSpPr/>
          <p:nvPr/>
        </p:nvSpPr>
        <p:spPr>
          <a:xfrm>
            <a:off x="214282" y="1571612"/>
            <a:ext cx="4357718" cy="1200329"/>
          </a:xfrm>
          <a:prstGeom prst="rect">
            <a:avLst/>
          </a:prstGeom>
        </p:spPr>
        <p:txBody>
          <a:bodyPr wrap="square">
            <a:spAutoFit/>
          </a:bodyPr>
          <a:lstStyle/>
          <a:p>
            <a:r>
              <a:rPr lang="id-ID" dirty="0"/>
              <a:t>Pertumbuhan iklan di zaman Hindia Belanda, sangat dipengaruhi oleh masuknya modal swasta ke sektor perkebunan dan pertambangan pada tahun 1870. </a:t>
            </a:r>
          </a:p>
        </p:txBody>
      </p:sp>
      <p:sp>
        <p:nvSpPr>
          <p:cNvPr id="6" name="Rectangle 5"/>
          <p:cNvSpPr/>
          <p:nvPr/>
        </p:nvSpPr>
        <p:spPr>
          <a:xfrm>
            <a:off x="214282" y="3000372"/>
            <a:ext cx="4500594" cy="1754326"/>
          </a:xfrm>
          <a:prstGeom prst="rect">
            <a:avLst/>
          </a:prstGeom>
        </p:spPr>
        <p:txBody>
          <a:bodyPr wrap="square">
            <a:spAutoFit/>
          </a:bodyPr>
          <a:lstStyle/>
          <a:p>
            <a:r>
              <a:rPr lang="id-ID" dirty="0"/>
              <a:t>Javaasche Bank menggunakan barang-barang cetakan untuk mengundang modal asing ke Hindia Belanda. Brosur dan buklet perkenalan mereka umumnya dicetak di percetakan GCT van Dorp &amp; Co., yang berlokasi di Jakarta, Semarang dan Surabaya.</a:t>
            </a:r>
          </a:p>
        </p:txBody>
      </p:sp>
      <p:pic>
        <p:nvPicPr>
          <p:cNvPr id="37891" name="Picture 3" descr="Typography | Caramelantics&amp;#39;s Portfolio"/>
          <p:cNvPicPr>
            <a:picLocks noChangeAspect="1" noChangeArrowheads="1"/>
          </p:cNvPicPr>
          <p:nvPr/>
        </p:nvPicPr>
        <p:blipFill>
          <a:blip r:embed="rId2"/>
          <a:srcRect l="15084" t="3125" b="3125"/>
          <a:stretch>
            <a:fillRect/>
          </a:stretch>
        </p:blipFill>
        <p:spPr bwMode="auto">
          <a:xfrm>
            <a:off x="4800634" y="0"/>
            <a:ext cx="4343366"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Mengapa yang mencetak uang adalah Bank Indonesia (De Javasche Bank), bukan  Bank BNI? - Quora"/>
          <p:cNvPicPr>
            <a:picLocks noChangeAspect="1" noChangeArrowheads="1"/>
          </p:cNvPicPr>
          <p:nvPr/>
        </p:nvPicPr>
        <p:blipFill>
          <a:blip r:embed="rId2"/>
          <a:srcRect/>
          <a:stretch>
            <a:fillRect/>
          </a:stretch>
        </p:blipFill>
        <p:spPr bwMode="auto">
          <a:xfrm>
            <a:off x="428596" y="1000108"/>
            <a:ext cx="8308935" cy="485778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Koleksi Djadoel: G.C.T.VAN DORP &amp;amp; Co:-SOLD-"/>
          <p:cNvPicPr>
            <a:picLocks noChangeAspect="1" noChangeArrowheads="1"/>
          </p:cNvPicPr>
          <p:nvPr/>
        </p:nvPicPr>
        <p:blipFill>
          <a:blip r:embed="rId2"/>
          <a:srcRect/>
          <a:stretch>
            <a:fillRect/>
          </a:stretch>
        </p:blipFill>
        <p:spPr bwMode="auto">
          <a:xfrm>
            <a:off x="2214546" y="357166"/>
            <a:ext cx="4556268" cy="619629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357166"/>
            <a:ext cx="806631" cy="461665"/>
          </a:xfrm>
          <a:prstGeom prst="rect">
            <a:avLst/>
          </a:prstGeom>
        </p:spPr>
        <p:txBody>
          <a:bodyPr wrap="none">
            <a:spAutoFit/>
          </a:bodyPr>
          <a:lstStyle/>
          <a:p>
            <a:r>
              <a:rPr lang="id-ID" sz="2400" b="1" dirty="0"/>
              <a:t>1893</a:t>
            </a:r>
            <a:endParaRPr lang="id-ID" sz="2400" dirty="0"/>
          </a:p>
        </p:txBody>
      </p:sp>
      <p:sp>
        <p:nvSpPr>
          <p:cNvPr id="5" name="Rectangle 4"/>
          <p:cNvSpPr/>
          <p:nvPr/>
        </p:nvSpPr>
        <p:spPr>
          <a:xfrm>
            <a:off x="357158" y="1263552"/>
            <a:ext cx="4572000" cy="2308324"/>
          </a:xfrm>
          <a:prstGeom prst="rect">
            <a:avLst/>
          </a:prstGeom>
        </p:spPr>
        <p:txBody>
          <a:bodyPr>
            <a:spAutoFit/>
          </a:bodyPr>
          <a:lstStyle/>
          <a:p>
            <a:r>
              <a:rPr lang="id-ID" dirty="0"/>
              <a:t>Pemerintah Hindia Belanda mendirikan Percetakan Negara di Jakarta, pada waktu itu yang terbesar di Asia. Sementara itu di seluruh Indonesia sudah terdapat 6500 percetakan, 2700 di antaranya terdapat di Jakarta. Industri grafika dan dunia penerbitan di Indonesia pada waktu itu sudah mulai menyadari pentingnya desain grafis.</a:t>
            </a:r>
          </a:p>
        </p:txBody>
      </p:sp>
      <p:pic>
        <p:nvPicPr>
          <p:cNvPr id="40962" name="Picture 2" descr="Designing with Type"/>
          <p:cNvPicPr>
            <a:picLocks noChangeAspect="1" noChangeArrowheads="1"/>
          </p:cNvPicPr>
          <p:nvPr/>
        </p:nvPicPr>
        <p:blipFill>
          <a:blip r:embed="rId2"/>
          <a:srcRect/>
          <a:stretch>
            <a:fillRect/>
          </a:stretch>
        </p:blipFill>
        <p:spPr bwMode="auto">
          <a:xfrm>
            <a:off x="4286248" y="3402923"/>
            <a:ext cx="4857752" cy="3455077"/>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0166" y="1571612"/>
            <a:ext cx="6143668" cy="1754326"/>
          </a:xfrm>
          <a:prstGeom prst="rect">
            <a:avLst/>
          </a:prstGeom>
        </p:spPr>
        <p:txBody>
          <a:bodyPr wrap="square">
            <a:spAutoFit/>
          </a:bodyPr>
          <a:lstStyle/>
          <a:p>
            <a:r>
              <a:rPr lang="id-ID" dirty="0"/>
              <a:t>Laribu Meyoko, sekretaris Percetakan Negara: “Mengapa desain itu penting? Barang cetakan sama seperti manusia: penampilan lahiriahnya yang penting. Untuk memberi kesan yang baik, untuk menarik perhatian, untuk memberi kepercayaan. Desain grafis di Indonesia memiliki masa depan gemilang.”</a:t>
            </a:r>
          </a:p>
          <a:p>
            <a:endParaRPr lang="id-ID" dirty="0"/>
          </a:p>
        </p:txBody>
      </p:sp>
      <p:pic>
        <p:nvPicPr>
          <p:cNvPr id="43010" name="Picture 2" descr="60 of the Best Graphic Designers to Follow on Behance - Shillington Design  Blog"/>
          <p:cNvPicPr>
            <a:picLocks noChangeAspect="1" noChangeArrowheads="1"/>
          </p:cNvPicPr>
          <p:nvPr/>
        </p:nvPicPr>
        <p:blipFill>
          <a:blip r:embed="rId2"/>
          <a:srcRect/>
          <a:stretch>
            <a:fillRect/>
          </a:stretch>
        </p:blipFill>
        <p:spPr bwMode="auto">
          <a:xfrm>
            <a:off x="0" y="3958220"/>
            <a:ext cx="9144000" cy="289977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esain Grafis Indonesia"/>
          <p:cNvPicPr>
            <a:picLocks noChangeAspect="1" noChangeArrowheads="1"/>
          </p:cNvPicPr>
          <p:nvPr/>
        </p:nvPicPr>
        <p:blipFill>
          <a:blip r:embed="rId2"/>
          <a:srcRect/>
          <a:stretch>
            <a:fillRect/>
          </a:stretch>
        </p:blipFill>
        <p:spPr bwMode="auto">
          <a:xfrm>
            <a:off x="2428860" y="285728"/>
            <a:ext cx="4000528" cy="630083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8" name="Picture 6" descr="https://www.goodnewsfromindonesia.id/wp-content/uploads/images/source/fachrezy/6633-image.jpg"/>
          <p:cNvPicPr>
            <a:picLocks noChangeAspect="1" noChangeArrowheads="1"/>
          </p:cNvPicPr>
          <p:nvPr/>
        </p:nvPicPr>
        <p:blipFill>
          <a:blip r:embed="rId2"/>
          <a:srcRect/>
          <a:stretch>
            <a:fillRect/>
          </a:stretch>
        </p:blipFill>
        <p:spPr bwMode="auto">
          <a:xfrm>
            <a:off x="2500298" y="214290"/>
            <a:ext cx="4160549" cy="6286544"/>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3834" y="428604"/>
            <a:ext cx="806631" cy="461665"/>
          </a:xfrm>
          <a:prstGeom prst="rect">
            <a:avLst/>
          </a:prstGeom>
        </p:spPr>
        <p:txBody>
          <a:bodyPr wrap="none">
            <a:spAutoFit/>
          </a:bodyPr>
          <a:lstStyle/>
          <a:p>
            <a:r>
              <a:rPr lang="id-ID" sz="2400" b="1" dirty="0"/>
              <a:t>1938</a:t>
            </a:r>
            <a:endParaRPr lang="id-ID" sz="2400" dirty="0"/>
          </a:p>
        </p:txBody>
      </p:sp>
      <p:sp>
        <p:nvSpPr>
          <p:cNvPr id="5" name="Rectangle 4"/>
          <p:cNvSpPr/>
          <p:nvPr/>
        </p:nvSpPr>
        <p:spPr>
          <a:xfrm>
            <a:off x="3857652" y="1071546"/>
            <a:ext cx="4572000" cy="1200329"/>
          </a:xfrm>
          <a:prstGeom prst="rect">
            <a:avLst/>
          </a:prstGeom>
        </p:spPr>
        <p:txBody>
          <a:bodyPr>
            <a:spAutoFit/>
          </a:bodyPr>
          <a:lstStyle/>
          <a:p>
            <a:pPr algn="r"/>
            <a:r>
              <a:rPr lang="id-ID" dirty="0"/>
              <a:t>Pada tahun 1938 berdiri PERSAGI (Persatuan Akhli Gambar Indonesia) di Jakarta yang dipelopori oleh Agus Djaja. Serikat pencetus awal seni rupa modern Indonesia.</a:t>
            </a:r>
          </a:p>
        </p:txBody>
      </p:sp>
      <p:sp>
        <p:nvSpPr>
          <p:cNvPr id="6" name="Rectangle 5"/>
          <p:cNvSpPr/>
          <p:nvPr/>
        </p:nvSpPr>
        <p:spPr>
          <a:xfrm>
            <a:off x="3786182" y="2571744"/>
            <a:ext cx="4572000" cy="2308324"/>
          </a:xfrm>
          <a:prstGeom prst="rect">
            <a:avLst/>
          </a:prstGeom>
        </p:spPr>
        <p:txBody>
          <a:bodyPr>
            <a:spAutoFit/>
          </a:bodyPr>
          <a:lstStyle/>
          <a:p>
            <a:pPr algn="r"/>
            <a:r>
              <a:rPr lang="id-ID" dirty="0"/>
              <a:t>PERSAGI berupaya membangun 'gaya Indonesia baru' yang dikembangkan dari paduan antara nilai estetik tradisi dan nilai estetik modern. Semasa kolonisasi Jepang di Indonesia, PERSAGI mendapat wadah yang bernama </a:t>
            </a:r>
            <a:r>
              <a:rPr lang="id-ID" i="1" dirty="0"/>
              <a:t>Keimin Bunka Shidoso</a:t>
            </a:r>
            <a:r>
              <a:rPr lang="id-ID" dirty="0"/>
              <a:t> </a:t>
            </a:r>
          </a:p>
          <a:p>
            <a:pPr algn="r"/>
            <a:r>
              <a:rPr lang="id-ID" dirty="0"/>
              <a:t>(Pusat Kebudayaan Jepang) yang didirikan pada tahun 1943. </a:t>
            </a:r>
          </a:p>
        </p:txBody>
      </p:sp>
      <p:pic>
        <p:nvPicPr>
          <p:cNvPr id="45058" name="Picture 2" descr="Agus Djaja &amp; Sudjojono"/>
          <p:cNvPicPr>
            <a:picLocks noChangeAspect="1" noChangeArrowheads="1"/>
          </p:cNvPicPr>
          <p:nvPr/>
        </p:nvPicPr>
        <p:blipFill>
          <a:blip r:embed="rId2"/>
          <a:srcRect l="53750" r="25000"/>
          <a:stretch>
            <a:fillRect/>
          </a:stretch>
        </p:blipFill>
        <p:spPr bwMode="auto">
          <a:xfrm>
            <a:off x="571472" y="1142984"/>
            <a:ext cx="3131013" cy="3143272"/>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Keimin Bunka Shidoso, Organisasi Kebudayaan Masa Kependudukan Jepang |  kumparan.com"/>
          <p:cNvPicPr>
            <a:picLocks noChangeAspect="1" noChangeArrowheads="1"/>
          </p:cNvPicPr>
          <p:nvPr/>
        </p:nvPicPr>
        <p:blipFill>
          <a:blip r:embed="rId2"/>
          <a:srcRect/>
          <a:stretch>
            <a:fillRect/>
          </a:stretch>
        </p:blipFill>
        <p:spPr bwMode="auto">
          <a:xfrm>
            <a:off x="1571604" y="1214422"/>
            <a:ext cx="6096000" cy="429577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PERGESERAN NILAI ESTETIS PADA DESAIN KARYA CETAK INDONESIA DI ABAD KE 20  Studi Historiografi pada Iklan Cetak dan Kulit Muka"/>
          <p:cNvPicPr>
            <a:picLocks noChangeAspect="1" noChangeArrowheads="1"/>
          </p:cNvPicPr>
          <p:nvPr/>
        </p:nvPicPr>
        <p:blipFill>
          <a:blip r:embed="rId2"/>
          <a:srcRect/>
          <a:stretch>
            <a:fillRect/>
          </a:stretch>
        </p:blipFill>
        <p:spPr bwMode="auto">
          <a:xfrm>
            <a:off x="2714612" y="857232"/>
            <a:ext cx="4130673" cy="5399994"/>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596" y="428604"/>
            <a:ext cx="806631" cy="461665"/>
          </a:xfrm>
          <a:prstGeom prst="rect">
            <a:avLst/>
          </a:prstGeom>
        </p:spPr>
        <p:txBody>
          <a:bodyPr wrap="none">
            <a:spAutoFit/>
          </a:bodyPr>
          <a:lstStyle/>
          <a:p>
            <a:r>
              <a:rPr lang="id-ID" sz="2400" b="1" dirty="0"/>
              <a:t>1659</a:t>
            </a:r>
            <a:endParaRPr lang="id-ID" sz="2400" dirty="0"/>
          </a:p>
        </p:txBody>
      </p:sp>
      <p:sp>
        <p:nvSpPr>
          <p:cNvPr id="5" name="Rectangle 4"/>
          <p:cNvSpPr/>
          <p:nvPr/>
        </p:nvSpPr>
        <p:spPr>
          <a:xfrm>
            <a:off x="500034" y="1000108"/>
            <a:ext cx="4572000" cy="4247317"/>
          </a:xfrm>
          <a:prstGeom prst="rect">
            <a:avLst/>
          </a:prstGeom>
        </p:spPr>
        <p:txBody>
          <a:bodyPr>
            <a:spAutoFit/>
          </a:bodyPr>
          <a:lstStyle/>
          <a:p>
            <a:r>
              <a:rPr lang="id-ID" dirty="0"/>
              <a:t>Mesin cetak pertama kali datang ke pulau Jawa pada tahun 1659. Tujuan awalnya adalah untuk mencetak kitab suci dan buku-buku pendidikan Kristen dan surat kabar berhaluan pendidikan Kristen.</a:t>
            </a:r>
          </a:p>
          <a:p>
            <a:endParaRPr lang="id-ID" dirty="0"/>
          </a:p>
          <a:p>
            <a:r>
              <a:rPr lang="id-ID" dirty="0"/>
              <a:t>Gubernur Hindia-Belanda Daendelslah  berperan besar dalam membentuk percetakan negara yang membuat peraturan-peraturan Belanda. Maka dikenal surat kabar yang tidak hanya memuat informasi yang bernilai ekonomis, tetapi juga memuat peraturan peraturan perundangan.</a:t>
            </a:r>
          </a:p>
          <a:p>
            <a:endParaRPr lang="id-ID" dirty="0"/>
          </a:p>
          <a:p>
            <a:endParaRPr lang="id-ID" dirty="0"/>
          </a:p>
        </p:txBody>
      </p:sp>
      <p:sp>
        <p:nvSpPr>
          <p:cNvPr id="6" name="Rectangle 5"/>
          <p:cNvSpPr/>
          <p:nvPr/>
        </p:nvSpPr>
        <p:spPr>
          <a:xfrm>
            <a:off x="7072330" y="0"/>
            <a:ext cx="2071670"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3834" y="428604"/>
            <a:ext cx="806631" cy="461665"/>
          </a:xfrm>
          <a:prstGeom prst="rect">
            <a:avLst/>
          </a:prstGeom>
        </p:spPr>
        <p:txBody>
          <a:bodyPr wrap="none">
            <a:spAutoFit/>
          </a:bodyPr>
          <a:lstStyle/>
          <a:p>
            <a:r>
              <a:rPr lang="id-ID" sz="2400" b="1" dirty="0"/>
              <a:t>1945</a:t>
            </a:r>
            <a:endParaRPr lang="id-ID" sz="2400" dirty="0"/>
          </a:p>
        </p:txBody>
      </p:sp>
      <p:sp>
        <p:nvSpPr>
          <p:cNvPr id="5" name="Rectangle 4"/>
          <p:cNvSpPr/>
          <p:nvPr/>
        </p:nvSpPr>
        <p:spPr>
          <a:xfrm>
            <a:off x="3857652" y="1214422"/>
            <a:ext cx="4572000" cy="2308324"/>
          </a:xfrm>
          <a:prstGeom prst="rect">
            <a:avLst/>
          </a:prstGeom>
        </p:spPr>
        <p:txBody>
          <a:bodyPr>
            <a:spAutoFit/>
          </a:bodyPr>
          <a:lstStyle/>
          <a:p>
            <a:pPr algn="r"/>
            <a:r>
              <a:rPr lang="id-ID" dirty="0"/>
              <a:t>Ketika Republik Indonesia diproklamasikan 1945,  Saat itu, Affandi mendapat tugas membuat poster. Poster itu idenya dari Bung Karno, gambar orang yang dirantai tapi rantai itu sudah putus. Yang dijadikan model adalah Dullah. Kata-kata yang ditulis di poster itu idenya datang dari Chairil Anwar.</a:t>
            </a:r>
          </a:p>
          <a:p>
            <a:pPr algn="r"/>
            <a:r>
              <a:rPr lang="id-ID" dirty="0"/>
              <a:t>Yaitu “Bung, ayo bung!” </a:t>
            </a:r>
          </a:p>
        </p:txBody>
      </p:sp>
      <p:pic>
        <p:nvPicPr>
          <p:cNvPr id="48130" name="Picture 2" descr="Affandi &amp; Chairil Anwar"/>
          <p:cNvPicPr>
            <a:picLocks noChangeAspect="1" noChangeArrowheads="1"/>
          </p:cNvPicPr>
          <p:nvPr/>
        </p:nvPicPr>
        <p:blipFill>
          <a:blip r:embed="rId2"/>
          <a:srcRect l="23750" r="23750"/>
          <a:stretch>
            <a:fillRect/>
          </a:stretch>
        </p:blipFill>
        <p:spPr bwMode="auto">
          <a:xfrm>
            <a:off x="428596" y="3929066"/>
            <a:ext cx="5857916" cy="238034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umber: Affandi (1907-1990) – Maestro Seni Lukis Indonesia"/>
          <p:cNvPicPr>
            <a:picLocks noChangeAspect="1" noChangeArrowheads="1"/>
          </p:cNvPicPr>
          <p:nvPr/>
        </p:nvPicPr>
        <p:blipFill>
          <a:blip r:embed="rId2"/>
          <a:srcRect/>
          <a:stretch>
            <a:fillRect/>
          </a:stretch>
        </p:blipFill>
        <p:spPr bwMode="auto">
          <a:xfrm>
            <a:off x="2357422" y="214290"/>
            <a:ext cx="4381504" cy="637508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Melihat Peran Seni Mural dan Grafiti dalam Perjuangan Kemerdekaan Indonesia  Halaman 1 - Kompasiana.com"/>
          <p:cNvPicPr>
            <a:picLocks noChangeAspect="1" noChangeArrowheads="1"/>
          </p:cNvPicPr>
          <p:nvPr/>
        </p:nvPicPr>
        <p:blipFill>
          <a:blip r:embed="rId2"/>
          <a:srcRect/>
          <a:stretch>
            <a:fillRect/>
          </a:stretch>
        </p:blipFill>
        <p:spPr bwMode="auto">
          <a:xfrm>
            <a:off x="857224" y="785794"/>
            <a:ext cx="7572428" cy="503275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Antara Mural, Moral dan Kesewenangan | Rumah Literasi Sumenep"/>
          <p:cNvPicPr>
            <a:picLocks noChangeAspect="1" noChangeArrowheads="1"/>
          </p:cNvPicPr>
          <p:nvPr/>
        </p:nvPicPr>
        <p:blipFill>
          <a:blip r:embed="rId2"/>
          <a:srcRect/>
          <a:stretch>
            <a:fillRect/>
          </a:stretch>
        </p:blipFill>
        <p:spPr bwMode="auto">
          <a:xfrm>
            <a:off x="428596" y="1285860"/>
            <a:ext cx="8143932" cy="4071966"/>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678" y="2714620"/>
            <a:ext cx="2428892" cy="1143000"/>
          </a:xfrm>
        </p:spPr>
        <p:txBody>
          <a:bodyPr>
            <a:normAutofit/>
          </a:bodyPr>
          <a:lstStyle/>
          <a:p>
            <a:r>
              <a:rPr lang="id-ID" sz="2800" dirty="0"/>
              <a:t>Sekian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faber-schleider"/>
          <p:cNvPicPr>
            <a:picLocks noChangeAspect="1" noChangeArrowheads="1"/>
          </p:cNvPicPr>
          <p:nvPr/>
        </p:nvPicPr>
        <p:blipFill>
          <a:blip r:embed="rId2"/>
          <a:srcRect/>
          <a:stretch>
            <a:fillRect/>
          </a:stretch>
        </p:blipFill>
        <p:spPr bwMode="auto">
          <a:xfrm>
            <a:off x="1428728" y="1142984"/>
            <a:ext cx="6080208" cy="392909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gi-1"/>
          <p:cNvPicPr>
            <a:picLocks noChangeAspect="1" noChangeArrowheads="1"/>
          </p:cNvPicPr>
          <p:nvPr/>
        </p:nvPicPr>
        <p:blipFill>
          <a:blip r:embed="rId2"/>
          <a:srcRect l="3028" t="6198" r="3095" b="7024"/>
          <a:stretch>
            <a:fillRect/>
          </a:stretch>
        </p:blipFill>
        <p:spPr bwMode="auto">
          <a:xfrm>
            <a:off x="357158" y="1571612"/>
            <a:ext cx="8383760" cy="378621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43834" y="428604"/>
            <a:ext cx="806631" cy="461665"/>
          </a:xfrm>
          <a:prstGeom prst="rect">
            <a:avLst/>
          </a:prstGeom>
        </p:spPr>
        <p:txBody>
          <a:bodyPr wrap="none">
            <a:spAutoFit/>
          </a:bodyPr>
          <a:lstStyle/>
          <a:p>
            <a:r>
              <a:rPr lang="id-ID" sz="2400" b="1" dirty="0"/>
              <a:t>1744</a:t>
            </a:r>
            <a:endParaRPr lang="id-ID" sz="2400" dirty="0"/>
          </a:p>
        </p:txBody>
      </p:sp>
      <p:sp>
        <p:nvSpPr>
          <p:cNvPr id="5" name="Rectangle 4"/>
          <p:cNvSpPr/>
          <p:nvPr/>
        </p:nvSpPr>
        <p:spPr>
          <a:xfrm>
            <a:off x="4143404" y="1285860"/>
            <a:ext cx="4286248" cy="2031325"/>
          </a:xfrm>
          <a:prstGeom prst="rect">
            <a:avLst/>
          </a:prstGeom>
        </p:spPr>
        <p:txBody>
          <a:bodyPr wrap="square">
            <a:spAutoFit/>
          </a:bodyPr>
          <a:lstStyle/>
          <a:p>
            <a:pPr algn="r"/>
            <a:r>
              <a:rPr lang="id-ID" dirty="0"/>
              <a:t>Perintis tumbuhnya iklan di Hindia Belanda adalah Jan Pieterzoen Coen. Dia pendiri Batavia dan Gubernur Jenderal Hindia Belanda tahun 1619-1629. PPPI (Persatuan Perusahaan Periklanan Indonesia) mengakuinya sebagai tokoh periklanan pertama di Indonesia.</a:t>
            </a:r>
          </a:p>
        </p:txBody>
      </p:sp>
      <p:sp>
        <p:nvSpPr>
          <p:cNvPr id="6" name="Rectangle 5"/>
          <p:cNvSpPr/>
          <p:nvPr/>
        </p:nvSpPr>
        <p:spPr>
          <a:xfrm>
            <a:off x="4286280" y="3549568"/>
            <a:ext cx="4071934" cy="2308324"/>
          </a:xfrm>
          <a:prstGeom prst="rect">
            <a:avLst/>
          </a:prstGeom>
        </p:spPr>
        <p:txBody>
          <a:bodyPr wrap="square">
            <a:spAutoFit/>
          </a:bodyPr>
          <a:lstStyle/>
          <a:p>
            <a:pPr algn="r"/>
            <a:r>
              <a:rPr lang="id-ID" dirty="0"/>
              <a:t>Iklan pertama yang dibuat adalah iklan  untuk melawan aktivitas perdagangan Portugis. Iklan awalnya dibuat dengan tulisan tangannya sendiri. Kemudian tulisan tangannya diterbitkan kembali di surat kabar Batavia Nouvelles pada tanggal 17 Agustus 1744 yang merupakan surat kabar pertama di Nusantara. </a:t>
            </a:r>
          </a:p>
        </p:txBody>
      </p:sp>
      <p:sp>
        <p:nvSpPr>
          <p:cNvPr id="32770" name="AutoShape 2" descr="bauhaus typography retro modern graphic design poster | Zazzle.co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d-ID"/>
          </a:p>
        </p:txBody>
      </p:sp>
      <p:pic>
        <p:nvPicPr>
          <p:cNvPr id="32772" name="Picture 4" descr="4OVER4.COM Marketing Cloud | 15 Type Only Graphic Design Projects To  Inspire - 4OVER4.COM Marketing Cloud"/>
          <p:cNvPicPr>
            <a:picLocks noChangeAspect="1" noChangeArrowheads="1"/>
          </p:cNvPicPr>
          <p:nvPr/>
        </p:nvPicPr>
        <p:blipFill>
          <a:blip r:embed="rId2"/>
          <a:srcRect r="25944"/>
          <a:stretch>
            <a:fillRect/>
          </a:stretch>
        </p:blipFill>
        <p:spPr bwMode="auto">
          <a:xfrm>
            <a:off x="-1" y="0"/>
            <a:ext cx="3714745" cy="68580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86380" y="214290"/>
            <a:ext cx="3557910" cy="830997"/>
          </a:xfrm>
          <a:prstGeom prst="rect">
            <a:avLst/>
          </a:prstGeom>
        </p:spPr>
        <p:txBody>
          <a:bodyPr wrap="square">
            <a:spAutoFit/>
          </a:bodyPr>
          <a:lstStyle/>
          <a:p>
            <a:pPr algn="r"/>
            <a:r>
              <a:rPr lang="it-IT" sz="2400" b="1" dirty="0"/>
              <a:t>INDUSTRI PERCETAKAN ABAD KE 18-20</a:t>
            </a:r>
            <a:endParaRPr lang="id-ID" sz="2400" dirty="0"/>
          </a:p>
        </p:txBody>
      </p:sp>
      <p:sp>
        <p:nvSpPr>
          <p:cNvPr id="5" name="Rectangle 4"/>
          <p:cNvSpPr/>
          <p:nvPr/>
        </p:nvSpPr>
        <p:spPr>
          <a:xfrm>
            <a:off x="4572032" y="1209620"/>
            <a:ext cx="4214810" cy="2862322"/>
          </a:xfrm>
          <a:prstGeom prst="rect">
            <a:avLst/>
          </a:prstGeom>
        </p:spPr>
        <p:txBody>
          <a:bodyPr wrap="square">
            <a:spAutoFit/>
          </a:bodyPr>
          <a:lstStyle/>
          <a:p>
            <a:pPr algn="r"/>
            <a:r>
              <a:rPr lang="id-ID" dirty="0"/>
              <a:t>Surat kabar yang pertama kali dicetak adalah </a:t>
            </a:r>
            <a:r>
              <a:rPr lang="id-ID" i="1" dirty="0"/>
              <a:t>De Bataviase Nouvelles</a:t>
            </a:r>
            <a:r>
              <a:rPr lang="id-ID" dirty="0"/>
              <a:t> terbit di Batavia pada tahun 1744, kemudian </a:t>
            </a:r>
            <a:r>
              <a:rPr lang="id-ID" i="1" dirty="0"/>
              <a:t>De Locomotief</a:t>
            </a:r>
            <a:r>
              <a:rPr lang="id-ID" dirty="0"/>
              <a:t> terbit pada tahun 1852 di Semarang dan </a:t>
            </a:r>
            <a:r>
              <a:rPr lang="id-ID" i="1" dirty="0"/>
              <a:t>Bataviassch Niewsblaad</a:t>
            </a:r>
            <a:r>
              <a:rPr lang="id-ID" dirty="0"/>
              <a:t> terbit di Batavia pada tahun 1885. Dunia persuratkabaran milik warga pribumi adalah </a:t>
            </a:r>
            <a:r>
              <a:rPr lang="id-ID" i="1" dirty="0"/>
              <a:t>Bromartani</a:t>
            </a:r>
            <a:r>
              <a:rPr lang="id-ID" dirty="0"/>
              <a:t> yang terbit di Surakarta pada tahun 1920 -NS. </a:t>
            </a:r>
          </a:p>
          <a:p>
            <a:pPr algn="r"/>
            <a:r>
              <a:rPr lang="id-ID" dirty="0"/>
              <a:t>(Kartodirjo, 1992:112-113)</a:t>
            </a:r>
          </a:p>
        </p:txBody>
      </p:sp>
      <p:pic>
        <p:nvPicPr>
          <p:cNvPr id="34818" name="Picture 2" descr="We Can Teach Design Better.. Paul Finn from Central St. Martins… | by Ulrik  Hogrebe | Type Thursday | Medium"/>
          <p:cNvPicPr>
            <a:picLocks noChangeAspect="1" noChangeArrowheads="1"/>
          </p:cNvPicPr>
          <p:nvPr/>
        </p:nvPicPr>
        <p:blipFill>
          <a:blip r:embed="rId2"/>
          <a:srcRect l="8785" r="4820" b="10053"/>
          <a:stretch>
            <a:fillRect/>
          </a:stretch>
        </p:blipFill>
        <p:spPr bwMode="auto">
          <a:xfrm>
            <a:off x="0" y="0"/>
            <a:ext cx="4214842" cy="6858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3028" y="1670808"/>
            <a:ext cx="3786182" cy="2862322"/>
          </a:xfrm>
          <a:prstGeom prst="rect">
            <a:avLst/>
          </a:prstGeom>
        </p:spPr>
        <p:txBody>
          <a:bodyPr wrap="square">
            <a:spAutoFit/>
          </a:bodyPr>
          <a:lstStyle/>
          <a:p>
            <a:pPr algn="r"/>
            <a:r>
              <a:rPr lang="id-ID" dirty="0"/>
              <a:t>Di abad ke-19, terbit beberapa surat kabar berbahasa Indonesia (Melayu) di antaranya 'Soerat Kabar Bahasa Melajoe' yang diterbitkan di Surabaya pada tahun 1861. Kemudian 'Bintang Timoer surat kabar dua hari ini yang memuat pelbagai berita sosial ekonomi. Kemudian di Semarang pada tahun 1860 terbitan</a:t>
            </a:r>
            <a:r>
              <a:rPr lang="id-ID" i="1" dirty="0"/>
              <a:t> </a:t>
            </a:r>
          </a:p>
          <a:p>
            <a:pPr algn="r"/>
            <a:r>
              <a:rPr lang="id-ID" i="1" dirty="0"/>
              <a:t>Selompret Melajoe of Semarang</a:t>
            </a:r>
            <a:r>
              <a:rPr lang="id-ID" dirty="0"/>
              <a:t> . </a:t>
            </a:r>
          </a:p>
        </p:txBody>
      </p:sp>
      <p:pic>
        <p:nvPicPr>
          <p:cNvPr id="33796" name="Picture 4" descr="Congested! | Graphic design inspiration, Design graphique, Typography art"/>
          <p:cNvPicPr>
            <a:picLocks noChangeAspect="1" noChangeArrowheads="1"/>
          </p:cNvPicPr>
          <p:nvPr/>
        </p:nvPicPr>
        <p:blipFill>
          <a:blip r:embed="rId2" cstate="print"/>
          <a:srcRect/>
          <a:stretch>
            <a:fillRect/>
          </a:stretch>
        </p:blipFill>
        <p:spPr bwMode="auto">
          <a:xfrm>
            <a:off x="0" y="0"/>
            <a:ext cx="4714876" cy="687079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Ernest Douwes Dekker: Tokoh Inspirator Pergerakan Siswa STOVIA – Museum  Kebangkitan Nasional"/>
          <p:cNvPicPr>
            <a:picLocks noChangeAspect="1" noChangeArrowheads="1"/>
          </p:cNvPicPr>
          <p:nvPr/>
        </p:nvPicPr>
        <p:blipFill>
          <a:blip r:embed="rId2"/>
          <a:srcRect/>
          <a:stretch>
            <a:fillRect/>
          </a:stretch>
        </p:blipFill>
        <p:spPr bwMode="auto">
          <a:xfrm>
            <a:off x="2071670" y="214290"/>
            <a:ext cx="4857784" cy="648514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Koleksi Djadoel: DE LOCOMOTIEF:-SOLD-"/>
          <p:cNvPicPr>
            <a:picLocks noChangeAspect="1" noChangeArrowheads="1"/>
          </p:cNvPicPr>
          <p:nvPr/>
        </p:nvPicPr>
        <p:blipFill>
          <a:blip r:embed="rId2"/>
          <a:srcRect/>
          <a:stretch>
            <a:fillRect/>
          </a:stretch>
        </p:blipFill>
        <p:spPr bwMode="auto">
          <a:xfrm>
            <a:off x="285720" y="500042"/>
            <a:ext cx="8572500" cy="5800725"/>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561</Words>
  <Application>Microsoft Office PowerPoint</Application>
  <PresentationFormat>On-screen Show (4:3)</PresentationFormat>
  <Paragraphs>26</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Merriweather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Sekian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Rika Febri</cp:lastModifiedBy>
  <cp:revision>22</cp:revision>
  <dcterms:created xsi:type="dcterms:W3CDTF">2021-11-11T08:44:39Z</dcterms:created>
  <dcterms:modified xsi:type="dcterms:W3CDTF">2024-10-17T01:06:12Z</dcterms:modified>
</cp:coreProperties>
</file>