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41" r:id="rId3"/>
    <p:sldId id="342" r:id="rId4"/>
    <p:sldId id="331" r:id="rId5"/>
    <p:sldId id="332" r:id="rId6"/>
    <p:sldId id="335" r:id="rId7"/>
    <p:sldId id="343" r:id="rId8"/>
    <p:sldId id="344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KONTRAK BISNIS/KOMERSIAL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980728"/>
            <a:ext cx="7344816" cy="4658072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Kontrak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bisnis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 smtClean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adalah</a:t>
            </a:r>
            <a:r>
              <a:rPr lang="en-US" sz="2400" dirty="0" smtClean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perjanjian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tertulis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yang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mengikat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secara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hukum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antara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dua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atau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lebih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pihak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untuk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melakukan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atau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tidak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melakukan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sesuatu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yang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terkait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dengan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aktivitas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bisnis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,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transaksi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komersial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,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dan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pelaksanaan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proyek</a:t>
            </a:r>
            <a:r>
              <a:rPr lang="en-US" sz="24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4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bersama</a:t>
            </a:r>
            <a:endParaRPr lang="en-US" sz="2400" dirty="0" smtClean="0">
              <a:solidFill>
                <a:srgbClr val="454240"/>
              </a:solidFill>
              <a:latin typeface="DM Sans" pitchFamily="34" charset="0"/>
              <a:ea typeface="DM Sans" pitchFamily="34" charset="-122"/>
              <a:cs typeface="DM Sans" pitchFamily="34" charset="-120"/>
            </a:endParaRP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272808" cy="5616624"/>
          </a:xfrm>
        </p:spPr>
        <p:txBody>
          <a:bodyPr>
            <a:normAutofit lnSpcReduction="10000"/>
          </a:bodyPr>
          <a:lstStyle/>
          <a:p>
            <a:r>
              <a:rPr lang="en-US" dirty="0" err="1">
                <a:solidFill>
                  <a:srgbClr val="5C4E3D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Pengertian</a:t>
            </a:r>
            <a:r>
              <a:rPr lang="en-US" dirty="0">
                <a:solidFill>
                  <a:srgbClr val="5C4E3D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 </a:t>
            </a:r>
            <a:r>
              <a:rPr lang="en-US" dirty="0" err="1">
                <a:solidFill>
                  <a:srgbClr val="5C4E3D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Kontrak</a:t>
            </a:r>
            <a:endParaRPr lang="en-US" dirty="0"/>
          </a:p>
          <a:p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algn="just"/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 smtClean="0">
                <a:solidFill>
                  <a:srgbClr val="454240"/>
                </a:solidFill>
                <a:ea typeface="DM Sans" pitchFamily="34" charset="-122"/>
              </a:rPr>
              <a:t>adalah</a:t>
            </a:r>
            <a:r>
              <a:rPr lang="en-US" sz="2200" dirty="0" smtClean="0">
                <a:solidFill>
                  <a:srgbClr val="454240"/>
                </a:solidFill>
                <a:ea typeface="DM Sans" pitchFamily="34" charset="-122"/>
              </a:rPr>
              <a:t>: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perjanjian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yang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mengikat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secara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hukum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antara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dua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atau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lebih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pihak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untuk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melakukan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atau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tidak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melakukan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sesuatu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, yang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didasari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kesepakatan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kesediaan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bersama</a:t>
            </a:r>
            <a:r>
              <a:rPr lang="en-US" sz="2200" dirty="0" smtClean="0">
                <a:solidFill>
                  <a:srgbClr val="454240"/>
                </a:solidFill>
                <a:ea typeface="DM Sans" pitchFamily="34" charset="-122"/>
              </a:rPr>
              <a:t>.</a:t>
            </a:r>
          </a:p>
          <a:p>
            <a:pPr algn="just"/>
            <a:endParaRPr lang="en-US" sz="2200" dirty="0"/>
          </a:p>
          <a:p>
            <a:pPr algn="just"/>
            <a:r>
              <a:rPr lang="en-US" sz="2200" b="1" dirty="0" err="1" smtClean="0">
                <a:solidFill>
                  <a:srgbClr val="454240"/>
                </a:solidFill>
                <a:ea typeface="Libre Baskerville" pitchFamily="34" charset="-122"/>
              </a:rPr>
              <a:t>Perjanjian</a:t>
            </a:r>
            <a:r>
              <a:rPr lang="en-US" sz="2200" b="1" dirty="0" smtClean="0">
                <a:solidFill>
                  <a:srgbClr val="454240"/>
                </a:solidFill>
                <a:ea typeface="Libre Baskerville" pitchFamily="34" charset="-122"/>
              </a:rPr>
              <a:t> </a:t>
            </a:r>
            <a:r>
              <a:rPr lang="en-US" sz="2200" b="1" dirty="0" err="1" smtClean="0">
                <a:solidFill>
                  <a:srgbClr val="454240"/>
                </a:solidFill>
                <a:ea typeface="Libre Baskerville" pitchFamily="34" charset="-122"/>
              </a:rPr>
              <a:t>Hukum</a:t>
            </a:r>
            <a:r>
              <a:rPr lang="en-US" sz="2200" b="1" dirty="0">
                <a:solidFill>
                  <a:srgbClr val="454240"/>
                </a:solidFill>
                <a:ea typeface="Libre Baskerville" pitchFamily="34" charset="-122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memiliki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dasar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hukum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yang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kuat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,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dapat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dilakukan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di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hadapan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notaris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atau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lembaga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resmi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lainnya</a:t>
            </a:r>
            <a:r>
              <a:rPr lang="en-US" sz="2200" dirty="0" smtClean="0">
                <a:solidFill>
                  <a:srgbClr val="454240"/>
                </a:solidFill>
                <a:ea typeface="DM Sans" pitchFamily="34" charset="-122"/>
              </a:rPr>
              <a:t>.</a:t>
            </a:r>
          </a:p>
          <a:p>
            <a:pPr algn="just"/>
            <a:r>
              <a:rPr lang="en-US" sz="2200" b="1" dirty="0" err="1">
                <a:solidFill>
                  <a:srgbClr val="454240"/>
                </a:solidFill>
                <a:ea typeface="Libre Baskerville" pitchFamily="34" charset="-122"/>
              </a:rPr>
              <a:t>Kesepakatan</a:t>
            </a:r>
            <a:r>
              <a:rPr lang="en-US" sz="2200" b="1" dirty="0">
                <a:solidFill>
                  <a:srgbClr val="454240"/>
                </a:solidFill>
                <a:ea typeface="Libre Baskerville" pitchFamily="34" charset="-122"/>
              </a:rPr>
              <a:t> </a:t>
            </a:r>
            <a:r>
              <a:rPr lang="en-US" sz="2200" b="1" dirty="0" err="1" smtClean="0">
                <a:solidFill>
                  <a:srgbClr val="454240"/>
                </a:solidFill>
                <a:ea typeface="Libre Baskerville" pitchFamily="34" charset="-122"/>
              </a:rPr>
              <a:t>Bersama</a:t>
            </a:r>
            <a:endParaRPr lang="en-US" sz="2200" b="1" dirty="0" smtClean="0">
              <a:solidFill>
                <a:srgbClr val="454240"/>
              </a:solidFill>
              <a:ea typeface="Libre Baskerville" pitchFamily="34" charset="-12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terlahir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dari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kesepakatan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semua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pihak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yang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terlibat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,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berdasarkan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keinginan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tujuan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bersama</a:t>
            </a:r>
            <a:endParaRPr lang="en-US" sz="2000" dirty="0" smtClean="0">
              <a:solidFill>
                <a:srgbClr val="454240"/>
              </a:solidFill>
              <a:ea typeface="DM Sans" pitchFamily="34" charset="-122"/>
            </a:endParaRPr>
          </a:p>
          <a:p>
            <a:pPr algn="just"/>
            <a:r>
              <a:rPr lang="en-US" sz="2000" b="1" dirty="0" err="1">
                <a:solidFill>
                  <a:srgbClr val="454240"/>
                </a:solidFill>
                <a:ea typeface="Libre Baskerville" pitchFamily="34" charset="-122"/>
              </a:rPr>
              <a:t>Kewajiban</a:t>
            </a:r>
            <a:r>
              <a:rPr lang="en-US" sz="2000" b="1" dirty="0">
                <a:solidFill>
                  <a:srgbClr val="454240"/>
                </a:solidFill>
                <a:ea typeface="Libre Baskerville" pitchFamily="34" charset="-122"/>
              </a:rPr>
              <a:t> </a:t>
            </a:r>
            <a:r>
              <a:rPr lang="en-US" sz="2000" b="1" dirty="0" err="1">
                <a:solidFill>
                  <a:srgbClr val="454240"/>
                </a:solidFill>
                <a:ea typeface="Libre Baskerville" pitchFamily="34" charset="-122"/>
              </a:rPr>
              <a:t>dan</a:t>
            </a:r>
            <a:r>
              <a:rPr lang="en-US" sz="2000" b="1" dirty="0">
                <a:solidFill>
                  <a:srgbClr val="454240"/>
                </a:solidFill>
                <a:ea typeface="Libre Baskerville" pitchFamily="34" charset="-122"/>
              </a:rPr>
              <a:t> </a:t>
            </a:r>
            <a:r>
              <a:rPr lang="en-US" sz="2000" b="1" dirty="0" err="1">
                <a:solidFill>
                  <a:srgbClr val="454240"/>
                </a:solidFill>
                <a:ea typeface="Libre Baskerville" pitchFamily="34" charset="-122"/>
              </a:rPr>
              <a:t>Hak</a:t>
            </a:r>
            <a:endParaRPr lang="en-US" sz="20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Setiap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pihak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memiliki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kewajibanan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hak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yang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jelas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dalam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,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pelaksanaan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menentukan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keuntungan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masing-masing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pihak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.</a:t>
            </a: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algn="just"/>
            <a:endParaRPr lang="en-US" sz="2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2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848872" cy="5688632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1" dirty="0" err="1">
                <a:solidFill>
                  <a:srgbClr val="5C4E3D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Asas-Asas</a:t>
            </a:r>
            <a:r>
              <a:rPr lang="en-US" b="1" dirty="0">
                <a:solidFill>
                  <a:srgbClr val="5C4E3D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 </a:t>
            </a:r>
            <a:r>
              <a:rPr lang="en-US" b="1" dirty="0" err="1" smtClean="0">
                <a:solidFill>
                  <a:srgbClr val="5C4E3D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Kontrak</a:t>
            </a:r>
            <a:endParaRPr lang="en-US" b="1" dirty="0" smtClean="0">
              <a:solidFill>
                <a:srgbClr val="5C4E3D"/>
              </a:solidFill>
              <a:latin typeface="Libre Baskerville" pitchFamily="34" charset="0"/>
              <a:ea typeface="Libre Baskerville" pitchFamily="34" charset="-122"/>
              <a:cs typeface="Libre Baskerville" pitchFamily="34" charset="-120"/>
            </a:endParaRPr>
          </a:p>
          <a:p>
            <a:pPr algn="l"/>
            <a:endParaRPr lang="en-US" b="1" dirty="0"/>
          </a:p>
          <a:p>
            <a:pPr algn="just"/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Asas-asas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merupakan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prinsip-prinsip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yang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mendasari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penyelenggaraan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menentukan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keberlakuan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kekuatan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hukum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.</a:t>
            </a:r>
            <a:endParaRPr lang="en-US" sz="2200" dirty="0"/>
          </a:p>
          <a:p>
            <a:pPr algn="just"/>
            <a:r>
              <a:rPr lang="en-US" sz="2200" dirty="0" smtClean="0">
                <a:solidFill>
                  <a:schemeClr val="tx1"/>
                </a:solidFill>
              </a:rPr>
              <a:t>1.</a:t>
            </a:r>
            <a:r>
              <a:rPr lang="en-US" sz="2200" dirty="0">
                <a:solidFill>
                  <a:srgbClr val="454240"/>
                </a:solidFill>
                <a:ea typeface="Libre Baskerville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Libre Baskerville" pitchFamily="34" charset="-122"/>
              </a:rPr>
              <a:t>Autonomi</a:t>
            </a:r>
            <a:r>
              <a:rPr lang="en-US" sz="2200" dirty="0">
                <a:solidFill>
                  <a:srgbClr val="454240"/>
                </a:solidFill>
                <a:ea typeface="Libre Baskerville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Libre Baskerville" pitchFamily="34" charset="-122"/>
              </a:rPr>
              <a:t>Kehendak</a:t>
            </a:r>
            <a:endParaRPr lang="en-US" sz="22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Pihak-pihak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bebas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menetapkan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isi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sesuai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dengan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keinginan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kepentingan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masing-masing</a:t>
            </a:r>
            <a:r>
              <a:rPr lang="en-US" sz="2200" dirty="0" smtClean="0">
                <a:solidFill>
                  <a:srgbClr val="454240"/>
                </a:solidFill>
                <a:ea typeface="DM Sans" pitchFamily="34" charset="-122"/>
              </a:rPr>
              <a:t>.</a:t>
            </a:r>
          </a:p>
          <a:p>
            <a:pPr algn="just"/>
            <a:r>
              <a:rPr lang="en-US" sz="2200" dirty="0" smtClean="0"/>
              <a:t>2. </a:t>
            </a:r>
            <a:r>
              <a:rPr lang="en-US" sz="2200" dirty="0" err="1">
                <a:solidFill>
                  <a:srgbClr val="454240"/>
                </a:solidFill>
                <a:ea typeface="Libre Baskerville" pitchFamily="34" charset="-122"/>
              </a:rPr>
              <a:t>Itikad</a:t>
            </a:r>
            <a:r>
              <a:rPr lang="en-US" sz="2200" dirty="0">
                <a:solidFill>
                  <a:srgbClr val="454240"/>
                </a:solidFill>
                <a:ea typeface="Libre Baskerville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Libre Baskerville" pitchFamily="34" charset="-122"/>
              </a:rPr>
              <a:t>Baik</a:t>
            </a:r>
            <a:endParaRPr lang="en-US" sz="22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Pihak-pihak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harus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bertindak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jujur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,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terbuka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,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bertanggung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jawab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dalam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melakukan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 smtClean="0">
                <a:solidFill>
                  <a:srgbClr val="454240"/>
                </a:solidFill>
                <a:ea typeface="DM Sans" pitchFamily="34" charset="-122"/>
              </a:rPr>
              <a:t>kontrak</a:t>
            </a:r>
            <a:endParaRPr lang="en-US" sz="2200" dirty="0" smtClean="0">
              <a:solidFill>
                <a:srgbClr val="454240"/>
              </a:solidFill>
              <a:ea typeface="DM Sans" pitchFamily="34" charset="-122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2200" dirty="0">
              <a:solidFill>
                <a:srgbClr val="454240"/>
              </a:solidFill>
            </a:endParaRPr>
          </a:p>
          <a:p>
            <a:pPr algn="just"/>
            <a:r>
              <a:rPr lang="en-US" sz="2200" dirty="0" smtClean="0">
                <a:solidFill>
                  <a:srgbClr val="454240"/>
                </a:solidFill>
              </a:rPr>
              <a:t>3. </a:t>
            </a:r>
            <a:r>
              <a:rPr lang="en-US" sz="2200" dirty="0" err="1">
                <a:solidFill>
                  <a:srgbClr val="454240"/>
                </a:solidFill>
                <a:ea typeface="Libre Baskerville" pitchFamily="34" charset="-122"/>
              </a:rPr>
              <a:t>Pasal</a:t>
            </a:r>
            <a:r>
              <a:rPr lang="en-US" sz="2200" dirty="0">
                <a:solidFill>
                  <a:srgbClr val="454240"/>
                </a:solidFill>
                <a:ea typeface="Libre Baskerville" pitchFamily="34" charset="-122"/>
              </a:rPr>
              <a:t> 1338 </a:t>
            </a:r>
            <a:r>
              <a:rPr lang="en-US" sz="2200" dirty="0" err="1">
                <a:solidFill>
                  <a:srgbClr val="454240"/>
                </a:solidFill>
                <a:ea typeface="Libre Baskerville" pitchFamily="34" charset="-122"/>
              </a:rPr>
              <a:t>KUHPerdata</a:t>
            </a:r>
            <a:endParaRPr lang="en-US" sz="2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yang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sah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hanya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dapat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dilahirkan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dari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kesepakatan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yang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berdasarkan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kebebasan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kehendak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itikad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200" dirty="0" err="1">
                <a:solidFill>
                  <a:srgbClr val="454240"/>
                </a:solidFill>
                <a:ea typeface="DM Sans" pitchFamily="34" charset="-122"/>
              </a:rPr>
              <a:t>baik</a:t>
            </a:r>
            <a:r>
              <a:rPr lang="en-US" sz="2200" dirty="0">
                <a:solidFill>
                  <a:srgbClr val="454240"/>
                </a:solidFill>
                <a:ea typeface="DM Sans" pitchFamily="34" charset="-122"/>
              </a:rPr>
              <a:t>.</a:t>
            </a:r>
            <a:endParaRPr lang="en-US" sz="2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algn="just"/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560840" cy="5638800"/>
          </a:xfrm>
        </p:spPr>
        <p:txBody>
          <a:bodyPr>
            <a:normAutofit fontScale="25000" lnSpcReduction="20000"/>
          </a:bodyPr>
          <a:lstStyle/>
          <a:p>
            <a:pPr algn="just"/>
            <a:endParaRPr lang="en-US" sz="3500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rgbClr val="454240"/>
              </a:solidFill>
              <a:latin typeface="DM Sans" pitchFamily="34" charset="0"/>
              <a:ea typeface="DM Sans" pitchFamily="34" charset="-122"/>
              <a:cs typeface="DM Sans" pitchFamily="34" charset="-120"/>
            </a:endParaRPr>
          </a:p>
          <a:p>
            <a:pPr algn="l"/>
            <a:endParaRPr lang="en-US" dirty="0" smtClean="0">
              <a:solidFill>
                <a:srgbClr val="454240"/>
              </a:solidFill>
              <a:latin typeface="DM Sans" pitchFamily="34" charset="0"/>
              <a:ea typeface="DM Sans" pitchFamily="34" charset="-122"/>
              <a:cs typeface="DM Sans" pitchFamily="34" charset="-120"/>
            </a:endParaRPr>
          </a:p>
          <a:p>
            <a:pPr algn="l"/>
            <a:endParaRPr lang="en-US" dirty="0">
              <a:solidFill>
                <a:srgbClr val="454240"/>
              </a:solidFill>
              <a:latin typeface="DM Sans" pitchFamily="34" charset="0"/>
              <a:ea typeface="DM Sans" pitchFamily="34" charset="-122"/>
              <a:cs typeface="DM Sans" pitchFamily="34" charset="-120"/>
            </a:endParaRPr>
          </a:p>
          <a:p>
            <a:pPr algn="l"/>
            <a:endParaRPr lang="en-US" dirty="0" smtClean="0">
              <a:solidFill>
                <a:srgbClr val="454240"/>
              </a:solidFill>
              <a:latin typeface="DM Sans" pitchFamily="34" charset="0"/>
              <a:ea typeface="DM Sans" pitchFamily="34" charset="-122"/>
              <a:cs typeface="DM Sans" pitchFamily="34" charset="-120"/>
            </a:endParaRPr>
          </a:p>
          <a:p>
            <a:pPr algn="l"/>
            <a:endParaRPr lang="en-US" dirty="0">
              <a:solidFill>
                <a:srgbClr val="454240"/>
              </a:solidFill>
              <a:latin typeface="DM Sans" pitchFamily="34" charset="0"/>
              <a:ea typeface="DM Sans" pitchFamily="34" charset="-122"/>
              <a:cs typeface="DM Sans" pitchFamily="34" charset="-120"/>
            </a:endParaRPr>
          </a:p>
          <a:p>
            <a:pPr algn="l"/>
            <a:endParaRPr lang="en-US" sz="8800" dirty="0" smtClean="0">
              <a:solidFill>
                <a:srgbClr val="454240"/>
              </a:solidFill>
              <a:ea typeface="DM Sans" pitchFamily="34" charset="-122"/>
            </a:endParaRPr>
          </a:p>
          <a:p>
            <a:pPr algn="just"/>
            <a:r>
              <a:rPr lang="en-US" sz="8800" dirty="0" err="1" smtClean="0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8800" dirty="0" smtClean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dianggap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sah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jika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memenuhi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syarat-syarat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yang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ditetapkan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dalam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hukum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, agar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memiliki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kekuatan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hukum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dapat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dijalankan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secara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smtClean="0">
                <a:solidFill>
                  <a:srgbClr val="454240"/>
                </a:solidFill>
                <a:ea typeface="DM Sans" pitchFamily="34" charset="-122"/>
              </a:rPr>
              <a:t>legal</a:t>
            </a:r>
          </a:p>
          <a:p>
            <a:pPr algn="just"/>
            <a:r>
              <a:rPr lang="en-US" sz="8800" dirty="0" smtClean="0">
                <a:solidFill>
                  <a:srgbClr val="454240"/>
                </a:solidFill>
              </a:rPr>
              <a:t>1. </a:t>
            </a:r>
            <a:r>
              <a:rPr lang="en-US" sz="8800" b="1" dirty="0" err="1">
                <a:solidFill>
                  <a:srgbClr val="5C4E3D"/>
                </a:solidFill>
                <a:ea typeface="Libre Baskerville" pitchFamily="34" charset="-122"/>
              </a:rPr>
              <a:t>Sepakat</a:t>
            </a:r>
            <a:endParaRPr lang="en-US" sz="8800" b="1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Pihak-pihak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harus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mencapai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kesepakatan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tentang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objek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isi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yang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jelas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pasti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.</a:t>
            </a:r>
            <a:endParaRPr lang="en-US" sz="8800" dirty="0"/>
          </a:p>
          <a:p>
            <a:pPr algn="just"/>
            <a:r>
              <a:rPr lang="en-US" sz="8800" dirty="0" smtClean="0">
                <a:solidFill>
                  <a:schemeClr val="tx1"/>
                </a:solidFill>
              </a:rPr>
              <a:t>2. </a:t>
            </a:r>
            <a:r>
              <a:rPr lang="en-US" sz="8800" b="1" dirty="0">
                <a:solidFill>
                  <a:srgbClr val="5C4E3D"/>
                </a:solidFill>
                <a:ea typeface="Libre Baskerville" pitchFamily="34" charset="-122"/>
              </a:rPr>
              <a:t>Capable</a:t>
            </a:r>
            <a:endParaRPr lang="en-US" sz="8800" b="1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Pihak-pihak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harus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memiliki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kemampuan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hukum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untuk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melakukan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,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seperti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usia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dewasa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tidak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dalam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keadaan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yang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mengurangi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kemampuan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berfikir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.</a:t>
            </a:r>
            <a:endParaRPr lang="en-US" sz="8800" dirty="0"/>
          </a:p>
          <a:p>
            <a:pPr algn="just"/>
            <a:r>
              <a:rPr lang="en-US" sz="8800" dirty="0" smtClean="0">
                <a:solidFill>
                  <a:schemeClr val="tx1"/>
                </a:solidFill>
              </a:rPr>
              <a:t>3. </a:t>
            </a:r>
            <a:r>
              <a:rPr lang="en-US" sz="8800" b="1" dirty="0" err="1">
                <a:solidFill>
                  <a:srgbClr val="5C4E3D"/>
                </a:solidFill>
                <a:ea typeface="Libre Baskerville" pitchFamily="34" charset="-122"/>
              </a:rPr>
              <a:t>Objek</a:t>
            </a:r>
            <a:r>
              <a:rPr lang="en-US" sz="8800" b="1" dirty="0">
                <a:solidFill>
                  <a:srgbClr val="5C4E3D"/>
                </a:solidFill>
                <a:ea typeface="Libre Baskerville" pitchFamily="34" charset="-122"/>
              </a:rPr>
              <a:t> </a:t>
            </a:r>
            <a:r>
              <a:rPr lang="en-US" sz="8800" b="1" dirty="0" err="1">
                <a:solidFill>
                  <a:srgbClr val="5C4E3D"/>
                </a:solidFill>
                <a:ea typeface="Libre Baskerville" pitchFamily="34" charset="-122"/>
              </a:rPr>
              <a:t>Sah</a:t>
            </a:r>
            <a:endParaRPr lang="en-US" sz="8800" b="1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Objek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harus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sah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memiliki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nilai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ekonomi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,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serta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tidak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bertentangan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dengan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hukum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ketentuan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8800" dirty="0" err="1">
                <a:solidFill>
                  <a:srgbClr val="454240"/>
                </a:solidFill>
                <a:ea typeface="DM Sans" pitchFamily="34" charset="-122"/>
              </a:rPr>
              <a:t>umum</a:t>
            </a:r>
            <a:r>
              <a:rPr lang="en-US" sz="8800" dirty="0">
                <a:solidFill>
                  <a:srgbClr val="454240"/>
                </a:solidFill>
                <a:ea typeface="DM Sans" pitchFamily="34" charset="-122"/>
              </a:rPr>
              <a:t>.</a:t>
            </a:r>
            <a:endParaRPr lang="en-US" sz="8800" dirty="0"/>
          </a:p>
          <a:p>
            <a:pPr algn="just"/>
            <a:endParaRPr lang="en-US" dirty="0" smtClean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</p:txBody>
      </p:sp>
      <p:sp>
        <p:nvSpPr>
          <p:cNvPr id="3" name="Text 0"/>
          <p:cNvSpPr/>
          <p:nvPr/>
        </p:nvSpPr>
        <p:spPr>
          <a:xfrm>
            <a:off x="793790" y="404664"/>
            <a:ext cx="7450618" cy="54006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2800" b="1" dirty="0">
                <a:solidFill>
                  <a:srgbClr val="5C4E3D"/>
                </a:solidFill>
                <a:latin typeface="Times New Roman" panose="02020603050405020304" pitchFamily="18" charset="0"/>
                <a:ea typeface="Libre Baskerville" pitchFamily="34" charset="-122"/>
                <a:cs typeface="Times New Roman" panose="02020603050405020304" pitchFamily="18" charset="0"/>
              </a:rPr>
              <a:t>Syarat Sah Kontrak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560840" cy="5234136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400" b="1" dirty="0" err="1">
                <a:solidFill>
                  <a:srgbClr val="5C4E3D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Prestasi</a:t>
            </a:r>
            <a:r>
              <a:rPr lang="en-US" sz="2400" b="1" dirty="0">
                <a:solidFill>
                  <a:srgbClr val="5C4E3D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 </a:t>
            </a:r>
            <a:r>
              <a:rPr lang="en-US" sz="2400" b="1" dirty="0" err="1">
                <a:solidFill>
                  <a:srgbClr val="5C4E3D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dan</a:t>
            </a:r>
            <a:r>
              <a:rPr lang="en-US" sz="2400" b="1" dirty="0">
                <a:solidFill>
                  <a:srgbClr val="5C4E3D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 </a:t>
            </a:r>
            <a:r>
              <a:rPr lang="en-US" sz="2400" b="1" dirty="0" err="1">
                <a:solidFill>
                  <a:srgbClr val="5C4E3D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Wanprestasi</a:t>
            </a:r>
            <a:endParaRPr lang="en-US" sz="2400" b="1" dirty="0"/>
          </a:p>
          <a:p>
            <a:pPr algn="l"/>
            <a:endParaRPr lang="en-US" dirty="0" smtClean="0"/>
          </a:p>
          <a:p>
            <a:pPr algn="l"/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Prestasi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: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merupakan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pelaksanaan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kewajibanan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dalam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,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sedangkan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endParaRPr lang="en-US" sz="2000" dirty="0" smtClean="0">
              <a:solidFill>
                <a:srgbClr val="454240"/>
              </a:solidFill>
              <a:ea typeface="DM Sans" pitchFamily="34" charset="-122"/>
            </a:endParaRPr>
          </a:p>
          <a:p>
            <a:pPr algn="l"/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wanprestasi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adalah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: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kegagalan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dalam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melakukan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kewajiban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sesuai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dengan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perjanjian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.</a:t>
            </a:r>
          </a:p>
          <a:p>
            <a:pPr algn="l"/>
            <a:r>
              <a:rPr lang="en-US" sz="2000" dirty="0">
                <a:solidFill>
                  <a:srgbClr val="454240"/>
                </a:solidFill>
              </a:rPr>
              <a:t> </a:t>
            </a:r>
            <a:r>
              <a:rPr lang="en-US" sz="2000" dirty="0" smtClean="0">
                <a:solidFill>
                  <a:srgbClr val="454240"/>
                </a:solidFill>
              </a:rPr>
              <a:t>1.</a:t>
            </a:r>
            <a:r>
              <a:rPr lang="en-US" sz="2000" dirty="0">
                <a:solidFill>
                  <a:srgbClr val="454240"/>
                </a:solidFill>
                <a:ea typeface="Libre Baskerville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Libre Baskerville" pitchFamily="34" charset="-122"/>
              </a:rPr>
              <a:t>Kewajiban</a:t>
            </a:r>
            <a:endParaRPr lang="en-US" sz="2000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Setiap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pihak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memiliki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kewajibanan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yang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harus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dilaksanakan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sesuai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dengan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perjanjian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.</a:t>
            </a:r>
            <a:endParaRPr lang="en-US" sz="2000" dirty="0"/>
          </a:p>
          <a:p>
            <a:pPr algn="l"/>
            <a:r>
              <a:rPr lang="en-US" sz="2000" dirty="0" smtClean="0"/>
              <a:t>2. </a:t>
            </a:r>
            <a:r>
              <a:rPr lang="en-US" sz="2000" dirty="0" err="1">
                <a:solidFill>
                  <a:srgbClr val="454240"/>
                </a:solidFill>
                <a:ea typeface="Libre Baskerville" pitchFamily="34" charset="-122"/>
              </a:rPr>
              <a:t>Prestasi</a:t>
            </a:r>
            <a:endParaRPr lang="en-US" sz="2000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Prestasi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merupakan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pelaksanaan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kewajibanan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yang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dilakukan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secara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tepat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sesuai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dengan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perjanjian</a:t>
            </a:r>
            <a:endParaRPr lang="en-US" sz="2000" dirty="0" smtClean="0">
              <a:solidFill>
                <a:srgbClr val="454240"/>
              </a:solidFill>
              <a:ea typeface="DM Sans" pitchFamily="34" charset="-122"/>
            </a:endParaRPr>
          </a:p>
          <a:p>
            <a:pPr algn="l"/>
            <a:r>
              <a:rPr lang="en-US" sz="2000" dirty="0" smtClean="0">
                <a:solidFill>
                  <a:srgbClr val="454240"/>
                </a:solidFill>
              </a:rPr>
              <a:t>3. </a:t>
            </a:r>
            <a:r>
              <a:rPr lang="en-US" sz="2000" dirty="0" err="1">
                <a:solidFill>
                  <a:srgbClr val="454240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Wanprestasi</a:t>
            </a:r>
            <a:endParaRPr lang="en-US" sz="2000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Wanprestasi</a:t>
            </a:r>
            <a:r>
              <a:rPr lang="en-US" sz="20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0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terjadi</a:t>
            </a:r>
            <a:r>
              <a:rPr lang="en-US" sz="20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0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ketika</a:t>
            </a:r>
            <a:r>
              <a:rPr lang="en-US" sz="20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0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salah</a:t>
            </a:r>
            <a:r>
              <a:rPr lang="en-US" sz="20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0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satu</a:t>
            </a:r>
            <a:r>
              <a:rPr lang="en-US" sz="20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0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pihak</a:t>
            </a:r>
            <a:r>
              <a:rPr lang="en-US" sz="20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0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gagal</a:t>
            </a:r>
            <a:r>
              <a:rPr lang="en-US" sz="20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0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melakukan</a:t>
            </a:r>
            <a:r>
              <a:rPr lang="en-US" sz="20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0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kewajibannya</a:t>
            </a:r>
            <a:r>
              <a:rPr lang="en-US" sz="20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0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sesuai</a:t>
            </a:r>
            <a:r>
              <a:rPr lang="en-US" sz="20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0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dengan</a:t>
            </a:r>
            <a:r>
              <a:rPr lang="en-US" sz="20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</a:t>
            </a:r>
            <a:r>
              <a:rPr lang="en-US" sz="2000" dirty="0" err="1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perjanjian</a:t>
            </a:r>
            <a:r>
              <a:rPr lang="en-US" sz="2000" dirty="0">
                <a:solidFill>
                  <a:srgbClr val="454240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.</a:t>
            </a:r>
            <a:endParaRPr lang="en-US" sz="2000" dirty="0"/>
          </a:p>
          <a:p>
            <a:pPr algn="l"/>
            <a:endParaRPr lang="en-US" sz="2000" dirty="0"/>
          </a:p>
          <a:p>
            <a:pPr algn="l"/>
            <a:endParaRPr lang="en-US" sz="2200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8817305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344816" cy="5400600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rgbClr val="5C4E3D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Keadaan</a:t>
            </a:r>
            <a:r>
              <a:rPr lang="en-US" b="1" dirty="0">
                <a:solidFill>
                  <a:srgbClr val="5C4E3D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 </a:t>
            </a:r>
            <a:r>
              <a:rPr lang="en-US" b="1" dirty="0" err="1" smtClean="0">
                <a:solidFill>
                  <a:srgbClr val="5C4E3D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Memaksa</a:t>
            </a:r>
            <a:endParaRPr lang="en-US" b="1" dirty="0" smtClean="0">
              <a:solidFill>
                <a:srgbClr val="5C4E3D"/>
              </a:solidFill>
              <a:latin typeface="Libre Baskerville" pitchFamily="34" charset="0"/>
              <a:ea typeface="Libre Baskerville" pitchFamily="34" charset="-122"/>
              <a:cs typeface="Libre Baskerville" pitchFamily="34" charset="-120"/>
            </a:endParaRPr>
          </a:p>
          <a:p>
            <a:endParaRPr lang="en-US" sz="1000" dirty="0" smtClean="0">
              <a:solidFill>
                <a:srgbClr val="5C4E3D"/>
              </a:solidFill>
              <a:latin typeface="Libre Baskerville" pitchFamily="34" charset="0"/>
              <a:ea typeface="Libre Baskerville" pitchFamily="34" charset="-122"/>
              <a:cs typeface="Libre Baskerville" pitchFamily="34" charset="-120"/>
            </a:endParaRPr>
          </a:p>
          <a:p>
            <a:pPr algn="just"/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Keadaan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memaksa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merupakan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suatu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kejadian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luar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biasa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yang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tidak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dapat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diprediksi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dikendalikan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oleh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pihak-pihak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dalam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,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dapat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melepaskan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pihak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dari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kewajibannya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.</a:t>
            </a:r>
          </a:p>
          <a:p>
            <a:pPr algn="just"/>
            <a:r>
              <a:rPr lang="en-US" sz="2000" dirty="0" smtClean="0">
                <a:solidFill>
                  <a:srgbClr val="454240"/>
                </a:solidFill>
              </a:rPr>
              <a:t>1. </a:t>
            </a:r>
            <a:r>
              <a:rPr lang="en-US" sz="2000" dirty="0" err="1">
                <a:solidFill>
                  <a:srgbClr val="454240"/>
                </a:solidFill>
                <a:ea typeface="Libre Baskerville" pitchFamily="34" charset="-122"/>
              </a:rPr>
              <a:t>Bencana</a:t>
            </a:r>
            <a:r>
              <a:rPr lang="en-US" sz="2000" dirty="0">
                <a:solidFill>
                  <a:srgbClr val="454240"/>
                </a:solidFill>
                <a:ea typeface="Libre Baskerville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Libre Baskerville" pitchFamily="34" charset="-122"/>
              </a:rPr>
              <a:t>Alam</a:t>
            </a:r>
            <a:endParaRPr lang="en-US" sz="20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Gempa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bumi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,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banjir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, tsunami,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bencana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alam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lainnya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dapat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menghilangkan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kemampuan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pihak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untuk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melakukan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kewajibannya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.</a:t>
            </a:r>
          </a:p>
          <a:p>
            <a:pPr algn="just"/>
            <a:r>
              <a:rPr lang="en-US" sz="2000" dirty="0" smtClean="0">
                <a:solidFill>
                  <a:srgbClr val="454240"/>
                </a:solidFill>
              </a:rPr>
              <a:t>2. </a:t>
            </a:r>
            <a:r>
              <a:rPr lang="en-US" sz="2000" dirty="0" err="1">
                <a:solidFill>
                  <a:srgbClr val="454240"/>
                </a:solidFill>
                <a:ea typeface="Libre Baskerville" pitchFamily="34" charset="-122"/>
              </a:rPr>
              <a:t>Perang</a:t>
            </a: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Perang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atau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konflik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bersenjata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dapat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menghentikan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aktivitas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bisnis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membuat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pelaksanaan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tidak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mungkin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.</a:t>
            </a:r>
            <a:endParaRPr lang="en-US" sz="2000" dirty="0"/>
          </a:p>
          <a:p>
            <a:pPr algn="just"/>
            <a:r>
              <a:rPr lang="en-US" sz="2000" dirty="0" smtClean="0"/>
              <a:t>3. </a:t>
            </a:r>
            <a:r>
              <a:rPr lang="en-US" sz="2000" dirty="0" err="1">
                <a:solidFill>
                  <a:srgbClr val="454240"/>
                </a:solidFill>
                <a:ea typeface="Libre Baskerville" pitchFamily="34" charset="-122"/>
              </a:rPr>
              <a:t>Pandemi</a:t>
            </a: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Pandemi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global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dapat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mengakibatkan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penutupan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bisnis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,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pembatasan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perjalanan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,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gangguan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rantai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pasokan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.</a:t>
            </a: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13422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6984776" cy="5256584"/>
          </a:xfrm>
        </p:spPr>
        <p:txBody>
          <a:bodyPr/>
          <a:lstStyle/>
          <a:p>
            <a:r>
              <a:rPr lang="en-US" b="1" dirty="0" err="1">
                <a:solidFill>
                  <a:srgbClr val="5C4E3D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Kontrak</a:t>
            </a:r>
            <a:r>
              <a:rPr lang="en-US" b="1" dirty="0">
                <a:solidFill>
                  <a:srgbClr val="5C4E3D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 di Era </a:t>
            </a:r>
            <a:r>
              <a:rPr lang="en-US" b="1" dirty="0" smtClean="0">
                <a:solidFill>
                  <a:srgbClr val="5C4E3D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Digital</a:t>
            </a:r>
          </a:p>
          <a:p>
            <a:endParaRPr lang="en-US" dirty="0"/>
          </a:p>
          <a:p>
            <a:pPr algn="just"/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di era digital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mengalami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perubahan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yang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signifikan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dengan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munculnya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teknologi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baru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platform digital.</a:t>
            </a:r>
            <a:endParaRPr lang="en-US" sz="2000" dirty="0" smtClean="0"/>
          </a:p>
          <a:p>
            <a:pPr algn="just"/>
            <a:r>
              <a:rPr lang="en-US" sz="2000" dirty="0" smtClean="0"/>
              <a:t>1. </a:t>
            </a:r>
            <a:r>
              <a:rPr lang="en-US" sz="2000" dirty="0" err="1" smtClean="0">
                <a:solidFill>
                  <a:srgbClr val="454240"/>
                </a:solidFill>
                <a:ea typeface="Libre Baskerville" pitchFamily="34" charset="-122"/>
              </a:rPr>
              <a:t>Kontrak</a:t>
            </a:r>
            <a:r>
              <a:rPr lang="en-US" sz="2000" dirty="0" smtClean="0">
                <a:solidFill>
                  <a:srgbClr val="454240"/>
                </a:solidFill>
                <a:ea typeface="Libre Baskerville" pitchFamily="34" charset="-122"/>
              </a:rPr>
              <a:t> </a:t>
            </a:r>
            <a:r>
              <a:rPr lang="en-US" sz="2000" dirty="0" err="1" smtClean="0">
                <a:solidFill>
                  <a:srgbClr val="454240"/>
                </a:solidFill>
                <a:ea typeface="Libre Baskerville" pitchFamily="34" charset="-122"/>
              </a:rPr>
              <a:t>Elektronik</a:t>
            </a:r>
            <a:endParaRPr lang="en-US" sz="2000" dirty="0" smtClean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dapat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dibuat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ditandatangani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secara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elektronik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,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dengan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menggunakan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platform digital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 smtClean="0">
                <a:solidFill>
                  <a:srgbClr val="454240"/>
                </a:solidFill>
                <a:ea typeface="DM Sans" pitchFamily="34" charset="-122"/>
              </a:rPr>
              <a:t>sertifikat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 digital</a:t>
            </a:r>
            <a:r>
              <a:rPr lang="en-US" dirty="0" smtClean="0">
                <a:solidFill>
                  <a:srgbClr val="454240"/>
                </a:solidFill>
                <a:ea typeface="DM Sans" pitchFamily="34" charset="-122"/>
              </a:rPr>
              <a:t>.</a:t>
            </a:r>
          </a:p>
          <a:p>
            <a:pPr algn="just"/>
            <a:r>
              <a:rPr lang="en-US" dirty="0" smtClean="0">
                <a:solidFill>
                  <a:srgbClr val="454240"/>
                </a:solidFill>
              </a:rPr>
              <a:t>2. </a:t>
            </a:r>
            <a:r>
              <a:rPr lang="en-US" sz="2000" dirty="0" err="1">
                <a:solidFill>
                  <a:srgbClr val="454240"/>
                </a:solidFill>
                <a:ea typeface="Libre Baskerville" pitchFamily="34" charset="-122"/>
              </a:rPr>
              <a:t>Penyimpanan</a:t>
            </a:r>
            <a:r>
              <a:rPr lang="en-US" sz="2000" dirty="0">
                <a:solidFill>
                  <a:srgbClr val="454240"/>
                </a:solidFill>
                <a:ea typeface="Libre Baskerville" pitchFamily="34" charset="-122"/>
              </a:rPr>
              <a:t> Cloud</a:t>
            </a:r>
            <a:endParaRPr lang="en-US" sz="20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dapat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disimpan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diakses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melalui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platform cloud, yang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memudahkan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akses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pengelolaan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2000" dirty="0" smtClean="0">
                <a:solidFill>
                  <a:srgbClr val="454240"/>
                </a:solidFill>
                <a:ea typeface="DM Sans" pitchFamily="34" charset="-122"/>
              </a:rPr>
              <a:t>.</a:t>
            </a:r>
          </a:p>
          <a:p>
            <a:pPr algn="just"/>
            <a:r>
              <a:rPr lang="en-US" sz="2000" dirty="0" smtClean="0">
                <a:solidFill>
                  <a:srgbClr val="454240"/>
                </a:solidFill>
              </a:rPr>
              <a:t>3. </a:t>
            </a:r>
            <a:r>
              <a:rPr lang="en-US" sz="2000" dirty="0">
                <a:solidFill>
                  <a:srgbClr val="454240"/>
                </a:solidFill>
                <a:ea typeface="Libre Baskerville" pitchFamily="34" charset="-122"/>
              </a:rPr>
              <a:t>Big Data Analytics</a:t>
            </a: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Analisis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data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besar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dapat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digunakan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untuk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memprediksi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risiko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dan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menilai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pelaksanaan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kontrak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</a:t>
            </a:r>
            <a:r>
              <a:rPr lang="en-US" sz="2000" dirty="0" err="1">
                <a:solidFill>
                  <a:srgbClr val="454240"/>
                </a:solidFill>
                <a:ea typeface="DM Sans" pitchFamily="34" charset="-122"/>
              </a:rPr>
              <a:t>secara</a:t>
            </a:r>
            <a:r>
              <a:rPr lang="en-US" sz="2000" dirty="0">
                <a:solidFill>
                  <a:srgbClr val="454240"/>
                </a:solidFill>
                <a:ea typeface="DM Sans" pitchFamily="34" charset="-122"/>
              </a:rPr>
              <a:t> real-time.</a:t>
            </a: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algn="just"/>
            <a:endParaRPr lang="en-US" dirty="0" smtClean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44004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5855</TotalTime>
  <Words>520</Words>
  <Application>Microsoft Office PowerPoint</Application>
  <PresentationFormat>On-screen Show (4:3)</PresentationFormat>
  <Paragraphs>87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Calibri</vt:lpstr>
      <vt:lpstr>Cambria</vt:lpstr>
      <vt:lpstr>DM Sans</vt:lpstr>
      <vt:lpstr>Instrument Sans Medium</vt:lpstr>
      <vt:lpstr>Libre Baskerville</vt:lpstr>
      <vt:lpstr>Montserrat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557</cp:revision>
  <cp:lastPrinted>2017-08-29T02:54:51Z</cp:lastPrinted>
  <dcterms:created xsi:type="dcterms:W3CDTF">2010-04-18T12:06:30Z</dcterms:created>
  <dcterms:modified xsi:type="dcterms:W3CDTF">2024-10-06T14:42:08Z</dcterms:modified>
</cp:coreProperties>
</file>