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341" r:id="rId3"/>
    <p:sldId id="342" r:id="rId4"/>
    <p:sldId id="318" r:id="rId5"/>
    <p:sldId id="331" r:id="rId6"/>
    <p:sldId id="332" r:id="rId7"/>
    <p:sldId id="335" r:id="rId8"/>
    <p:sldId id="300" r:id="rId9"/>
  </p:sldIdLst>
  <p:sldSz cx="9144000" cy="6858000" type="screen4x3"/>
  <p:notesSz cx="7045325" cy="9345613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0" autoAdjust="0"/>
    <p:restoredTop sz="94580" autoAdjust="0"/>
  </p:normalViewPr>
  <p:slideViewPr>
    <p:cSldViewPr>
      <p:cViewPr varScale="1">
        <p:scale>
          <a:sx n="70" d="100"/>
          <a:sy n="70" d="100"/>
        </p:scale>
        <p:origin x="120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timing>
    <p:tnLst>
      <p:par>
        <p:cTn id="1" dur="indefinite" restart="never" nodeType="tmRoot"/>
      </p:par>
    </p:tnLst>
  </p:timing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PENDEKATAN EKONOMI TERHADAP HUKUM</a:t>
            </a: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2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980728"/>
            <a:ext cx="7344816" cy="4658072"/>
          </a:xfrm>
        </p:spPr>
        <p:txBody>
          <a:bodyPr>
            <a:norm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rgbClr val="272525"/>
                </a:solidFill>
                <a:ea typeface="Montserrat" pitchFamily="34" charset="-122"/>
              </a:rPr>
              <a:t>Pendekatan</a:t>
            </a:r>
            <a:r>
              <a:rPr lang="en-US" sz="24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400" dirty="0" err="1">
                <a:solidFill>
                  <a:srgbClr val="272525"/>
                </a:solidFill>
                <a:ea typeface="Montserrat" pitchFamily="34" charset="-122"/>
              </a:rPr>
              <a:t>ekonomi</a:t>
            </a:r>
            <a:r>
              <a:rPr lang="en-US" sz="24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400" dirty="0" err="1">
                <a:solidFill>
                  <a:srgbClr val="272525"/>
                </a:solidFill>
                <a:ea typeface="Montserrat" pitchFamily="34" charset="-122"/>
              </a:rPr>
              <a:t>terhadap</a:t>
            </a:r>
            <a:r>
              <a:rPr lang="en-US" sz="24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400" dirty="0" err="1">
                <a:solidFill>
                  <a:srgbClr val="272525"/>
                </a:solidFill>
                <a:ea typeface="Montserrat" pitchFamily="34" charset="-122"/>
              </a:rPr>
              <a:t>hukum</a:t>
            </a:r>
            <a:r>
              <a:rPr lang="en-US" sz="24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400" dirty="0" err="1">
                <a:solidFill>
                  <a:srgbClr val="272525"/>
                </a:solidFill>
                <a:ea typeface="Montserrat" pitchFamily="34" charset="-122"/>
              </a:rPr>
              <a:t>merupakan</a:t>
            </a:r>
            <a:r>
              <a:rPr lang="en-US" sz="24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400" dirty="0" err="1">
                <a:solidFill>
                  <a:srgbClr val="272525"/>
                </a:solidFill>
                <a:ea typeface="Montserrat" pitchFamily="34" charset="-122"/>
              </a:rPr>
              <a:t>perspektif</a:t>
            </a:r>
            <a:r>
              <a:rPr lang="en-US" sz="24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400" dirty="0" err="1">
                <a:solidFill>
                  <a:srgbClr val="272525"/>
                </a:solidFill>
                <a:ea typeface="Montserrat" pitchFamily="34" charset="-122"/>
              </a:rPr>
              <a:t>analisis</a:t>
            </a:r>
            <a:r>
              <a:rPr lang="en-US" sz="2400" dirty="0">
                <a:solidFill>
                  <a:srgbClr val="272525"/>
                </a:solidFill>
                <a:ea typeface="Montserrat" pitchFamily="34" charset="-122"/>
              </a:rPr>
              <a:t> yang </a:t>
            </a:r>
            <a:r>
              <a:rPr lang="en-US" sz="2400" dirty="0" err="1">
                <a:solidFill>
                  <a:srgbClr val="272525"/>
                </a:solidFill>
                <a:ea typeface="Montserrat" pitchFamily="34" charset="-122"/>
              </a:rPr>
              <a:t>melihat</a:t>
            </a:r>
            <a:r>
              <a:rPr lang="en-US" sz="24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400" dirty="0" err="1">
                <a:solidFill>
                  <a:srgbClr val="272525"/>
                </a:solidFill>
                <a:ea typeface="Montserrat" pitchFamily="34" charset="-122"/>
              </a:rPr>
              <a:t>hukum</a:t>
            </a:r>
            <a:r>
              <a:rPr lang="en-US" sz="24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400" dirty="0" err="1">
                <a:solidFill>
                  <a:srgbClr val="272525"/>
                </a:solidFill>
                <a:ea typeface="Montserrat" pitchFamily="34" charset="-122"/>
              </a:rPr>
              <a:t>sebagai</a:t>
            </a:r>
            <a:r>
              <a:rPr lang="en-US" sz="24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400" dirty="0" err="1">
                <a:solidFill>
                  <a:srgbClr val="272525"/>
                </a:solidFill>
                <a:ea typeface="Montserrat" pitchFamily="34" charset="-122"/>
              </a:rPr>
              <a:t>alat</a:t>
            </a:r>
            <a:r>
              <a:rPr lang="en-US" sz="24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400" dirty="0" err="1">
                <a:solidFill>
                  <a:srgbClr val="272525"/>
                </a:solidFill>
                <a:ea typeface="Montserrat" pitchFamily="34" charset="-122"/>
              </a:rPr>
              <a:t>untuk</a:t>
            </a:r>
            <a:r>
              <a:rPr lang="en-US" sz="24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400" dirty="0" err="1">
                <a:solidFill>
                  <a:srgbClr val="272525"/>
                </a:solidFill>
                <a:ea typeface="Montserrat" pitchFamily="34" charset="-122"/>
              </a:rPr>
              <a:t>mencapai</a:t>
            </a:r>
            <a:r>
              <a:rPr lang="en-US" sz="24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400" dirty="0" err="1">
                <a:solidFill>
                  <a:srgbClr val="272525"/>
                </a:solidFill>
                <a:ea typeface="Montserrat" pitchFamily="34" charset="-122"/>
              </a:rPr>
              <a:t>efisiensi</a:t>
            </a:r>
            <a:r>
              <a:rPr lang="en-US" sz="24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400" dirty="0" err="1">
                <a:solidFill>
                  <a:srgbClr val="272525"/>
                </a:solidFill>
                <a:ea typeface="Montserrat" pitchFamily="34" charset="-122"/>
              </a:rPr>
              <a:t>ekonomi</a:t>
            </a:r>
            <a:r>
              <a:rPr lang="en-US" sz="2400" dirty="0" smtClean="0">
                <a:solidFill>
                  <a:srgbClr val="272525"/>
                </a:solidFill>
                <a:ea typeface="Montserrat" pitchFamily="34" charset="-122"/>
              </a:rPr>
              <a:t>.</a:t>
            </a:r>
          </a:p>
          <a:p>
            <a:pPr algn="just"/>
            <a:endParaRPr lang="en-US" sz="2400" dirty="0" smtClean="0">
              <a:solidFill>
                <a:srgbClr val="272525"/>
              </a:solidFill>
              <a:ea typeface="Montserrat" pitchFamily="34" charset="-122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 err="1" smtClean="0">
                <a:solidFill>
                  <a:srgbClr val="272525"/>
                </a:solidFill>
                <a:ea typeface="Montserrat" pitchFamily="34" charset="-122"/>
              </a:rPr>
              <a:t>Pendekatan</a:t>
            </a:r>
            <a:r>
              <a:rPr lang="en-US" sz="2400" dirty="0" smtClean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400" dirty="0" err="1">
                <a:solidFill>
                  <a:srgbClr val="272525"/>
                </a:solidFill>
                <a:ea typeface="Montserrat" pitchFamily="34" charset="-122"/>
              </a:rPr>
              <a:t>ini</a:t>
            </a:r>
            <a:r>
              <a:rPr lang="en-US" sz="24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400" dirty="0" err="1">
                <a:solidFill>
                  <a:srgbClr val="272525"/>
                </a:solidFill>
                <a:ea typeface="Montserrat" pitchFamily="34" charset="-122"/>
              </a:rPr>
              <a:t>meyakini</a:t>
            </a:r>
            <a:r>
              <a:rPr lang="en-US" sz="24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400" dirty="0" err="1">
                <a:solidFill>
                  <a:srgbClr val="272525"/>
                </a:solidFill>
                <a:ea typeface="Montserrat" pitchFamily="34" charset="-122"/>
              </a:rPr>
              <a:t>bahwa</a:t>
            </a:r>
            <a:r>
              <a:rPr lang="en-US" sz="24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400" dirty="0" err="1">
                <a:solidFill>
                  <a:srgbClr val="272525"/>
                </a:solidFill>
                <a:ea typeface="Montserrat" pitchFamily="34" charset="-122"/>
              </a:rPr>
              <a:t>hukum</a:t>
            </a:r>
            <a:r>
              <a:rPr lang="en-US" sz="24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400" dirty="0" err="1">
                <a:solidFill>
                  <a:srgbClr val="272525"/>
                </a:solidFill>
                <a:ea typeface="Montserrat" pitchFamily="34" charset="-122"/>
              </a:rPr>
              <a:t>dapat</a:t>
            </a:r>
            <a:r>
              <a:rPr lang="en-US" sz="24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400" dirty="0" err="1">
                <a:solidFill>
                  <a:srgbClr val="272525"/>
                </a:solidFill>
                <a:ea typeface="Montserrat" pitchFamily="34" charset="-122"/>
              </a:rPr>
              <a:t>dirancang</a:t>
            </a:r>
            <a:r>
              <a:rPr lang="en-US" sz="24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400" dirty="0" err="1">
                <a:solidFill>
                  <a:srgbClr val="272525"/>
                </a:solidFill>
                <a:ea typeface="Montserrat" pitchFamily="34" charset="-122"/>
              </a:rPr>
              <a:t>untuk</a:t>
            </a:r>
            <a:r>
              <a:rPr lang="en-US" sz="24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400" dirty="0" err="1">
                <a:solidFill>
                  <a:srgbClr val="272525"/>
                </a:solidFill>
                <a:ea typeface="Montserrat" pitchFamily="34" charset="-122"/>
              </a:rPr>
              <a:t>memaksimalkan</a:t>
            </a:r>
            <a:r>
              <a:rPr lang="en-US" sz="24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400" dirty="0" err="1">
                <a:solidFill>
                  <a:srgbClr val="272525"/>
                </a:solidFill>
                <a:ea typeface="Montserrat" pitchFamily="34" charset="-122"/>
              </a:rPr>
              <a:t>kesejahteraan</a:t>
            </a:r>
            <a:r>
              <a:rPr lang="en-US" sz="24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400" dirty="0" err="1">
                <a:solidFill>
                  <a:srgbClr val="272525"/>
                </a:solidFill>
                <a:ea typeface="Montserrat" pitchFamily="34" charset="-122"/>
              </a:rPr>
              <a:t>masyarakat</a:t>
            </a:r>
            <a:r>
              <a:rPr lang="en-US" sz="24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400" dirty="0" err="1">
                <a:solidFill>
                  <a:srgbClr val="272525"/>
                </a:solidFill>
                <a:ea typeface="Montserrat" pitchFamily="34" charset="-122"/>
              </a:rPr>
              <a:t>dengan</a:t>
            </a:r>
            <a:r>
              <a:rPr lang="en-US" sz="24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400" dirty="0" err="1">
                <a:solidFill>
                  <a:srgbClr val="272525"/>
                </a:solidFill>
                <a:ea typeface="Montserrat" pitchFamily="34" charset="-122"/>
              </a:rPr>
              <a:t>cara</a:t>
            </a:r>
            <a:r>
              <a:rPr lang="en-US" sz="24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400" dirty="0" err="1">
                <a:solidFill>
                  <a:srgbClr val="272525"/>
                </a:solidFill>
                <a:ea typeface="Montserrat" pitchFamily="34" charset="-122"/>
              </a:rPr>
              <a:t>mengurangi</a:t>
            </a:r>
            <a:r>
              <a:rPr lang="en-US" sz="24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400" dirty="0" err="1">
                <a:solidFill>
                  <a:srgbClr val="272525"/>
                </a:solidFill>
                <a:ea typeface="Montserrat" pitchFamily="34" charset="-122"/>
              </a:rPr>
              <a:t>biaya</a:t>
            </a:r>
            <a:r>
              <a:rPr lang="en-US" sz="24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400" dirty="0" err="1">
                <a:solidFill>
                  <a:srgbClr val="272525"/>
                </a:solidFill>
                <a:ea typeface="Montserrat" pitchFamily="34" charset="-122"/>
              </a:rPr>
              <a:t>transaksi</a:t>
            </a:r>
            <a:r>
              <a:rPr lang="en-US" sz="24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400" dirty="0" err="1">
                <a:solidFill>
                  <a:srgbClr val="272525"/>
                </a:solidFill>
                <a:ea typeface="Montserrat" pitchFamily="34" charset="-122"/>
              </a:rPr>
              <a:t>dan</a:t>
            </a:r>
            <a:r>
              <a:rPr lang="en-US" sz="24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400" dirty="0" err="1">
                <a:solidFill>
                  <a:srgbClr val="272525"/>
                </a:solidFill>
                <a:ea typeface="Montserrat" pitchFamily="34" charset="-122"/>
              </a:rPr>
              <a:t>meningkatkan</a:t>
            </a:r>
            <a:r>
              <a:rPr lang="en-US" sz="24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400" dirty="0" err="1">
                <a:solidFill>
                  <a:srgbClr val="272525"/>
                </a:solidFill>
                <a:ea typeface="Montserrat" pitchFamily="34" charset="-122"/>
              </a:rPr>
              <a:t>efisiensi</a:t>
            </a:r>
            <a:r>
              <a:rPr lang="en-US" sz="24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400" dirty="0" err="1">
                <a:solidFill>
                  <a:srgbClr val="272525"/>
                </a:solidFill>
                <a:ea typeface="Montserrat" pitchFamily="34" charset="-122"/>
              </a:rPr>
              <a:t>pasar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2863559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908720"/>
            <a:ext cx="7272808" cy="4730080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solidFill>
                  <a:srgbClr val="272525"/>
                </a:solidFill>
                <a:ea typeface="Montserrat" pitchFamily="34" charset="-122"/>
              </a:rPr>
              <a:t>Pendekatan</a:t>
            </a:r>
            <a:r>
              <a:rPr lang="en-US" b="1" dirty="0" smtClean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b="1" dirty="0" err="1">
                <a:solidFill>
                  <a:srgbClr val="272525"/>
                </a:solidFill>
                <a:ea typeface="Montserrat" pitchFamily="34" charset="-122"/>
              </a:rPr>
              <a:t>E</a:t>
            </a:r>
            <a:r>
              <a:rPr lang="en-US" b="1" dirty="0" err="1" smtClean="0">
                <a:solidFill>
                  <a:srgbClr val="272525"/>
                </a:solidFill>
                <a:ea typeface="Montserrat" pitchFamily="34" charset="-122"/>
              </a:rPr>
              <a:t>konomi</a:t>
            </a:r>
            <a:r>
              <a:rPr lang="en-US" b="1" dirty="0" smtClean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b="1" dirty="0" err="1" smtClean="0">
                <a:solidFill>
                  <a:srgbClr val="272525"/>
                </a:solidFill>
                <a:ea typeface="Montserrat" pitchFamily="34" charset="-122"/>
              </a:rPr>
              <a:t>terhadap</a:t>
            </a:r>
            <a:r>
              <a:rPr lang="en-US" b="1" dirty="0" smtClean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b="1" dirty="0" err="1">
                <a:solidFill>
                  <a:srgbClr val="272525"/>
                </a:solidFill>
                <a:ea typeface="Montserrat" pitchFamily="34" charset="-122"/>
              </a:rPr>
              <a:t>H</a:t>
            </a:r>
            <a:r>
              <a:rPr lang="en-US" b="1" dirty="0" err="1" smtClean="0">
                <a:solidFill>
                  <a:srgbClr val="272525"/>
                </a:solidFill>
                <a:ea typeface="Montserrat" pitchFamily="34" charset="-122"/>
              </a:rPr>
              <a:t>ukum</a:t>
            </a:r>
            <a:endParaRPr lang="en-US" b="1" dirty="0" smtClean="0">
              <a:solidFill>
                <a:srgbClr val="272525"/>
              </a:solidFill>
              <a:ea typeface="Montserrat" pitchFamily="34" charset="-122"/>
            </a:endParaRPr>
          </a:p>
          <a:p>
            <a:endParaRPr lang="en-US" b="1" dirty="0" smtClean="0">
              <a:solidFill>
                <a:srgbClr val="272525"/>
              </a:solidFill>
              <a:ea typeface="Montserrat" pitchFamily="34" charset="-122"/>
            </a:endParaRPr>
          </a:p>
          <a:p>
            <a:pPr algn="just"/>
            <a:r>
              <a:rPr lang="en-US" sz="2400" b="1" dirty="0" err="1" smtClean="0">
                <a:solidFill>
                  <a:srgbClr val="272525"/>
                </a:solidFill>
                <a:ea typeface="Montserrat" pitchFamily="34" charset="-122"/>
              </a:rPr>
              <a:t>Definisi</a:t>
            </a:r>
            <a:r>
              <a:rPr lang="en-US" sz="2400" b="1" dirty="0" smtClean="0">
                <a:solidFill>
                  <a:srgbClr val="272525"/>
                </a:solidFill>
                <a:ea typeface="Montserrat" pitchFamily="34" charset="-122"/>
              </a:rPr>
              <a:t> :</a:t>
            </a:r>
          </a:p>
          <a:p>
            <a:pPr algn="just"/>
            <a:r>
              <a:rPr lang="en-US" sz="2400" dirty="0" err="1" smtClean="0">
                <a:solidFill>
                  <a:srgbClr val="272525"/>
                </a:solidFill>
                <a:ea typeface="Montserrat" pitchFamily="34" charset="-122"/>
              </a:rPr>
              <a:t>bahwa</a:t>
            </a:r>
            <a:r>
              <a:rPr lang="en-US" sz="2400" dirty="0" smtClean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400" dirty="0" err="1" smtClean="0">
                <a:solidFill>
                  <a:srgbClr val="272525"/>
                </a:solidFill>
                <a:ea typeface="Montserrat" pitchFamily="34" charset="-122"/>
              </a:rPr>
              <a:t>hukum</a:t>
            </a:r>
            <a:r>
              <a:rPr lang="en-US" sz="2400" dirty="0" smtClean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400" dirty="0" err="1" smtClean="0">
                <a:solidFill>
                  <a:srgbClr val="272525"/>
                </a:solidFill>
                <a:ea typeface="Montserrat" pitchFamily="34" charset="-122"/>
              </a:rPr>
              <a:t>sebagai</a:t>
            </a:r>
            <a:r>
              <a:rPr lang="en-US" sz="2400" dirty="0" smtClean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400" dirty="0" err="1" smtClean="0">
                <a:solidFill>
                  <a:srgbClr val="272525"/>
                </a:solidFill>
                <a:ea typeface="Montserrat" pitchFamily="34" charset="-122"/>
              </a:rPr>
              <a:t>serangkaian</a:t>
            </a:r>
            <a:r>
              <a:rPr lang="en-US" sz="2400" dirty="0" smtClean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400" dirty="0" err="1" smtClean="0">
                <a:solidFill>
                  <a:srgbClr val="272525"/>
                </a:solidFill>
                <a:ea typeface="Montserrat" pitchFamily="34" charset="-122"/>
              </a:rPr>
              <a:t>aturan</a:t>
            </a:r>
            <a:r>
              <a:rPr lang="en-US" sz="2400" dirty="0" smtClean="0">
                <a:solidFill>
                  <a:srgbClr val="272525"/>
                </a:solidFill>
                <a:ea typeface="Montserrat" pitchFamily="34" charset="-122"/>
              </a:rPr>
              <a:t> yang </a:t>
            </a:r>
            <a:r>
              <a:rPr lang="en-US" sz="2400" dirty="0" err="1" smtClean="0">
                <a:solidFill>
                  <a:srgbClr val="272525"/>
                </a:solidFill>
                <a:ea typeface="Montserrat" pitchFamily="34" charset="-122"/>
              </a:rPr>
              <a:t>mengatur</a:t>
            </a:r>
            <a:r>
              <a:rPr lang="en-US" sz="2400" dirty="0" smtClean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400" dirty="0" err="1" smtClean="0">
                <a:solidFill>
                  <a:srgbClr val="272525"/>
                </a:solidFill>
                <a:ea typeface="Montserrat" pitchFamily="34" charset="-122"/>
              </a:rPr>
              <a:t>perilaku</a:t>
            </a:r>
            <a:r>
              <a:rPr lang="en-US" sz="2400" dirty="0" smtClean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400" dirty="0" err="1" smtClean="0">
                <a:solidFill>
                  <a:srgbClr val="272525"/>
                </a:solidFill>
                <a:ea typeface="Montserrat" pitchFamily="34" charset="-122"/>
              </a:rPr>
              <a:t>individu</a:t>
            </a:r>
            <a:r>
              <a:rPr lang="en-US" sz="2400" dirty="0" smtClean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400" dirty="0" err="1" smtClean="0">
                <a:solidFill>
                  <a:srgbClr val="272525"/>
                </a:solidFill>
                <a:ea typeface="Montserrat" pitchFamily="34" charset="-122"/>
              </a:rPr>
              <a:t>dan</a:t>
            </a:r>
            <a:r>
              <a:rPr lang="en-US" sz="2400" dirty="0" smtClean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400" dirty="0" err="1" smtClean="0">
                <a:solidFill>
                  <a:srgbClr val="272525"/>
                </a:solidFill>
                <a:ea typeface="Montserrat" pitchFamily="34" charset="-122"/>
              </a:rPr>
              <a:t>organisasi</a:t>
            </a:r>
            <a:r>
              <a:rPr lang="en-US" sz="2400" dirty="0" smtClean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400" dirty="0" err="1" smtClean="0">
                <a:solidFill>
                  <a:srgbClr val="272525"/>
                </a:solidFill>
                <a:ea typeface="Montserrat" pitchFamily="34" charset="-122"/>
              </a:rPr>
              <a:t>dalam</a:t>
            </a:r>
            <a:r>
              <a:rPr lang="en-US" sz="2400" dirty="0" smtClean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400" dirty="0" err="1" smtClean="0">
                <a:solidFill>
                  <a:srgbClr val="272525"/>
                </a:solidFill>
                <a:ea typeface="Montserrat" pitchFamily="34" charset="-122"/>
              </a:rPr>
              <a:t>ekonomi</a:t>
            </a:r>
            <a:r>
              <a:rPr lang="en-US" sz="2400" dirty="0" smtClean="0">
                <a:solidFill>
                  <a:srgbClr val="272525"/>
                </a:solidFill>
                <a:ea typeface="Montserrat" pitchFamily="34" charset="-122"/>
              </a:rPr>
              <a:t>.</a:t>
            </a:r>
          </a:p>
          <a:p>
            <a:pPr algn="just"/>
            <a:endParaRPr lang="en-US" sz="2400" dirty="0">
              <a:solidFill>
                <a:srgbClr val="272525"/>
              </a:solidFill>
            </a:endParaRPr>
          </a:p>
          <a:p>
            <a:pPr algn="just"/>
            <a:r>
              <a:rPr lang="en-US" sz="2400" b="1" dirty="0" err="1">
                <a:solidFill>
                  <a:srgbClr val="272525"/>
                </a:solidFill>
                <a:ea typeface="Barlow Bold" pitchFamily="34" charset="-122"/>
              </a:rPr>
              <a:t>Latar</a:t>
            </a:r>
            <a:r>
              <a:rPr lang="en-US" sz="2400" b="1" dirty="0">
                <a:solidFill>
                  <a:srgbClr val="272525"/>
                </a:solidFill>
                <a:ea typeface="Barlow Bold" pitchFamily="34" charset="-122"/>
              </a:rPr>
              <a:t> </a:t>
            </a:r>
            <a:r>
              <a:rPr lang="en-US" sz="2400" b="1" dirty="0" err="1" smtClean="0">
                <a:solidFill>
                  <a:srgbClr val="272525"/>
                </a:solidFill>
                <a:ea typeface="Barlow Bold" pitchFamily="34" charset="-122"/>
              </a:rPr>
              <a:t>Belakang</a:t>
            </a:r>
            <a:r>
              <a:rPr lang="en-US" sz="2400" b="1" dirty="0" smtClean="0">
                <a:solidFill>
                  <a:srgbClr val="272525"/>
                </a:solidFill>
                <a:ea typeface="Barlow Bold" pitchFamily="34" charset="-122"/>
              </a:rPr>
              <a:t>:</a:t>
            </a:r>
            <a:endParaRPr lang="en-US" sz="2400" dirty="0"/>
          </a:p>
          <a:p>
            <a:pPr algn="just"/>
            <a:r>
              <a:rPr lang="en-US" sz="2400" dirty="0" err="1">
                <a:solidFill>
                  <a:srgbClr val="272525"/>
                </a:solidFill>
                <a:ea typeface="Montserrat" pitchFamily="34" charset="-122"/>
              </a:rPr>
              <a:t>Pendekatan</a:t>
            </a:r>
            <a:r>
              <a:rPr lang="en-US" sz="24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400" dirty="0" err="1">
                <a:solidFill>
                  <a:srgbClr val="272525"/>
                </a:solidFill>
                <a:ea typeface="Montserrat" pitchFamily="34" charset="-122"/>
              </a:rPr>
              <a:t>ini</a:t>
            </a:r>
            <a:r>
              <a:rPr lang="en-US" sz="24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400" dirty="0" err="1">
                <a:solidFill>
                  <a:srgbClr val="272525"/>
                </a:solidFill>
                <a:ea typeface="Montserrat" pitchFamily="34" charset="-122"/>
              </a:rPr>
              <a:t>muncul</a:t>
            </a:r>
            <a:r>
              <a:rPr lang="en-US" sz="24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400" dirty="0" err="1">
                <a:solidFill>
                  <a:srgbClr val="272525"/>
                </a:solidFill>
                <a:ea typeface="Montserrat" pitchFamily="34" charset="-122"/>
              </a:rPr>
              <a:t>sebagai</a:t>
            </a:r>
            <a:r>
              <a:rPr lang="en-US" sz="24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400" dirty="0" err="1">
                <a:solidFill>
                  <a:srgbClr val="272525"/>
                </a:solidFill>
                <a:ea typeface="Montserrat" pitchFamily="34" charset="-122"/>
              </a:rPr>
              <a:t>tanggapan</a:t>
            </a:r>
            <a:r>
              <a:rPr lang="en-US" sz="24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400" dirty="0" err="1">
                <a:solidFill>
                  <a:srgbClr val="272525"/>
                </a:solidFill>
                <a:ea typeface="Montserrat" pitchFamily="34" charset="-122"/>
              </a:rPr>
              <a:t>terhadap</a:t>
            </a:r>
            <a:r>
              <a:rPr lang="en-US" sz="24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400" dirty="0" err="1">
                <a:solidFill>
                  <a:srgbClr val="272525"/>
                </a:solidFill>
                <a:ea typeface="Montserrat" pitchFamily="34" charset="-122"/>
              </a:rPr>
              <a:t>pandangan</a:t>
            </a:r>
            <a:r>
              <a:rPr lang="en-US" sz="24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400" dirty="0" err="1">
                <a:solidFill>
                  <a:srgbClr val="272525"/>
                </a:solidFill>
                <a:ea typeface="Montserrat" pitchFamily="34" charset="-122"/>
              </a:rPr>
              <a:t>tradisional</a:t>
            </a:r>
            <a:r>
              <a:rPr lang="en-US" sz="24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400" dirty="0" err="1">
                <a:solidFill>
                  <a:srgbClr val="272525"/>
                </a:solidFill>
                <a:ea typeface="Montserrat" pitchFamily="34" charset="-122"/>
              </a:rPr>
              <a:t>hukum</a:t>
            </a:r>
            <a:r>
              <a:rPr lang="en-US" sz="2400" dirty="0">
                <a:solidFill>
                  <a:srgbClr val="272525"/>
                </a:solidFill>
                <a:ea typeface="Montserrat" pitchFamily="34" charset="-122"/>
              </a:rPr>
              <a:t> yang </a:t>
            </a:r>
            <a:r>
              <a:rPr lang="en-US" sz="2400" dirty="0" err="1">
                <a:solidFill>
                  <a:srgbClr val="272525"/>
                </a:solidFill>
                <a:ea typeface="Montserrat" pitchFamily="34" charset="-122"/>
              </a:rPr>
              <a:t>lebih</a:t>
            </a:r>
            <a:r>
              <a:rPr lang="en-US" sz="24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400" dirty="0" err="1">
                <a:solidFill>
                  <a:srgbClr val="272525"/>
                </a:solidFill>
                <a:ea typeface="Montserrat" pitchFamily="34" charset="-122"/>
              </a:rPr>
              <a:t>berfokus</a:t>
            </a:r>
            <a:r>
              <a:rPr lang="en-US" sz="24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400" dirty="0" err="1">
                <a:solidFill>
                  <a:srgbClr val="272525"/>
                </a:solidFill>
                <a:ea typeface="Montserrat" pitchFamily="34" charset="-122"/>
              </a:rPr>
              <a:t>pada</a:t>
            </a:r>
            <a:r>
              <a:rPr lang="en-US" sz="24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400" dirty="0" err="1">
                <a:solidFill>
                  <a:srgbClr val="272525"/>
                </a:solidFill>
                <a:ea typeface="Montserrat" pitchFamily="34" charset="-122"/>
              </a:rPr>
              <a:t>keadilan</a:t>
            </a:r>
            <a:r>
              <a:rPr lang="en-US" sz="24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400" dirty="0" err="1">
                <a:solidFill>
                  <a:srgbClr val="272525"/>
                </a:solidFill>
                <a:ea typeface="Montserrat" pitchFamily="34" charset="-122"/>
              </a:rPr>
              <a:t>dan</a:t>
            </a:r>
            <a:r>
              <a:rPr lang="en-US" sz="24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400" dirty="0" err="1">
                <a:solidFill>
                  <a:srgbClr val="272525"/>
                </a:solidFill>
                <a:ea typeface="Montserrat" pitchFamily="34" charset="-122"/>
              </a:rPr>
              <a:t>moralitas</a:t>
            </a:r>
            <a:r>
              <a:rPr lang="en-US" sz="2400" dirty="0">
                <a:solidFill>
                  <a:srgbClr val="272525"/>
                </a:solidFill>
                <a:ea typeface="Montserrat" pitchFamily="34" charset="-122"/>
              </a:rPr>
              <a:t>.</a:t>
            </a:r>
            <a:endParaRPr lang="en-US" sz="2400" dirty="0"/>
          </a:p>
          <a:p>
            <a:pPr algn="just"/>
            <a:endParaRPr lang="en-US" sz="2400" dirty="0" smtClean="0"/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3501887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7920880" cy="434908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4000" b="1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4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4000" b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</a:t>
            </a:r>
            <a:r>
              <a:rPr lang="en-ID" sz="4000" b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4000" b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ID" sz="4000" b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4000" b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4000" b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4000" b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Pendekatan</a:t>
            </a:r>
            <a:r>
              <a:rPr lang="en-ID" sz="4000" b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4000" b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ekonomi</a:t>
            </a:r>
            <a:r>
              <a:rPr lang="en-ID" sz="4000" b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4000" b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sz="4000" b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4000" b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4000" b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??????</a:t>
            </a:r>
          </a:p>
          <a:p>
            <a:pPr algn="l"/>
            <a:r>
              <a:rPr lang="en-ID" sz="4000" b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</a:t>
            </a:r>
            <a:r>
              <a:rPr lang="en-US" sz="4000" b="1" dirty="0">
                <a:solidFill>
                  <a:schemeClr val="tx1"/>
                </a:solidFill>
              </a:rPr>
              <a:t>Law and </a:t>
            </a:r>
            <a:r>
              <a:rPr lang="en-US" sz="4000" b="1" dirty="0" smtClean="0">
                <a:solidFill>
                  <a:schemeClr val="tx1"/>
                </a:solidFill>
              </a:rPr>
              <a:t>Economics)</a:t>
            </a:r>
            <a:endParaRPr lang="en-ID" sz="4000" b="1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4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7589315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332656"/>
            <a:ext cx="7848872" cy="5688632"/>
          </a:xfrm>
        </p:spPr>
        <p:txBody>
          <a:bodyPr>
            <a:normAutofit/>
          </a:bodyPr>
          <a:lstStyle/>
          <a:p>
            <a:pPr marL="355600" indent="-355600" algn="just">
              <a:buAutoNum type="arabicPeriod"/>
            </a:pPr>
            <a:r>
              <a:rPr lang="en-US" sz="1800" dirty="0" err="1" smtClean="0">
                <a:solidFill>
                  <a:schemeClr val="tx1"/>
                </a:solidFill>
              </a:rPr>
              <a:t>Meningkatkan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Efisiensi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Hukum</a:t>
            </a:r>
            <a:endParaRPr lang="en-US" sz="1800" dirty="0" smtClean="0">
              <a:solidFill>
                <a:schemeClr val="tx1"/>
              </a:solidFill>
            </a:endParaRPr>
          </a:p>
          <a:p>
            <a:pPr marL="558800" indent="-285750" algn="just">
              <a:buFont typeface="Wingdings" panose="05000000000000000000" pitchFamily="2" charset="2"/>
              <a:buChar char="Ø"/>
            </a:pP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Hukum</a:t>
            </a:r>
            <a:r>
              <a:rPr lang="en-US" sz="1800" dirty="0">
                <a:solidFill>
                  <a:schemeClr val="tx1"/>
                </a:solidFill>
              </a:rPr>
              <a:t> yang </a:t>
            </a:r>
            <a:r>
              <a:rPr lang="en-US" sz="1800" dirty="0" err="1">
                <a:solidFill>
                  <a:schemeClr val="tx1"/>
                </a:solidFill>
              </a:rPr>
              <a:t>efisien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adalah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hukum</a:t>
            </a:r>
            <a:r>
              <a:rPr lang="en-US" sz="1800" dirty="0">
                <a:solidFill>
                  <a:schemeClr val="tx1"/>
                </a:solidFill>
              </a:rPr>
              <a:t> yang </a:t>
            </a:r>
            <a:r>
              <a:rPr lang="en-US" sz="1800" dirty="0" smtClean="0">
                <a:solidFill>
                  <a:schemeClr val="tx1"/>
                </a:solidFill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</a:rPr>
              <a:t>mengarahkan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sumber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daya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ke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tempat</a:t>
            </a:r>
            <a:r>
              <a:rPr lang="en-US" sz="1800" dirty="0">
                <a:solidFill>
                  <a:schemeClr val="tx1"/>
                </a:solidFill>
              </a:rPr>
              <a:t> yang paling </a:t>
            </a:r>
            <a:r>
              <a:rPr lang="en-US" sz="1800" dirty="0" err="1">
                <a:solidFill>
                  <a:schemeClr val="tx1"/>
                </a:solidFill>
              </a:rPr>
              <a:t>produktif</a:t>
            </a:r>
            <a:r>
              <a:rPr lang="en-US" sz="1800" dirty="0" smtClean="0">
                <a:solidFill>
                  <a:schemeClr val="tx1"/>
                </a:solidFill>
              </a:rPr>
              <a:t>.</a:t>
            </a:r>
          </a:p>
          <a:p>
            <a:pPr marL="355600" indent="-260350" algn="just"/>
            <a:r>
              <a:rPr lang="en-US" sz="1800" dirty="0" smtClean="0">
                <a:solidFill>
                  <a:schemeClr val="tx1"/>
                </a:solidFill>
              </a:rPr>
              <a:t>2. </a:t>
            </a:r>
            <a:r>
              <a:rPr lang="en-US" sz="1800" dirty="0" err="1">
                <a:solidFill>
                  <a:schemeClr val="tx1"/>
                </a:solidFill>
              </a:rPr>
              <a:t>Meminimalkan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Biaya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Sosial</a:t>
            </a:r>
            <a:endParaRPr lang="en-US" sz="1800" dirty="0" smtClean="0">
              <a:solidFill>
                <a:schemeClr val="tx1"/>
              </a:solidFill>
            </a:endParaRPr>
          </a:p>
          <a:p>
            <a:pPr marL="552450" indent="-457200" algn="just">
              <a:buFont typeface="Wingdings" panose="05000000000000000000" pitchFamily="2" charset="2"/>
              <a:buChar char="Ø"/>
            </a:pPr>
            <a:r>
              <a:rPr lang="sv-SE" sz="1800" dirty="0">
                <a:solidFill>
                  <a:schemeClr val="tx1"/>
                </a:solidFill>
              </a:rPr>
              <a:t>dampak ekonomi dari suatu pelanggaran hukum, seperti pencemaran lingkungan atau kerugian finansial.</a:t>
            </a:r>
            <a:r>
              <a:rPr lang="en-US" sz="1800" dirty="0" smtClean="0">
                <a:solidFill>
                  <a:schemeClr val="tx1"/>
                </a:solidFill>
              </a:rPr>
              <a:t>  </a:t>
            </a:r>
          </a:p>
          <a:p>
            <a:pPr marL="95250" algn="just"/>
            <a:r>
              <a:rPr lang="en-US" sz="1800" dirty="0" smtClean="0">
                <a:solidFill>
                  <a:schemeClr val="tx1"/>
                </a:solidFill>
              </a:rPr>
              <a:t>3. </a:t>
            </a:r>
            <a:r>
              <a:rPr lang="en-US" sz="1800" dirty="0" err="1">
                <a:solidFill>
                  <a:schemeClr val="tx1"/>
                </a:solidFill>
              </a:rPr>
              <a:t>Mendorong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Kepatuhan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dengan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Hukum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melalui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Insentif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Ekonomi</a:t>
            </a:r>
            <a:endParaRPr lang="en-US" sz="1800" dirty="0" smtClean="0">
              <a:solidFill>
                <a:schemeClr val="tx1"/>
              </a:solidFill>
            </a:endParaRPr>
          </a:p>
          <a:p>
            <a:pPr marL="552450" indent="-457200" algn="just">
              <a:buFont typeface="Wingdings" panose="05000000000000000000" pitchFamily="2" charset="2"/>
              <a:buChar char="Ø"/>
            </a:pPr>
            <a:r>
              <a:rPr lang="en-US" sz="1800" dirty="0" err="1">
                <a:solidFill>
                  <a:schemeClr val="tx1"/>
                </a:solidFill>
              </a:rPr>
              <a:t>Hukuman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denda</a:t>
            </a:r>
            <a:r>
              <a:rPr lang="en-US" sz="1800" dirty="0">
                <a:solidFill>
                  <a:schemeClr val="tx1"/>
                </a:solidFill>
              </a:rPr>
              <a:t>, </a:t>
            </a:r>
            <a:r>
              <a:rPr lang="en-US" sz="1800" dirty="0" err="1">
                <a:solidFill>
                  <a:schemeClr val="tx1"/>
                </a:solidFill>
              </a:rPr>
              <a:t>misalnya</a:t>
            </a:r>
            <a:r>
              <a:rPr lang="en-US" sz="1800" dirty="0">
                <a:solidFill>
                  <a:schemeClr val="tx1"/>
                </a:solidFill>
              </a:rPr>
              <a:t>, </a:t>
            </a:r>
            <a:r>
              <a:rPr lang="en-US" sz="1800" dirty="0" err="1">
                <a:solidFill>
                  <a:schemeClr val="tx1"/>
                </a:solidFill>
              </a:rPr>
              <a:t>diatur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untuk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menciptakan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insentif</a:t>
            </a:r>
            <a:r>
              <a:rPr lang="en-US" sz="1800" dirty="0">
                <a:solidFill>
                  <a:schemeClr val="tx1"/>
                </a:solidFill>
              </a:rPr>
              <a:t> yang </a:t>
            </a:r>
            <a:r>
              <a:rPr lang="en-US" sz="1800" dirty="0" err="1">
                <a:solidFill>
                  <a:schemeClr val="tx1"/>
                </a:solidFill>
              </a:rPr>
              <a:t>cukup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kuat</a:t>
            </a:r>
            <a:r>
              <a:rPr lang="en-US" sz="1800" dirty="0">
                <a:solidFill>
                  <a:schemeClr val="tx1"/>
                </a:solidFill>
              </a:rPr>
              <a:t> agar </a:t>
            </a:r>
            <a:r>
              <a:rPr lang="en-US" sz="1800" dirty="0" err="1">
                <a:solidFill>
                  <a:schemeClr val="tx1"/>
                </a:solidFill>
              </a:rPr>
              <a:t>pelanggar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enggan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melanggar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hukum</a:t>
            </a:r>
            <a:r>
              <a:rPr lang="en-US" sz="1800" dirty="0">
                <a:solidFill>
                  <a:schemeClr val="tx1"/>
                </a:solidFill>
              </a:rPr>
              <a:t> di masa </a:t>
            </a:r>
            <a:r>
              <a:rPr lang="en-US" sz="1800" dirty="0" err="1">
                <a:solidFill>
                  <a:schemeClr val="tx1"/>
                </a:solidFill>
              </a:rPr>
              <a:t>depan</a:t>
            </a:r>
            <a:r>
              <a:rPr lang="en-US" sz="1800" dirty="0">
                <a:solidFill>
                  <a:schemeClr val="tx1"/>
                </a:solidFill>
              </a:rPr>
              <a:t>.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</a:p>
          <a:p>
            <a:pPr marL="95250" algn="just"/>
            <a:r>
              <a:rPr lang="en-US" sz="1800" dirty="0" smtClean="0">
                <a:solidFill>
                  <a:schemeClr val="tx1"/>
                </a:solidFill>
              </a:rPr>
              <a:t>4. </a:t>
            </a:r>
            <a:r>
              <a:rPr lang="en-US" sz="1800" dirty="0" err="1" smtClean="0">
                <a:solidFill>
                  <a:schemeClr val="tx1"/>
                </a:solidFill>
              </a:rPr>
              <a:t>Evaluasi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Hukum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Berdasarkan</a:t>
            </a:r>
            <a:r>
              <a:rPr lang="en-US" sz="1800" dirty="0">
                <a:solidFill>
                  <a:schemeClr val="tx1"/>
                </a:solidFill>
              </a:rPr>
              <a:t> Cost-Benefit Analysis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</a:p>
          <a:p>
            <a:pPr marL="438150" indent="-342900" algn="just">
              <a:buFont typeface="Wingdings" panose="05000000000000000000" pitchFamily="2" charset="2"/>
              <a:buChar char="Ø"/>
            </a:pPr>
            <a:r>
              <a:rPr lang="en-US" sz="1800" dirty="0" err="1" smtClean="0">
                <a:solidFill>
                  <a:schemeClr val="tx1"/>
                </a:solidFill>
              </a:rPr>
              <a:t>untuk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menilai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apakah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keuntungan</a:t>
            </a:r>
            <a:r>
              <a:rPr lang="en-US" sz="1800" dirty="0">
                <a:solidFill>
                  <a:schemeClr val="tx1"/>
                </a:solidFill>
              </a:rPr>
              <a:t> yang </a:t>
            </a:r>
            <a:r>
              <a:rPr lang="en-US" sz="1800" dirty="0" err="1">
                <a:solidFill>
                  <a:schemeClr val="tx1"/>
                </a:solidFill>
              </a:rPr>
              <a:t>dihasilkan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oleh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suatu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aturan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hukum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lebih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besar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daripada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biaya</a:t>
            </a:r>
            <a:r>
              <a:rPr lang="en-US" sz="1800" dirty="0">
                <a:solidFill>
                  <a:schemeClr val="tx1"/>
                </a:solidFill>
              </a:rPr>
              <a:t> yang </a:t>
            </a:r>
            <a:r>
              <a:rPr lang="en-US" sz="1800" dirty="0" err="1">
                <a:solidFill>
                  <a:schemeClr val="tx1"/>
                </a:solidFill>
              </a:rPr>
              <a:t>ditimbulkan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oleh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penerapannya</a:t>
            </a:r>
            <a:endParaRPr lang="en-US" sz="1800" dirty="0" smtClean="0">
              <a:solidFill>
                <a:schemeClr val="tx1"/>
              </a:solidFill>
            </a:endParaRPr>
          </a:p>
          <a:p>
            <a:pPr marL="95250" algn="just"/>
            <a:r>
              <a:rPr lang="en-US" sz="1800" dirty="0" smtClean="0">
                <a:solidFill>
                  <a:schemeClr val="tx1"/>
                </a:solidFill>
              </a:rPr>
              <a:t>5. </a:t>
            </a:r>
            <a:r>
              <a:rPr lang="it-IT" sz="1800" dirty="0">
                <a:solidFill>
                  <a:schemeClr val="tx1"/>
                </a:solidFill>
              </a:rPr>
              <a:t>Memahami Perilaku Ekonomi di Balik Peraturan </a:t>
            </a:r>
            <a:r>
              <a:rPr lang="it-IT" sz="1800" dirty="0" smtClean="0">
                <a:solidFill>
                  <a:schemeClr val="tx1"/>
                </a:solidFill>
              </a:rPr>
              <a:t>Hukum</a:t>
            </a:r>
          </a:p>
          <a:p>
            <a:pPr marL="438150" indent="-342900" algn="just">
              <a:buFont typeface="Wingdings" panose="05000000000000000000" pitchFamily="2" charset="2"/>
              <a:buChar char="Ø"/>
            </a:pPr>
            <a:r>
              <a:rPr lang="en-US" sz="1800" dirty="0" err="1">
                <a:solidFill>
                  <a:schemeClr val="tx1"/>
                </a:solidFill>
              </a:rPr>
              <a:t>membantu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merancang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hukum</a:t>
            </a:r>
            <a:r>
              <a:rPr lang="en-US" sz="1800" dirty="0">
                <a:solidFill>
                  <a:schemeClr val="tx1"/>
                </a:solidFill>
              </a:rPr>
              <a:t> yang </a:t>
            </a:r>
            <a:r>
              <a:rPr lang="en-US" sz="1800" dirty="0" err="1">
                <a:solidFill>
                  <a:schemeClr val="tx1"/>
                </a:solidFill>
              </a:rPr>
              <a:t>dapat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menciptakan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hasil</a:t>
            </a:r>
            <a:r>
              <a:rPr lang="en-US" sz="1800" dirty="0">
                <a:solidFill>
                  <a:schemeClr val="tx1"/>
                </a:solidFill>
              </a:rPr>
              <a:t> yang </a:t>
            </a:r>
            <a:r>
              <a:rPr lang="en-US" sz="1800" dirty="0" err="1">
                <a:solidFill>
                  <a:schemeClr val="tx1"/>
                </a:solidFill>
              </a:rPr>
              <a:t>lebih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baik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dalam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hal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efisiensi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pasar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keadilan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ekonomi</a:t>
            </a:r>
            <a:r>
              <a:rPr lang="en-US" sz="1800" dirty="0" smtClean="0">
                <a:solidFill>
                  <a:schemeClr val="tx1"/>
                </a:solidFill>
              </a:rPr>
              <a:t>.</a:t>
            </a:r>
          </a:p>
          <a:p>
            <a:pPr marL="95250" algn="just"/>
            <a:r>
              <a:rPr lang="en-US" sz="1800" dirty="0" smtClean="0">
                <a:solidFill>
                  <a:schemeClr val="tx1"/>
                </a:solidFill>
              </a:rPr>
              <a:t>6. </a:t>
            </a:r>
            <a:r>
              <a:rPr lang="en-US" sz="1800" dirty="0" err="1">
                <a:solidFill>
                  <a:schemeClr val="tx1"/>
                </a:solidFill>
              </a:rPr>
              <a:t>Pengurangan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Ketidakpastian</a:t>
            </a:r>
            <a:endParaRPr lang="en-US" sz="1800" dirty="0" smtClean="0">
              <a:solidFill>
                <a:schemeClr val="tx1"/>
              </a:solidFill>
            </a:endParaRPr>
          </a:p>
          <a:p>
            <a:pPr marL="381000" indent="-285750" algn="just">
              <a:buFont typeface="Wingdings" panose="05000000000000000000" pitchFamily="2" charset="2"/>
              <a:buChar char="Ø"/>
            </a:pPr>
            <a:r>
              <a:rPr lang="en-US" sz="1800" dirty="0" err="1">
                <a:solidFill>
                  <a:schemeClr val="tx1"/>
                </a:solidFill>
              </a:rPr>
              <a:t>mempertimbangkan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faktor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ekonomi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dapat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membantu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mengurangi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ketidakpastian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dalam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kegiatan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ekonomi</a:t>
            </a:r>
            <a:r>
              <a:rPr lang="en-US" sz="1800" dirty="0">
                <a:solidFill>
                  <a:schemeClr val="tx1"/>
                </a:solidFill>
              </a:rPr>
              <a:t>,</a:t>
            </a:r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13615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3568" y="404664"/>
            <a:ext cx="7560840" cy="5638800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n-US" sz="8600" b="1" dirty="0" err="1" smtClean="0">
                <a:solidFill>
                  <a:schemeClr val="tx1"/>
                </a:solidFill>
              </a:rPr>
              <a:t>Hubungan</a:t>
            </a:r>
            <a:r>
              <a:rPr lang="en-US" sz="8600" b="1" dirty="0" smtClean="0">
                <a:solidFill>
                  <a:schemeClr val="tx1"/>
                </a:solidFill>
              </a:rPr>
              <a:t> </a:t>
            </a:r>
            <a:r>
              <a:rPr lang="en-US" sz="8600" b="1" dirty="0" err="1" smtClean="0">
                <a:solidFill>
                  <a:schemeClr val="tx1"/>
                </a:solidFill>
              </a:rPr>
              <a:t>Ekonomi</a:t>
            </a:r>
            <a:r>
              <a:rPr lang="en-US" sz="8600" b="1" dirty="0" smtClean="0">
                <a:solidFill>
                  <a:schemeClr val="tx1"/>
                </a:solidFill>
              </a:rPr>
              <a:t> </a:t>
            </a:r>
            <a:r>
              <a:rPr lang="en-US" sz="8600" b="1" dirty="0" err="1" smtClean="0">
                <a:solidFill>
                  <a:schemeClr val="tx1"/>
                </a:solidFill>
              </a:rPr>
              <a:t>dan</a:t>
            </a:r>
            <a:r>
              <a:rPr lang="en-US" sz="8600" b="1" dirty="0" smtClean="0">
                <a:solidFill>
                  <a:schemeClr val="tx1"/>
                </a:solidFill>
              </a:rPr>
              <a:t> </a:t>
            </a:r>
            <a:r>
              <a:rPr lang="en-US" sz="8600" b="1" dirty="0" err="1" smtClean="0">
                <a:solidFill>
                  <a:schemeClr val="tx1"/>
                </a:solidFill>
              </a:rPr>
              <a:t>Hukum</a:t>
            </a:r>
            <a:endParaRPr lang="en-US" sz="8600" b="1" dirty="0" smtClean="0">
              <a:solidFill>
                <a:schemeClr val="tx1"/>
              </a:solidFill>
            </a:endParaRPr>
          </a:p>
          <a:p>
            <a:pPr algn="l"/>
            <a:endParaRPr lang="en-US" sz="8600" b="1" dirty="0">
              <a:solidFill>
                <a:schemeClr val="tx1"/>
              </a:solidFill>
            </a:endParaRPr>
          </a:p>
          <a:p>
            <a:pPr algn="just"/>
            <a:r>
              <a:rPr lang="en-US" sz="9600" dirty="0" smtClean="0">
                <a:solidFill>
                  <a:schemeClr val="tx1"/>
                </a:solidFill>
              </a:rPr>
              <a:t>1. </a:t>
            </a:r>
            <a:r>
              <a:rPr lang="en-US" sz="9600" b="1" dirty="0" err="1" smtClean="0">
                <a:solidFill>
                  <a:schemeClr val="tx1"/>
                </a:solidFill>
              </a:rPr>
              <a:t>Hukum</a:t>
            </a:r>
            <a:r>
              <a:rPr lang="en-US" sz="9600" b="1" dirty="0" smtClean="0">
                <a:solidFill>
                  <a:schemeClr val="tx1"/>
                </a:solidFill>
              </a:rPr>
              <a:t> </a:t>
            </a:r>
            <a:r>
              <a:rPr lang="en-US" sz="9600" b="1" dirty="0" err="1" smtClean="0">
                <a:solidFill>
                  <a:schemeClr val="tx1"/>
                </a:solidFill>
              </a:rPr>
              <a:t>sebagai</a:t>
            </a:r>
            <a:r>
              <a:rPr lang="en-US" sz="9600" b="1" dirty="0" smtClean="0">
                <a:solidFill>
                  <a:schemeClr val="tx1"/>
                </a:solidFill>
              </a:rPr>
              <a:t> </a:t>
            </a:r>
            <a:r>
              <a:rPr lang="en-US" sz="9600" b="1" dirty="0" err="1" smtClean="0">
                <a:solidFill>
                  <a:schemeClr val="tx1"/>
                </a:solidFill>
              </a:rPr>
              <a:t>Pengatur</a:t>
            </a:r>
            <a:endParaRPr lang="en-US" sz="9600" b="1" dirty="0" smtClean="0">
              <a:solidFill>
                <a:schemeClr val="tx1"/>
              </a:solidFill>
            </a:endParaRPr>
          </a:p>
          <a:p>
            <a:pPr algn="just"/>
            <a:r>
              <a:rPr lang="en-US" sz="9600" dirty="0" err="1">
                <a:solidFill>
                  <a:srgbClr val="272525"/>
                </a:solidFill>
                <a:ea typeface="Montserrat" pitchFamily="34" charset="-122"/>
              </a:rPr>
              <a:t>Hukum</a:t>
            </a:r>
            <a:r>
              <a:rPr lang="en-US" sz="96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9600" dirty="0" err="1">
                <a:solidFill>
                  <a:srgbClr val="272525"/>
                </a:solidFill>
                <a:ea typeface="Montserrat" pitchFamily="34" charset="-122"/>
              </a:rPr>
              <a:t>berperan</a:t>
            </a:r>
            <a:r>
              <a:rPr lang="en-US" sz="96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9600" dirty="0" err="1">
                <a:solidFill>
                  <a:srgbClr val="272525"/>
                </a:solidFill>
                <a:ea typeface="Montserrat" pitchFamily="34" charset="-122"/>
              </a:rPr>
              <a:t>penting</a:t>
            </a:r>
            <a:r>
              <a:rPr lang="en-US" sz="96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9600" dirty="0" err="1">
                <a:solidFill>
                  <a:srgbClr val="272525"/>
                </a:solidFill>
                <a:ea typeface="Montserrat" pitchFamily="34" charset="-122"/>
              </a:rPr>
              <a:t>dalam</a:t>
            </a:r>
            <a:r>
              <a:rPr lang="en-US" sz="96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9600" dirty="0" err="1">
                <a:solidFill>
                  <a:srgbClr val="272525"/>
                </a:solidFill>
                <a:ea typeface="Montserrat" pitchFamily="34" charset="-122"/>
              </a:rPr>
              <a:t>mengatur</a:t>
            </a:r>
            <a:r>
              <a:rPr lang="en-US" sz="96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9600" dirty="0" err="1">
                <a:solidFill>
                  <a:srgbClr val="272525"/>
                </a:solidFill>
                <a:ea typeface="Montserrat" pitchFamily="34" charset="-122"/>
              </a:rPr>
              <a:t>kegiatan</a:t>
            </a:r>
            <a:r>
              <a:rPr lang="en-US" sz="96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9600" dirty="0" err="1">
                <a:solidFill>
                  <a:srgbClr val="272525"/>
                </a:solidFill>
                <a:ea typeface="Montserrat" pitchFamily="34" charset="-122"/>
              </a:rPr>
              <a:t>ekonomi</a:t>
            </a:r>
            <a:r>
              <a:rPr lang="en-US" sz="9600" dirty="0">
                <a:solidFill>
                  <a:srgbClr val="272525"/>
                </a:solidFill>
                <a:ea typeface="Montserrat" pitchFamily="34" charset="-122"/>
              </a:rPr>
              <a:t>, </a:t>
            </a:r>
            <a:r>
              <a:rPr lang="en-US" sz="9600" dirty="0" err="1">
                <a:solidFill>
                  <a:srgbClr val="272525"/>
                </a:solidFill>
                <a:ea typeface="Montserrat" pitchFamily="34" charset="-122"/>
              </a:rPr>
              <a:t>seperti</a:t>
            </a:r>
            <a:r>
              <a:rPr lang="en-US" sz="96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9600" dirty="0" err="1">
                <a:solidFill>
                  <a:srgbClr val="272525"/>
                </a:solidFill>
                <a:ea typeface="Montserrat" pitchFamily="34" charset="-122"/>
              </a:rPr>
              <a:t>kontrak</a:t>
            </a:r>
            <a:r>
              <a:rPr lang="en-US" sz="9600" dirty="0">
                <a:solidFill>
                  <a:srgbClr val="272525"/>
                </a:solidFill>
                <a:ea typeface="Montserrat" pitchFamily="34" charset="-122"/>
              </a:rPr>
              <a:t>, </a:t>
            </a:r>
            <a:r>
              <a:rPr lang="en-US" sz="9600" dirty="0" err="1">
                <a:solidFill>
                  <a:srgbClr val="272525"/>
                </a:solidFill>
                <a:ea typeface="Montserrat" pitchFamily="34" charset="-122"/>
              </a:rPr>
              <a:t>properti</a:t>
            </a:r>
            <a:r>
              <a:rPr lang="en-US" sz="9600" dirty="0">
                <a:solidFill>
                  <a:srgbClr val="272525"/>
                </a:solidFill>
                <a:ea typeface="Montserrat" pitchFamily="34" charset="-122"/>
              </a:rPr>
              <a:t>, </a:t>
            </a:r>
            <a:r>
              <a:rPr lang="en-US" sz="9600" dirty="0" err="1">
                <a:solidFill>
                  <a:srgbClr val="272525"/>
                </a:solidFill>
                <a:ea typeface="Montserrat" pitchFamily="34" charset="-122"/>
              </a:rPr>
              <a:t>dan</a:t>
            </a:r>
            <a:r>
              <a:rPr lang="en-US" sz="96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9600" dirty="0" err="1">
                <a:solidFill>
                  <a:srgbClr val="272525"/>
                </a:solidFill>
                <a:ea typeface="Montserrat" pitchFamily="34" charset="-122"/>
              </a:rPr>
              <a:t>persaingan</a:t>
            </a:r>
            <a:r>
              <a:rPr lang="en-US" sz="96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9600" dirty="0" err="1">
                <a:solidFill>
                  <a:srgbClr val="272525"/>
                </a:solidFill>
                <a:ea typeface="Montserrat" pitchFamily="34" charset="-122"/>
              </a:rPr>
              <a:t>usaha</a:t>
            </a:r>
            <a:r>
              <a:rPr lang="en-US" sz="9600" dirty="0" smtClean="0">
                <a:solidFill>
                  <a:srgbClr val="272525"/>
                </a:solidFill>
                <a:ea typeface="Montserrat" pitchFamily="34" charset="-122"/>
              </a:rPr>
              <a:t>.</a:t>
            </a:r>
          </a:p>
          <a:p>
            <a:pPr algn="just"/>
            <a:endParaRPr lang="en-US" sz="9600" dirty="0" smtClean="0">
              <a:solidFill>
                <a:srgbClr val="272525"/>
              </a:solidFill>
              <a:ea typeface="Montserrat" pitchFamily="34" charset="-122"/>
            </a:endParaRPr>
          </a:p>
          <a:p>
            <a:pPr algn="just"/>
            <a:r>
              <a:rPr lang="en-US" sz="9600" b="1" dirty="0" smtClean="0">
                <a:solidFill>
                  <a:srgbClr val="272525"/>
                </a:solidFill>
              </a:rPr>
              <a:t>2. </a:t>
            </a:r>
            <a:r>
              <a:rPr lang="en-US" sz="9600" b="1" dirty="0" err="1" smtClean="0">
                <a:solidFill>
                  <a:srgbClr val="272525"/>
                </a:solidFill>
              </a:rPr>
              <a:t>Hukum</a:t>
            </a:r>
            <a:r>
              <a:rPr lang="en-US" sz="9600" b="1" dirty="0" smtClean="0">
                <a:solidFill>
                  <a:srgbClr val="272525"/>
                </a:solidFill>
              </a:rPr>
              <a:t> </a:t>
            </a:r>
            <a:r>
              <a:rPr lang="en-US" sz="9600" b="1" dirty="0" err="1" smtClean="0">
                <a:solidFill>
                  <a:srgbClr val="272525"/>
                </a:solidFill>
              </a:rPr>
              <a:t>sebagai</a:t>
            </a:r>
            <a:r>
              <a:rPr lang="en-US" sz="9600" b="1" dirty="0" smtClean="0">
                <a:solidFill>
                  <a:srgbClr val="272525"/>
                </a:solidFill>
              </a:rPr>
              <a:t> </a:t>
            </a:r>
            <a:r>
              <a:rPr lang="en-US" sz="9600" b="1" dirty="0" err="1" smtClean="0">
                <a:solidFill>
                  <a:srgbClr val="272525"/>
                </a:solidFill>
              </a:rPr>
              <a:t>Insentif</a:t>
            </a:r>
            <a:endParaRPr lang="en-US" sz="9600" b="1" dirty="0" smtClean="0">
              <a:solidFill>
                <a:srgbClr val="272525"/>
              </a:solidFill>
            </a:endParaRPr>
          </a:p>
          <a:p>
            <a:pPr algn="just"/>
            <a:r>
              <a:rPr lang="en-US" sz="9600" dirty="0" err="1">
                <a:solidFill>
                  <a:srgbClr val="272525"/>
                </a:solidFill>
                <a:ea typeface="Montserrat" pitchFamily="34" charset="-122"/>
              </a:rPr>
              <a:t>Hukum</a:t>
            </a:r>
            <a:r>
              <a:rPr lang="en-US" sz="96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9600" dirty="0" err="1">
                <a:solidFill>
                  <a:srgbClr val="272525"/>
                </a:solidFill>
                <a:ea typeface="Montserrat" pitchFamily="34" charset="-122"/>
              </a:rPr>
              <a:t>dapat</a:t>
            </a:r>
            <a:r>
              <a:rPr lang="en-US" sz="96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9600" dirty="0" err="1">
                <a:solidFill>
                  <a:srgbClr val="272525"/>
                </a:solidFill>
                <a:ea typeface="Montserrat" pitchFamily="34" charset="-122"/>
              </a:rPr>
              <a:t>memberikan</a:t>
            </a:r>
            <a:r>
              <a:rPr lang="en-US" sz="96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9600" dirty="0" err="1">
                <a:solidFill>
                  <a:srgbClr val="272525"/>
                </a:solidFill>
                <a:ea typeface="Montserrat" pitchFamily="34" charset="-122"/>
              </a:rPr>
              <a:t>insentif</a:t>
            </a:r>
            <a:r>
              <a:rPr lang="en-US" sz="96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9600" dirty="0" err="1">
                <a:solidFill>
                  <a:srgbClr val="272525"/>
                </a:solidFill>
                <a:ea typeface="Montserrat" pitchFamily="34" charset="-122"/>
              </a:rPr>
              <a:t>bagi</a:t>
            </a:r>
            <a:r>
              <a:rPr lang="en-US" sz="96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9600" dirty="0" err="1">
                <a:solidFill>
                  <a:srgbClr val="272525"/>
                </a:solidFill>
                <a:ea typeface="Montserrat" pitchFamily="34" charset="-122"/>
              </a:rPr>
              <a:t>individu</a:t>
            </a:r>
            <a:r>
              <a:rPr lang="en-US" sz="96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9600" dirty="0" err="1">
                <a:solidFill>
                  <a:srgbClr val="272525"/>
                </a:solidFill>
                <a:ea typeface="Montserrat" pitchFamily="34" charset="-122"/>
              </a:rPr>
              <a:t>untuk</a:t>
            </a:r>
            <a:r>
              <a:rPr lang="en-US" sz="96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9600" dirty="0" err="1">
                <a:solidFill>
                  <a:srgbClr val="272525"/>
                </a:solidFill>
                <a:ea typeface="Montserrat" pitchFamily="34" charset="-122"/>
              </a:rPr>
              <a:t>berinvestasi</a:t>
            </a:r>
            <a:r>
              <a:rPr lang="en-US" sz="9600" dirty="0">
                <a:solidFill>
                  <a:srgbClr val="272525"/>
                </a:solidFill>
                <a:ea typeface="Montserrat" pitchFamily="34" charset="-122"/>
              </a:rPr>
              <a:t>, </a:t>
            </a:r>
            <a:r>
              <a:rPr lang="en-US" sz="9600" dirty="0" err="1">
                <a:solidFill>
                  <a:srgbClr val="272525"/>
                </a:solidFill>
                <a:ea typeface="Montserrat" pitchFamily="34" charset="-122"/>
              </a:rPr>
              <a:t>bekerja</a:t>
            </a:r>
            <a:r>
              <a:rPr lang="en-US" sz="96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9600" dirty="0" err="1">
                <a:solidFill>
                  <a:srgbClr val="272525"/>
                </a:solidFill>
                <a:ea typeface="Montserrat" pitchFamily="34" charset="-122"/>
              </a:rPr>
              <a:t>keras</a:t>
            </a:r>
            <a:r>
              <a:rPr lang="en-US" sz="9600" dirty="0">
                <a:solidFill>
                  <a:srgbClr val="272525"/>
                </a:solidFill>
                <a:ea typeface="Montserrat" pitchFamily="34" charset="-122"/>
              </a:rPr>
              <a:t>, </a:t>
            </a:r>
            <a:r>
              <a:rPr lang="en-US" sz="9600" dirty="0" err="1">
                <a:solidFill>
                  <a:srgbClr val="272525"/>
                </a:solidFill>
                <a:ea typeface="Montserrat" pitchFamily="34" charset="-122"/>
              </a:rPr>
              <a:t>dan</a:t>
            </a:r>
            <a:r>
              <a:rPr lang="en-US" sz="96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9600" dirty="0" err="1">
                <a:solidFill>
                  <a:srgbClr val="272525"/>
                </a:solidFill>
                <a:ea typeface="Montserrat" pitchFamily="34" charset="-122"/>
              </a:rPr>
              <a:t>melakukan</a:t>
            </a:r>
            <a:r>
              <a:rPr lang="en-US" sz="96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9600" dirty="0" err="1">
                <a:solidFill>
                  <a:srgbClr val="272525"/>
                </a:solidFill>
                <a:ea typeface="Montserrat" pitchFamily="34" charset="-122"/>
              </a:rPr>
              <a:t>kegiatan</a:t>
            </a:r>
            <a:r>
              <a:rPr lang="en-US" sz="96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9600" dirty="0" err="1">
                <a:solidFill>
                  <a:srgbClr val="272525"/>
                </a:solidFill>
                <a:ea typeface="Montserrat" pitchFamily="34" charset="-122"/>
              </a:rPr>
              <a:t>ekonomi</a:t>
            </a:r>
            <a:r>
              <a:rPr lang="en-US" sz="9600" dirty="0">
                <a:solidFill>
                  <a:srgbClr val="272525"/>
                </a:solidFill>
                <a:ea typeface="Montserrat" pitchFamily="34" charset="-122"/>
              </a:rPr>
              <a:t> yang </a:t>
            </a:r>
            <a:r>
              <a:rPr lang="en-US" sz="9600" dirty="0" err="1" smtClean="0">
                <a:solidFill>
                  <a:srgbClr val="272525"/>
                </a:solidFill>
                <a:ea typeface="Montserrat" pitchFamily="34" charset="-122"/>
              </a:rPr>
              <a:t>menguntungkan</a:t>
            </a:r>
            <a:endParaRPr lang="en-US" sz="9600" dirty="0" smtClean="0">
              <a:solidFill>
                <a:srgbClr val="272525"/>
              </a:solidFill>
              <a:ea typeface="Montserrat" pitchFamily="34" charset="-122"/>
            </a:endParaRPr>
          </a:p>
          <a:p>
            <a:pPr algn="just"/>
            <a:endParaRPr lang="en-US" sz="9600" b="1" dirty="0">
              <a:solidFill>
                <a:srgbClr val="272525"/>
              </a:solidFill>
            </a:endParaRPr>
          </a:p>
          <a:p>
            <a:pPr algn="just"/>
            <a:r>
              <a:rPr lang="en-US" sz="9600" b="1" dirty="0" smtClean="0">
                <a:solidFill>
                  <a:srgbClr val="272525"/>
                </a:solidFill>
              </a:rPr>
              <a:t>3. </a:t>
            </a:r>
            <a:r>
              <a:rPr lang="en-US" sz="9600" b="1" dirty="0" err="1" smtClean="0">
                <a:solidFill>
                  <a:srgbClr val="272525"/>
                </a:solidFill>
              </a:rPr>
              <a:t>Hukum</a:t>
            </a:r>
            <a:r>
              <a:rPr lang="en-US" sz="9600" b="1" dirty="0" smtClean="0">
                <a:solidFill>
                  <a:srgbClr val="272525"/>
                </a:solidFill>
              </a:rPr>
              <a:t> </a:t>
            </a:r>
            <a:r>
              <a:rPr lang="en-US" sz="9600" b="1" dirty="0" err="1" smtClean="0">
                <a:solidFill>
                  <a:srgbClr val="272525"/>
                </a:solidFill>
              </a:rPr>
              <a:t>Sebagai</a:t>
            </a:r>
            <a:r>
              <a:rPr lang="en-US" sz="9600" b="1" dirty="0" smtClean="0">
                <a:solidFill>
                  <a:srgbClr val="272525"/>
                </a:solidFill>
              </a:rPr>
              <a:t> </a:t>
            </a:r>
            <a:r>
              <a:rPr lang="en-US" sz="9600" b="1" dirty="0" err="1" smtClean="0">
                <a:solidFill>
                  <a:srgbClr val="272525"/>
                </a:solidFill>
              </a:rPr>
              <a:t>penghasil</a:t>
            </a:r>
            <a:r>
              <a:rPr lang="en-US" sz="9600" b="1" dirty="0" smtClean="0">
                <a:solidFill>
                  <a:srgbClr val="272525"/>
                </a:solidFill>
              </a:rPr>
              <a:t> </a:t>
            </a:r>
            <a:r>
              <a:rPr lang="en-US" sz="9600" b="1" dirty="0" err="1" smtClean="0">
                <a:solidFill>
                  <a:srgbClr val="272525"/>
                </a:solidFill>
              </a:rPr>
              <a:t>Efisiensi</a:t>
            </a:r>
            <a:endParaRPr lang="en-US" sz="9600" b="1" dirty="0" smtClean="0">
              <a:solidFill>
                <a:srgbClr val="272525"/>
              </a:solidFill>
            </a:endParaRPr>
          </a:p>
          <a:p>
            <a:pPr algn="just"/>
            <a:r>
              <a:rPr lang="en-US" sz="9600" dirty="0" err="1">
                <a:solidFill>
                  <a:srgbClr val="272525"/>
                </a:solidFill>
                <a:ea typeface="Montserrat" pitchFamily="34" charset="-122"/>
              </a:rPr>
              <a:t>Hukum</a:t>
            </a:r>
            <a:r>
              <a:rPr lang="en-US" sz="96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9600" dirty="0" err="1">
                <a:solidFill>
                  <a:srgbClr val="272525"/>
                </a:solidFill>
                <a:ea typeface="Montserrat" pitchFamily="34" charset="-122"/>
              </a:rPr>
              <a:t>dapat</a:t>
            </a:r>
            <a:r>
              <a:rPr lang="en-US" sz="96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9600" dirty="0" err="1">
                <a:solidFill>
                  <a:srgbClr val="272525"/>
                </a:solidFill>
                <a:ea typeface="Montserrat" pitchFamily="34" charset="-122"/>
              </a:rPr>
              <a:t>memberikan</a:t>
            </a:r>
            <a:r>
              <a:rPr lang="en-US" sz="96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9600" dirty="0" err="1">
                <a:solidFill>
                  <a:srgbClr val="272525"/>
                </a:solidFill>
                <a:ea typeface="Montserrat" pitchFamily="34" charset="-122"/>
              </a:rPr>
              <a:t>insentif</a:t>
            </a:r>
            <a:r>
              <a:rPr lang="en-US" sz="96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9600" dirty="0" err="1">
                <a:solidFill>
                  <a:srgbClr val="272525"/>
                </a:solidFill>
                <a:ea typeface="Montserrat" pitchFamily="34" charset="-122"/>
              </a:rPr>
              <a:t>bagi</a:t>
            </a:r>
            <a:r>
              <a:rPr lang="en-US" sz="96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9600" dirty="0" err="1">
                <a:solidFill>
                  <a:srgbClr val="272525"/>
                </a:solidFill>
                <a:ea typeface="Montserrat" pitchFamily="34" charset="-122"/>
              </a:rPr>
              <a:t>individu</a:t>
            </a:r>
            <a:r>
              <a:rPr lang="en-US" sz="96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9600" dirty="0" err="1">
                <a:solidFill>
                  <a:srgbClr val="272525"/>
                </a:solidFill>
                <a:ea typeface="Montserrat" pitchFamily="34" charset="-122"/>
              </a:rPr>
              <a:t>untuk</a:t>
            </a:r>
            <a:r>
              <a:rPr lang="en-US" sz="96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9600" dirty="0" err="1">
                <a:solidFill>
                  <a:srgbClr val="272525"/>
                </a:solidFill>
                <a:ea typeface="Montserrat" pitchFamily="34" charset="-122"/>
              </a:rPr>
              <a:t>berinvestasi</a:t>
            </a:r>
            <a:r>
              <a:rPr lang="en-US" sz="9600" dirty="0">
                <a:solidFill>
                  <a:srgbClr val="272525"/>
                </a:solidFill>
                <a:ea typeface="Montserrat" pitchFamily="34" charset="-122"/>
              </a:rPr>
              <a:t>, </a:t>
            </a:r>
            <a:r>
              <a:rPr lang="en-US" sz="9600" dirty="0" err="1">
                <a:solidFill>
                  <a:srgbClr val="272525"/>
                </a:solidFill>
                <a:ea typeface="Montserrat" pitchFamily="34" charset="-122"/>
              </a:rPr>
              <a:t>bekerja</a:t>
            </a:r>
            <a:r>
              <a:rPr lang="en-US" sz="96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9600" dirty="0" err="1">
                <a:solidFill>
                  <a:srgbClr val="272525"/>
                </a:solidFill>
                <a:ea typeface="Montserrat" pitchFamily="34" charset="-122"/>
              </a:rPr>
              <a:t>keras</a:t>
            </a:r>
            <a:r>
              <a:rPr lang="en-US" sz="9600" dirty="0">
                <a:solidFill>
                  <a:srgbClr val="272525"/>
                </a:solidFill>
                <a:ea typeface="Montserrat" pitchFamily="34" charset="-122"/>
              </a:rPr>
              <a:t>, </a:t>
            </a:r>
            <a:r>
              <a:rPr lang="en-US" sz="9600" dirty="0" err="1">
                <a:solidFill>
                  <a:srgbClr val="272525"/>
                </a:solidFill>
                <a:ea typeface="Montserrat" pitchFamily="34" charset="-122"/>
              </a:rPr>
              <a:t>dan</a:t>
            </a:r>
            <a:r>
              <a:rPr lang="en-US" sz="96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9600" dirty="0" err="1">
                <a:solidFill>
                  <a:srgbClr val="272525"/>
                </a:solidFill>
                <a:ea typeface="Montserrat" pitchFamily="34" charset="-122"/>
              </a:rPr>
              <a:t>melakukan</a:t>
            </a:r>
            <a:r>
              <a:rPr lang="en-US" sz="96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9600" dirty="0" err="1">
                <a:solidFill>
                  <a:srgbClr val="272525"/>
                </a:solidFill>
                <a:ea typeface="Montserrat" pitchFamily="34" charset="-122"/>
              </a:rPr>
              <a:t>kegiatan</a:t>
            </a:r>
            <a:r>
              <a:rPr lang="en-US" sz="9600" dirty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9600" dirty="0" err="1">
                <a:solidFill>
                  <a:srgbClr val="272525"/>
                </a:solidFill>
                <a:ea typeface="Montserrat" pitchFamily="34" charset="-122"/>
              </a:rPr>
              <a:t>ekonomi</a:t>
            </a:r>
            <a:r>
              <a:rPr lang="en-US" sz="9600" dirty="0">
                <a:solidFill>
                  <a:srgbClr val="272525"/>
                </a:solidFill>
                <a:ea typeface="Montserrat" pitchFamily="34" charset="-122"/>
              </a:rPr>
              <a:t> yang </a:t>
            </a:r>
            <a:r>
              <a:rPr lang="en-US" sz="9600" dirty="0" err="1">
                <a:solidFill>
                  <a:srgbClr val="272525"/>
                </a:solidFill>
                <a:ea typeface="Montserrat" pitchFamily="34" charset="-122"/>
              </a:rPr>
              <a:t>menguntungkan</a:t>
            </a:r>
            <a:endParaRPr lang="en-US" sz="9600" b="1" dirty="0"/>
          </a:p>
          <a:p>
            <a:pPr algn="just"/>
            <a:endParaRPr lang="en-US" sz="3500" dirty="0">
              <a:solidFill>
                <a:schemeClr val="tx1"/>
              </a:solidFill>
            </a:endParaRPr>
          </a:p>
          <a:p>
            <a:pPr algn="l"/>
            <a:endParaRPr lang="en-US" dirty="0" smtClean="0">
              <a:solidFill>
                <a:schemeClr val="tx1"/>
              </a:solidFill>
              <a:latin typeface="Instrument Sans Medium" pitchFamily="34" charset="0"/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dirty="0" smtClean="0">
                <a:solidFill>
                  <a:schemeClr val="tx1"/>
                </a:solidFill>
                <a:latin typeface="Arial" panose="020B0604020202020204" pitchFamily="34" charset="0"/>
              </a:rPr>
              <a:t>.</a:t>
            </a: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69244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3568" y="404664"/>
            <a:ext cx="7560840" cy="5234136"/>
          </a:xfrm>
        </p:spPr>
        <p:txBody>
          <a:bodyPr>
            <a:normAutofit/>
          </a:bodyPr>
          <a:lstStyle/>
          <a:p>
            <a:r>
              <a:rPr lang="en-US" sz="2400" b="1" dirty="0" err="1" smtClean="0">
                <a:solidFill>
                  <a:schemeClr val="tx1"/>
                </a:solidFill>
              </a:rPr>
              <a:t>Analisa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Ekonomi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Terhadap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Hukum</a:t>
            </a:r>
            <a:endParaRPr lang="en-US" sz="2400" b="1" dirty="0" smtClean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  <a:latin typeface="Instrument Sans Semi Bold" pitchFamily="34" charset="0"/>
            </a:endParaRPr>
          </a:p>
          <a:p>
            <a:pPr algn="l"/>
            <a:r>
              <a:rPr lang="en-US" dirty="0" smtClean="0"/>
              <a:t>1. </a:t>
            </a:r>
            <a:r>
              <a:rPr lang="en-US" sz="2200" b="1" dirty="0" err="1" smtClean="0">
                <a:solidFill>
                  <a:srgbClr val="272525"/>
                </a:solidFill>
                <a:ea typeface="Barlow Bold" pitchFamily="34" charset="-122"/>
              </a:rPr>
              <a:t>Analisis</a:t>
            </a:r>
            <a:r>
              <a:rPr lang="en-US" sz="2200" b="1" dirty="0" smtClean="0">
                <a:solidFill>
                  <a:srgbClr val="272525"/>
                </a:solidFill>
                <a:ea typeface="Barlow Bold" pitchFamily="34" charset="-122"/>
              </a:rPr>
              <a:t> </a:t>
            </a:r>
            <a:r>
              <a:rPr lang="en-US" sz="2200" b="1" dirty="0" err="1" smtClean="0">
                <a:solidFill>
                  <a:srgbClr val="272525"/>
                </a:solidFill>
                <a:ea typeface="Barlow Bold" pitchFamily="34" charset="-122"/>
              </a:rPr>
              <a:t>Biaya</a:t>
            </a:r>
            <a:r>
              <a:rPr lang="en-US" sz="2200" b="1" dirty="0" smtClean="0">
                <a:solidFill>
                  <a:srgbClr val="272525"/>
                </a:solidFill>
                <a:ea typeface="Barlow Bold" pitchFamily="34" charset="-122"/>
              </a:rPr>
              <a:t> </a:t>
            </a:r>
            <a:r>
              <a:rPr lang="en-US" sz="2200" b="1" dirty="0" err="1" smtClean="0">
                <a:solidFill>
                  <a:srgbClr val="272525"/>
                </a:solidFill>
                <a:ea typeface="Barlow Bold" pitchFamily="34" charset="-122"/>
              </a:rPr>
              <a:t>dan</a:t>
            </a:r>
            <a:r>
              <a:rPr lang="en-US" sz="2200" b="1" dirty="0" smtClean="0">
                <a:solidFill>
                  <a:srgbClr val="272525"/>
                </a:solidFill>
                <a:ea typeface="Barlow Bold" pitchFamily="34" charset="-122"/>
              </a:rPr>
              <a:t> </a:t>
            </a:r>
            <a:r>
              <a:rPr lang="en-US" sz="2200" b="1" dirty="0" err="1" smtClean="0">
                <a:solidFill>
                  <a:srgbClr val="272525"/>
                </a:solidFill>
                <a:ea typeface="Barlow Bold" pitchFamily="34" charset="-122"/>
              </a:rPr>
              <a:t>Manfaat</a:t>
            </a:r>
            <a:endParaRPr lang="en-US" sz="2200" dirty="0" smtClean="0"/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2200" dirty="0" err="1" smtClean="0">
                <a:solidFill>
                  <a:srgbClr val="272525"/>
                </a:solidFill>
                <a:ea typeface="Montserrat" pitchFamily="34" charset="-122"/>
              </a:rPr>
              <a:t>Pendekatan</a:t>
            </a:r>
            <a:r>
              <a:rPr lang="en-US" sz="2200" dirty="0" smtClean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200" dirty="0" err="1" smtClean="0">
                <a:solidFill>
                  <a:srgbClr val="272525"/>
                </a:solidFill>
                <a:ea typeface="Montserrat" pitchFamily="34" charset="-122"/>
              </a:rPr>
              <a:t>ekonomi</a:t>
            </a:r>
            <a:r>
              <a:rPr lang="en-US" sz="2200" dirty="0" smtClean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200" dirty="0" err="1" smtClean="0">
                <a:solidFill>
                  <a:srgbClr val="272525"/>
                </a:solidFill>
                <a:ea typeface="Montserrat" pitchFamily="34" charset="-122"/>
              </a:rPr>
              <a:t>menganalisis</a:t>
            </a:r>
            <a:r>
              <a:rPr lang="en-US" sz="2200" dirty="0" smtClean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200" dirty="0" err="1" smtClean="0">
                <a:solidFill>
                  <a:srgbClr val="272525"/>
                </a:solidFill>
                <a:ea typeface="Montserrat" pitchFamily="34" charset="-122"/>
              </a:rPr>
              <a:t>hukum</a:t>
            </a:r>
            <a:r>
              <a:rPr lang="en-US" sz="2200" dirty="0" smtClean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200" dirty="0" err="1" smtClean="0">
                <a:solidFill>
                  <a:srgbClr val="272525"/>
                </a:solidFill>
                <a:ea typeface="Montserrat" pitchFamily="34" charset="-122"/>
              </a:rPr>
              <a:t>dengan</a:t>
            </a:r>
            <a:r>
              <a:rPr lang="en-US" sz="2200" dirty="0" smtClean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200" dirty="0" err="1" smtClean="0">
                <a:solidFill>
                  <a:srgbClr val="272525"/>
                </a:solidFill>
                <a:ea typeface="Montserrat" pitchFamily="34" charset="-122"/>
              </a:rPr>
              <a:t>melihat</a:t>
            </a:r>
            <a:r>
              <a:rPr lang="en-US" sz="2200" dirty="0" smtClean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200" dirty="0" err="1" smtClean="0">
                <a:solidFill>
                  <a:srgbClr val="272525"/>
                </a:solidFill>
                <a:ea typeface="Montserrat" pitchFamily="34" charset="-122"/>
              </a:rPr>
              <a:t>biaya</a:t>
            </a:r>
            <a:r>
              <a:rPr lang="en-US" sz="2200" dirty="0" smtClean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200" dirty="0" err="1" smtClean="0">
                <a:solidFill>
                  <a:srgbClr val="272525"/>
                </a:solidFill>
                <a:ea typeface="Montserrat" pitchFamily="34" charset="-122"/>
              </a:rPr>
              <a:t>dan</a:t>
            </a:r>
            <a:r>
              <a:rPr lang="en-US" sz="2200" dirty="0" smtClean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200" dirty="0" err="1" smtClean="0">
                <a:solidFill>
                  <a:srgbClr val="272525"/>
                </a:solidFill>
                <a:ea typeface="Montserrat" pitchFamily="34" charset="-122"/>
              </a:rPr>
              <a:t>manfaat</a:t>
            </a:r>
            <a:r>
              <a:rPr lang="en-US" sz="2200" dirty="0" smtClean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200" dirty="0" err="1" smtClean="0">
                <a:solidFill>
                  <a:srgbClr val="272525"/>
                </a:solidFill>
                <a:ea typeface="Montserrat" pitchFamily="34" charset="-122"/>
              </a:rPr>
              <a:t>dari</a:t>
            </a:r>
            <a:r>
              <a:rPr lang="en-US" sz="2200" dirty="0" smtClean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200" dirty="0" err="1" smtClean="0">
                <a:solidFill>
                  <a:srgbClr val="272525"/>
                </a:solidFill>
                <a:ea typeface="Montserrat" pitchFamily="34" charset="-122"/>
              </a:rPr>
              <a:t>aturan</a:t>
            </a:r>
            <a:r>
              <a:rPr lang="en-US" sz="2200" dirty="0" smtClean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200" dirty="0" err="1" smtClean="0">
                <a:solidFill>
                  <a:srgbClr val="272525"/>
                </a:solidFill>
                <a:ea typeface="Montserrat" pitchFamily="34" charset="-122"/>
              </a:rPr>
              <a:t>hukum</a:t>
            </a:r>
            <a:r>
              <a:rPr lang="en-US" sz="2200" dirty="0" smtClean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200" dirty="0" err="1" smtClean="0">
                <a:solidFill>
                  <a:srgbClr val="272525"/>
                </a:solidFill>
                <a:ea typeface="Montserrat" pitchFamily="34" charset="-122"/>
              </a:rPr>
              <a:t>tersebut</a:t>
            </a:r>
            <a:r>
              <a:rPr lang="en-US" sz="2200" dirty="0" smtClean="0">
                <a:solidFill>
                  <a:srgbClr val="272525"/>
                </a:solidFill>
                <a:ea typeface="Montserrat" pitchFamily="34" charset="-122"/>
              </a:rPr>
              <a:t>.</a:t>
            </a:r>
            <a:endParaRPr lang="en-US" sz="2200" dirty="0" smtClean="0"/>
          </a:p>
          <a:p>
            <a:pPr algn="l"/>
            <a:r>
              <a:rPr lang="en-US" sz="2200" dirty="0" smtClean="0"/>
              <a:t>2. </a:t>
            </a:r>
            <a:r>
              <a:rPr lang="en-US" sz="2200" b="1" dirty="0" err="1" smtClean="0">
                <a:solidFill>
                  <a:srgbClr val="272525"/>
                </a:solidFill>
                <a:ea typeface="Barlow Bold" pitchFamily="34" charset="-122"/>
              </a:rPr>
              <a:t>Analisis</a:t>
            </a:r>
            <a:r>
              <a:rPr lang="en-US" sz="2200" b="1" dirty="0" smtClean="0">
                <a:solidFill>
                  <a:srgbClr val="272525"/>
                </a:solidFill>
                <a:ea typeface="Barlow Bold" pitchFamily="34" charset="-122"/>
              </a:rPr>
              <a:t> </a:t>
            </a:r>
            <a:r>
              <a:rPr lang="en-US" sz="2200" b="1" dirty="0" err="1" smtClean="0">
                <a:solidFill>
                  <a:srgbClr val="272525"/>
                </a:solidFill>
                <a:ea typeface="Barlow Bold" pitchFamily="34" charset="-122"/>
              </a:rPr>
              <a:t>Efisiensi</a:t>
            </a:r>
            <a:endParaRPr lang="en-US" sz="2200" dirty="0" smtClean="0"/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2200" dirty="0" err="1" smtClean="0">
                <a:solidFill>
                  <a:srgbClr val="272525"/>
                </a:solidFill>
                <a:ea typeface="Montserrat" pitchFamily="34" charset="-122"/>
              </a:rPr>
              <a:t>Pendekatan</a:t>
            </a:r>
            <a:r>
              <a:rPr lang="en-US" sz="2200" dirty="0" smtClean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200" dirty="0" err="1" smtClean="0">
                <a:solidFill>
                  <a:srgbClr val="272525"/>
                </a:solidFill>
                <a:ea typeface="Montserrat" pitchFamily="34" charset="-122"/>
              </a:rPr>
              <a:t>ekonomi</a:t>
            </a:r>
            <a:r>
              <a:rPr lang="en-US" sz="2200" dirty="0" smtClean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200" dirty="0" err="1" smtClean="0">
                <a:solidFill>
                  <a:srgbClr val="272525"/>
                </a:solidFill>
                <a:ea typeface="Montserrat" pitchFamily="34" charset="-122"/>
              </a:rPr>
              <a:t>mengevaluasi</a:t>
            </a:r>
            <a:r>
              <a:rPr lang="en-US" sz="2200" dirty="0" smtClean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200" dirty="0" err="1" smtClean="0">
                <a:solidFill>
                  <a:srgbClr val="272525"/>
                </a:solidFill>
                <a:ea typeface="Montserrat" pitchFamily="34" charset="-122"/>
              </a:rPr>
              <a:t>hukum</a:t>
            </a:r>
            <a:r>
              <a:rPr lang="en-US" sz="2200" dirty="0" smtClean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200" dirty="0" err="1" smtClean="0">
                <a:solidFill>
                  <a:srgbClr val="272525"/>
                </a:solidFill>
                <a:ea typeface="Montserrat" pitchFamily="34" charset="-122"/>
              </a:rPr>
              <a:t>berdasarkan</a:t>
            </a:r>
            <a:r>
              <a:rPr lang="en-US" sz="2200" dirty="0" smtClean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200" dirty="0" err="1" smtClean="0">
                <a:solidFill>
                  <a:srgbClr val="272525"/>
                </a:solidFill>
                <a:ea typeface="Montserrat" pitchFamily="34" charset="-122"/>
              </a:rPr>
              <a:t>efisiensi</a:t>
            </a:r>
            <a:r>
              <a:rPr lang="en-US" sz="2200" dirty="0" smtClean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200" dirty="0" err="1" smtClean="0">
                <a:solidFill>
                  <a:srgbClr val="272525"/>
                </a:solidFill>
                <a:ea typeface="Montserrat" pitchFamily="34" charset="-122"/>
              </a:rPr>
              <a:t>dalam</a:t>
            </a:r>
            <a:r>
              <a:rPr lang="en-US" sz="2200" dirty="0" smtClean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200" dirty="0" err="1" smtClean="0">
                <a:solidFill>
                  <a:srgbClr val="272525"/>
                </a:solidFill>
                <a:ea typeface="Montserrat" pitchFamily="34" charset="-122"/>
              </a:rPr>
              <a:t>mencapai</a:t>
            </a:r>
            <a:r>
              <a:rPr lang="en-US" sz="2200" dirty="0" smtClean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200" dirty="0" err="1" smtClean="0">
                <a:solidFill>
                  <a:srgbClr val="272525"/>
                </a:solidFill>
                <a:ea typeface="Montserrat" pitchFamily="34" charset="-122"/>
              </a:rPr>
              <a:t>tujuan</a:t>
            </a:r>
            <a:r>
              <a:rPr lang="en-US" sz="2200" dirty="0" smtClean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200" dirty="0" err="1" smtClean="0">
                <a:solidFill>
                  <a:srgbClr val="272525"/>
                </a:solidFill>
                <a:ea typeface="Montserrat" pitchFamily="34" charset="-122"/>
              </a:rPr>
              <a:t>ekonomi</a:t>
            </a:r>
            <a:r>
              <a:rPr lang="en-US" sz="2200" dirty="0" smtClean="0">
                <a:solidFill>
                  <a:srgbClr val="272525"/>
                </a:solidFill>
                <a:ea typeface="Montserrat" pitchFamily="34" charset="-122"/>
              </a:rPr>
              <a:t>.</a:t>
            </a:r>
          </a:p>
          <a:p>
            <a:pPr algn="l"/>
            <a:r>
              <a:rPr lang="en-US" sz="2200" dirty="0" smtClean="0">
                <a:solidFill>
                  <a:srgbClr val="272525"/>
                </a:solidFill>
              </a:rPr>
              <a:t>3. </a:t>
            </a:r>
            <a:r>
              <a:rPr lang="en-US" sz="2200" b="1" dirty="0" err="1" smtClean="0">
                <a:solidFill>
                  <a:srgbClr val="272525"/>
                </a:solidFill>
                <a:ea typeface="Barlow Bold" pitchFamily="34" charset="-122"/>
              </a:rPr>
              <a:t>Analisis</a:t>
            </a:r>
            <a:r>
              <a:rPr lang="en-US" sz="2200" b="1" dirty="0" smtClean="0">
                <a:solidFill>
                  <a:srgbClr val="272525"/>
                </a:solidFill>
                <a:ea typeface="Barlow Bold" pitchFamily="34" charset="-122"/>
              </a:rPr>
              <a:t> </a:t>
            </a:r>
            <a:r>
              <a:rPr lang="en-US" sz="2200" b="1" dirty="0" err="1" smtClean="0">
                <a:solidFill>
                  <a:srgbClr val="272525"/>
                </a:solidFill>
                <a:ea typeface="Barlow Bold" pitchFamily="34" charset="-122"/>
              </a:rPr>
              <a:t>Kesejahteraan</a:t>
            </a:r>
            <a:endParaRPr lang="en-US" sz="2200" dirty="0" smtClean="0"/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200" dirty="0" err="1" smtClean="0">
                <a:solidFill>
                  <a:srgbClr val="272525"/>
                </a:solidFill>
                <a:ea typeface="Montserrat" pitchFamily="34" charset="-122"/>
              </a:rPr>
              <a:t>Pendekatan</a:t>
            </a:r>
            <a:r>
              <a:rPr lang="en-US" sz="2200" dirty="0" smtClean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200" dirty="0" err="1" smtClean="0">
                <a:solidFill>
                  <a:srgbClr val="272525"/>
                </a:solidFill>
                <a:ea typeface="Montserrat" pitchFamily="34" charset="-122"/>
              </a:rPr>
              <a:t>ekonomi</a:t>
            </a:r>
            <a:r>
              <a:rPr lang="en-US" sz="2200" dirty="0" smtClean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200" dirty="0" err="1" smtClean="0">
                <a:solidFill>
                  <a:srgbClr val="272525"/>
                </a:solidFill>
                <a:ea typeface="Montserrat" pitchFamily="34" charset="-122"/>
              </a:rPr>
              <a:t>menilai</a:t>
            </a:r>
            <a:r>
              <a:rPr lang="en-US" sz="2200" dirty="0" smtClean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200" dirty="0" err="1" smtClean="0">
                <a:solidFill>
                  <a:srgbClr val="272525"/>
                </a:solidFill>
                <a:ea typeface="Montserrat" pitchFamily="34" charset="-122"/>
              </a:rPr>
              <a:t>hukum</a:t>
            </a:r>
            <a:r>
              <a:rPr lang="en-US" sz="2200" dirty="0" smtClean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200" dirty="0" err="1" smtClean="0">
                <a:solidFill>
                  <a:srgbClr val="272525"/>
                </a:solidFill>
                <a:ea typeface="Montserrat" pitchFamily="34" charset="-122"/>
              </a:rPr>
              <a:t>berdasarkan</a:t>
            </a:r>
            <a:r>
              <a:rPr lang="en-US" sz="2200" dirty="0" smtClean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200" dirty="0" err="1" smtClean="0">
                <a:solidFill>
                  <a:srgbClr val="272525"/>
                </a:solidFill>
                <a:ea typeface="Montserrat" pitchFamily="34" charset="-122"/>
              </a:rPr>
              <a:t>dampaknya</a:t>
            </a:r>
            <a:r>
              <a:rPr lang="en-US" sz="2200" dirty="0" smtClean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200" dirty="0" err="1" smtClean="0">
                <a:solidFill>
                  <a:srgbClr val="272525"/>
                </a:solidFill>
                <a:ea typeface="Montserrat" pitchFamily="34" charset="-122"/>
              </a:rPr>
              <a:t>terhadap</a:t>
            </a:r>
            <a:r>
              <a:rPr lang="en-US" sz="2200" dirty="0" smtClean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200" dirty="0" err="1" smtClean="0">
                <a:solidFill>
                  <a:srgbClr val="272525"/>
                </a:solidFill>
                <a:ea typeface="Montserrat" pitchFamily="34" charset="-122"/>
              </a:rPr>
              <a:t>kesejahteraan</a:t>
            </a:r>
            <a:r>
              <a:rPr lang="en-US" sz="2200" dirty="0" smtClean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200" dirty="0" err="1" smtClean="0">
                <a:solidFill>
                  <a:srgbClr val="272525"/>
                </a:solidFill>
                <a:ea typeface="Montserrat" pitchFamily="34" charset="-122"/>
              </a:rPr>
              <a:t>ekonomi</a:t>
            </a:r>
            <a:r>
              <a:rPr lang="en-US" sz="2200" dirty="0" smtClean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sz="2200" dirty="0" err="1" smtClean="0">
                <a:solidFill>
                  <a:srgbClr val="272525"/>
                </a:solidFill>
                <a:ea typeface="Montserrat" pitchFamily="34" charset="-122"/>
              </a:rPr>
              <a:t>masyarakat</a:t>
            </a:r>
            <a:r>
              <a:rPr lang="en-US" sz="2200" dirty="0" smtClean="0">
                <a:solidFill>
                  <a:srgbClr val="272525"/>
                </a:solidFill>
                <a:ea typeface="Montserrat" pitchFamily="34" charset="-122"/>
              </a:rPr>
              <a:t>.</a:t>
            </a:r>
            <a:endParaRPr lang="en-US" sz="2200" dirty="0" smtClean="0"/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en-US" sz="2200" dirty="0"/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58817305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5801</TotalTime>
  <Words>362</Words>
  <Application>Microsoft Office PowerPoint</Application>
  <PresentationFormat>On-screen Show (4:3)</PresentationFormat>
  <Paragraphs>67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Arial</vt:lpstr>
      <vt:lpstr>Barlow Bold</vt:lpstr>
      <vt:lpstr>Calibri</vt:lpstr>
      <vt:lpstr>Cambria</vt:lpstr>
      <vt:lpstr>Instrument Sans Medium</vt:lpstr>
      <vt:lpstr>Instrument Sans Semi Bold</vt:lpstr>
      <vt:lpstr>Montserrat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Adminbsm</cp:lastModifiedBy>
  <cp:revision>552</cp:revision>
  <cp:lastPrinted>2017-08-29T02:54:51Z</cp:lastPrinted>
  <dcterms:created xsi:type="dcterms:W3CDTF">2010-04-18T12:06:30Z</dcterms:created>
  <dcterms:modified xsi:type="dcterms:W3CDTF">2024-10-07T00:56:58Z</dcterms:modified>
</cp:coreProperties>
</file>