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1" r:id="rId3"/>
    <p:sldId id="342" r:id="rId4"/>
    <p:sldId id="331" r:id="rId5"/>
    <p:sldId id="335" r:id="rId6"/>
    <p:sldId id="345" r:id="rId7"/>
    <p:sldId id="346" r:id="rId8"/>
    <p:sldId id="347" r:id="rId9"/>
    <p:sldId id="348" r:id="rId10"/>
    <p:sldId id="343" r:id="rId11"/>
    <p:sldId id="344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80" autoAdjust="0"/>
  </p:normalViewPr>
  <p:slideViewPr>
    <p:cSldViewPr>
      <p:cViewPr>
        <p:scale>
          <a:sx n="100" d="100"/>
          <a:sy n="100" d="100"/>
        </p:scale>
        <p:origin x="40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BADAN HUKUM YANG BERLAKU 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 INDONESIA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lnSpcReduction="10000"/>
          </a:bodyPr>
          <a:lstStyle/>
          <a:p>
            <a:r>
              <a:rPr lang="en-US" sz="2200" b="1" dirty="0" err="1">
                <a:solidFill>
                  <a:srgbClr val="000000"/>
                </a:solidFill>
                <a:ea typeface="Petrona Bold" pitchFamily="34" charset="-122"/>
              </a:rPr>
              <a:t>Hak</a:t>
            </a:r>
            <a:r>
              <a:rPr lang="en-US" sz="2200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a typeface="Petrona Bold" pitchFamily="34" charset="-122"/>
              </a:rPr>
              <a:t>dan</a:t>
            </a:r>
            <a:r>
              <a:rPr lang="en-US" sz="2200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a typeface="Petrona Bold" pitchFamily="34" charset="-122"/>
              </a:rPr>
              <a:t>Kewajiban</a:t>
            </a:r>
            <a:r>
              <a:rPr lang="en-US" sz="2200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a typeface="Petrona Bold" pitchFamily="34" charset="-122"/>
              </a:rPr>
              <a:t>Badan</a:t>
            </a:r>
            <a:r>
              <a:rPr lang="en-US" sz="2200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ea typeface="Petrona Bold" pitchFamily="34" charset="-122"/>
              </a:rPr>
              <a:t>Hukum</a:t>
            </a:r>
            <a:endParaRPr lang="en-US" sz="2200" dirty="0"/>
          </a:p>
          <a:p>
            <a:endParaRPr lang="en-US" sz="2200" dirty="0" smtClean="0">
              <a:solidFill>
                <a:srgbClr val="5C4E3D"/>
              </a:solidFill>
              <a:ea typeface="Libre Baskerville" pitchFamily="34" charset="-122"/>
            </a:endParaRPr>
          </a:p>
          <a:p>
            <a:pPr algn="just"/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memiliki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hak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kewajiban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diatur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dalam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Inter" pitchFamily="34" charset="-122"/>
              </a:rPr>
              <a:t>undang-undang</a:t>
            </a:r>
            <a:endParaRPr lang="en-US" sz="2200" dirty="0" smtClean="0">
              <a:solidFill>
                <a:srgbClr val="272525"/>
              </a:solidFill>
              <a:ea typeface="Inter" pitchFamily="34" charset="-122"/>
            </a:endParaRPr>
          </a:p>
          <a:p>
            <a:pPr algn="just"/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1.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Hak</a:t>
            </a:r>
            <a:r>
              <a:rPr lang="en-US" sz="22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Kontrak</a:t>
            </a:r>
            <a:endParaRPr lang="en-US" sz="2200" dirty="0"/>
          </a:p>
          <a:p>
            <a:pPr algn="just"/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Membuat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perjanjian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melakukan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transaksi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dengan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pihak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lain</a:t>
            </a:r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.</a:t>
            </a:r>
          </a:p>
          <a:p>
            <a:pPr algn="just"/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2.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Hak</a:t>
            </a:r>
            <a:r>
              <a:rPr lang="en-US" sz="22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Milik</a:t>
            </a:r>
            <a:endParaRPr lang="en-US" sz="2200" dirty="0"/>
          </a:p>
          <a:p>
            <a:pPr algn="just"/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Memiliki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mengelola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aset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seperti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tanah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bangunan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peralatan</a:t>
            </a:r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.</a:t>
            </a:r>
          </a:p>
          <a:p>
            <a:pPr algn="just"/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3.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Kewajiban</a:t>
            </a:r>
            <a:r>
              <a:rPr lang="en-US" sz="22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Keuangan</a:t>
            </a:r>
            <a:endParaRPr lang="en-US" sz="2200" dirty="0"/>
          </a:p>
          <a:p>
            <a:pPr algn="just"/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Membayar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pajak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kewajiban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keuangan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 smtClean="0">
                <a:solidFill>
                  <a:srgbClr val="272525"/>
                </a:solidFill>
                <a:ea typeface="Inter" pitchFamily="34" charset="-122"/>
              </a:rPr>
              <a:t>lainnya</a:t>
            </a:r>
            <a:endParaRPr lang="en-US" sz="2200" dirty="0" smtClean="0">
              <a:solidFill>
                <a:srgbClr val="272525"/>
              </a:solidFill>
              <a:ea typeface="Inter" pitchFamily="34" charset="-122"/>
            </a:endParaRPr>
          </a:p>
          <a:p>
            <a:pPr algn="just"/>
            <a:r>
              <a:rPr lang="en-US" sz="2200" dirty="0" smtClean="0">
                <a:solidFill>
                  <a:srgbClr val="272525"/>
                </a:solidFill>
                <a:ea typeface="Inter" pitchFamily="34" charset="-122"/>
              </a:rPr>
              <a:t>4.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Kepatuhan</a:t>
            </a:r>
            <a:r>
              <a:rPr lang="en-US" sz="22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200" b="1" dirty="0" err="1">
                <a:solidFill>
                  <a:srgbClr val="272525"/>
                </a:solidFill>
                <a:ea typeface="Petrona Bold" pitchFamily="34" charset="-122"/>
              </a:rPr>
              <a:t>Hukum</a:t>
            </a:r>
            <a:endParaRPr lang="en-US" sz="2200" dirty="0"/>
          </a:p>
          <a:p>
            <a:pPr algn="just"/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Mematuhi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peraturan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perundang-undangan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sz="2200" dirty="0" err="1">
                <a:solidFill>
                  <a:srgbClr val="272525"/>
                </a:solidFill>
                <a:ea typeface="Inter" pitchFamily="34" charset="-122"/>
              </a:rPr>
              <a:t>berlaku</a:t>
            </a:r>
            <a:r>
              <a:rPr lang="en-US" sz="2200" dirty="0">
                <a:solidFill>
                  <a:srgbClr val="272525"/>
                </a:solidFill>
                <a:ea typeface="Inter" pitchFamily="34" charset="-122"/>
              </a:rPr>
              <a:t>.</a:t>
            </a:r>
            <a:endParaRPr lang="en-US" sz="2200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342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6984776" cy="5256584"/>
          </a:xfrm>
        </p:spPr>
        <p:txBody>
          <a:bodyPr/>
          <a:lstStyle/>
          <a:p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Penerapan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Badan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Hukum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di </a:t>
            </a:r>
            <a:r>
              <a:rPr lang="en-US" b="1" dirty="0" smtClean="0">
                <a:solidFill>
                  <a:srgbClr val="000000"/>
                </a:solidFill>
                <a:ea typeface="Petrona Bold" pitchFamily="34" charset="-122"/>
              </a:rPr>
              <a:t>Indonesia</a:t>
            </a:r>
          </a:p>
          <a:p>
            <a:endParaRPr lang="en-US" dirty="0"/>
          </a:p>
          <a:p>
            <a:pPr algn="just"/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diterapkan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secara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luas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di </a:t>
            </a:r>
            <a:r>
              <a:rPr lang="en-US" sz="2000" dirty="0" smtClean="0">
                <a:solidFill>
                  <a:srgbClr val="272525"/>
                </a:solidFill>
                <a:ea typeface="Inter" pitchFamily="34" charset="-122"/>
              </a:rPr>
              <a:t>Indonesia:</a:t>
            </a:r>
          </a:p>
          <a:p>
            <a:pPr algn="just"/>
            <a:r>
              <a:rPr lang="en-US" sz="2000" dirty="0" smtClean="0">
                <a:solidFill>
                  <a:srgbClr val="272525"/>
                </a:solidFill>
                <a:ea typeface="Inter" pitchFamily="34" charset="-122"/>
              </a:rPr>
              <a:t>1.</a:t>
            </a:r>
            <a:r>
              <a:rPr lang="en-US" sz="2000" b="1" dirty="0">
                <a:solidFill>
                  <a:srgbClr val="272525"/>
                </a:solidFill>
                <a:ea typeface="Petrona Bold" pitchFamily="34" charset="-122"/>
              </a:rPr>
              <a:t> Perusahaan</a:t>
            </a:r>
            <a:endParaRPr lang="en-US" sz="2000" dirty="0"/>
          </a:p>
          <a:p>
            <a:pPr algn="just"/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PT Telkom, PT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Pertamina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, PT Bank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Mandiri</a:t>
            </a:r>
            <a:endParaRPr lang="en-US" sz="2000" dirty="0"/>
          </a:p>
          <a:p>
            <a:pPr algn="just"/>
            <a:r>
              <a:rPr lang="en-US" sz="2000" dirty="0" smtClean="0"/>
              <a:t>2. </a:t>
            </a:r>
            <a:r>
              <a:rPr lang="en-US" sz="2000" b="1" dirty="0" err="1">
                <a:solidFill>
                  <a:srgbClr val="272525"/>
                </a:solidFill>
                <a:ea typeface="Petrona Bold" pitchFamily="34" charset="-122"/>
              </a:rPr>
              <a:t>Organisasi</a:t>
            </a:r>
            <a:r>
              <a:rPr lang="en-US" sz="20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000" b="1" dirty="0" smtClean="0">
                <a:solidFill>
                  <a:srgbClr val="272525"/>
                </a:solidFill>
                <a:ea typeface="Petrona Bold" pitchFamily="34" charset="-122"/>
              </a:rPr>
              <a:t>Non-Profit</a:t>
            </a:r>
          </a:p>
          <a:p>
            <a:pPr algn="just"/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Yayasan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Palang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Merah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Indonesia,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Yayasan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Buddha Tzu Chi Indonesia</a:t>
            </a:r>
            <a:endParaRPr lang="en-US" sz="2000" dirty="0"/>
          </a:p>
          <a:p>
            <a:pPr algn="just"/>
            <a:r>
              <a:rPr lang="en-US" sz="2000" dirty="0" smtClean="0"/>
              <a:t>3. </a:t>
            </a:r>
            <a:r>
              <a:rPr lang="en-US" sz="2000" b="1" dirty="0" err="1">
                <a:solidFill>
                  <a:srgbClr val="272525"/>
                </a:solidFill>
                <a:ea typeface="Petrona Bold" pitchFamily="34" charset="-122"/>
              </a:rPr>
              <a:t>Lembaga</a:t>
            </a:r>
            <a:r>
              <a:rPr lang="en-US" sz="2000" b="1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000" b="1" dirty="0" err="1">
                <a:solidFill>
                  <a:srgbClr val="272525"/>
                </a:solidFill>
                <a:ea typeface="Petrona Bold" pitchFamily="34" charset="-122"/>
              </a:rPr>
              <a:t>Pendidikan</a:t>
            </a:r>
            <a:endParaRPr lang="en-US" sz="2000" dirty="0"/>
          </a:p>
          <a:p>
            <a:pPr algn="just"/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Universitas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Indonesia,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Institut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000" dirty="0" err="1">
                <a:solidFill>
                  <a:srgbClr val="272525"/>
                </a:solidFill>
                <a:ea typeface="Inter" pitchFamily="34" charset="-122"/>
              </a:rPr>
              <a:t>Teknologi</a:t>
            </a:r>
            <a:r>
              <a:rPr lang="en-US" sz="2000" dirty="0">
                <a:solidFill>
                  <a:srgbClr val="272525"/>
                </a:solidFill>
                <a:ea typeface="Inter" pitchFamily="34" charset="-122"/>
              </a:rPr>
              <a:t> Bandung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sz="2000" dirty="0"/>
          </a:p>
          <a:p>
            <a:pPr algn="just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4004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2600" dirty="0" err="1" smtClean="0"/>
              <a:t>Badan</a:t>
            </a:r>
            <a:r>
              <a:rPr lang="en-US" sz="2600" dirty="0" smtClean="0"/>
              <a:t> </a:t>
            </a:r>
            <a:r>
              <a:rPr lang="en-US" sz="2600" dirty="0" err="1"/>
              <a:t>Hukum</a:t>
            </a:r>
            <a:r>
              <a:rPr lang="en-US" sz="2600" dirty="0"/>
              <a:t>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adalah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kesatuan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organisasi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diakui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oleh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memiliki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hak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kewajiban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sendiri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serta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terpisah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dari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anggota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atau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 smtClean="0">
                <a:solidFill>
                  <a:srgbClr val="272525"/>
                </a:solidFill>
                <a:ea typeface="Inter" pitchFamily="34" charset="-122"/>
              </a:rPr>
              <a:t>pendirinya</a:t>
            </a:r>
            <a:r>
              <a:rPr lang="en-US" sz="2600" dirty="0" smtClean="0">
                <a:solidFill>
                  <a:srgbClr val="272525"/>
                </a:solidFill>
                <a:ea typeface="Inter" pitchFamily="34" charset="-122"/>
              </a:rPr>
              <a:t>.</a:t>
            </a:r>
          </a:p>
          <a:p>
            <a:pPr algn="just"/>
            <a:r>
              <a:rPr lang="en-US" sz="2600" dirty="0" smtClean="0">
                <a:solidFill>
                  <a:srgbClr val="272525"/>
                </a:solidFill>
                <a:ea typeface="Inter" pitchFamily="34" charset="-122"/>
              </a:rPr>
              <a:t>1.</a:t>
            </a:r>
            <a:r>
              <a:rPr lang="en-US" sz="2600" dirty="0" smtClean="0">
                <a:solidFill>
                  <a:srgbClr val="272525"/>
                </a:solidFill>
                <a:ea typeface="Petrona Bold" pitchFamily="34" charset="-122"/>
              </a:rPr>
              <a:t>Keberlanjutan</a:t>
            </a:r>
            <a:endParaRPr lang="en-US" sz="2600" dirty="0"/>
          </a:p>
          <a:p>
            <a:pPr algn="just"/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tidak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terpengaruh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oleh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perubahan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anggota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sehingga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dapat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terus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beroperasi</a:t>
            </a:r>
            <a:r>
              <a:rPr lang="en-US" sz="2600" dirty="0" smtClean="0">
                <a:solidFill>
                  <a:srgbClr val="272525"/>
                </a:solidFill>
                <a:ea typeface="Inter" pitchFamily="34" charset="-122"/>
              </a:rPr>
              <a:t>.</a:t>
            </a:r>
          </a:p>
          <a:p>
            <a:pPr algn="just"/>
            <a:r>
              <a:rPr lang="en-US" sz="2600" dirty="0" smtClean="0">
                <a:solidFill>
                  <a:srgbClr val="272525"/>
                </a:solidFill>
                <a:ea typeface="Inter" pitchFamily="34" charset="-122"/>
              </a:rPr>
              <a:t>2. </a:t>
            </a:r>
            <a:r>
              <a:rPr lang="en-US" sz="2600" dirty="0" err="1" smtClean="0">
                <a:solidFill>
                  <a:srgbClr val="272525"/>
                </a:solidFill>
                <a:ea typeface="Petrona Bold" pitchFamily="34" charset="-122"/>
              </a:rPr>
              <a:t>Tanggung</a:t>
            </a:r>
            <a:r>
              <a:rPr lang="en-US" sz="2600" dirty="0" smtClean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600" dirty="0" err="1" smtClean="0">
                <a:solidFill>
                  <a:srgbClr val="272525"/>
                </a:solidFill>
                <a:ea typeface="Petrona Bold" pitchFamily="34" charset="-122"/>
              </a:rPr>
              <a:t>Jawab</a:t>
            </a:r>
            <a:r>
              <a:rPr lang="en-US" sz="2600" dirty="0" smtClean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600" dirty="0" err="1" smtClean="0">
                <a:solidFill>
                  <a:srgbClr val="272525"/>
                </a:solidFill>
                <a:ea typeface="Petrona Bold" pitchFamily="34" charset="-122"/>
              </a:rPr>
              <a:t>Terbatas</a:t>
            </a:r>
            <a:endParaRPr lang="en-US" sz="2600" dirty="0"/>
          </a:p>
          <a:p>
            <a:pPr algn="just"/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Anggota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hanya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bertanggung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jawab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atas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kewajiban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sesuai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dengan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modal yang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mereka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 smtClean="0">
                <a:solidFill>
                  <a:srgbClr val="272525"/>
                </a:solidFill>
                <a:ea typeface="Inter" pitchFamily="34" charset="-122"/>
              </a:rPr>
              <a:t>setorkan</a:t>
            </a:r>
            <a:endParaRPr lang="en-US" sz="2600" dirty="0" smtClean="0">
              <a:solidFill>
                <a:srgbClr val="272525"/>
              </a:solidFill>
              <a:ea typeface="Inter" pitchFamily="34" charset="-122"/>
            </a:endParaRPr>
          </a:p>
          <a:p>
            <a:pPr algn="just"/>
            <a:r>
              <a:rPr lang="en-US" sz="2600" dirty="0" smtClean="0">
                <a:solidFill>
                  <a:srgbClr val="272525"/>
                </a:solidFill>
                <a:ea typeface="Inter" pitchFamily="34" charset="-122"/>
              </a:rPr>
              <a:t>3. </a:t>
            </a:r>
            <a:r>
              <a:rPr lang="en-US" sz="2600" dirty="0" err="1">
                <a:solidFill>
                  <a:srgbClr val="272525"/>
                </a:solidFill>
                <a:ea typeface="Petrona Bold" pitchFamily="34" charset="-122"/>
              </a:rPr>
              <a:t>Persetujuan</a:t>
            </a:r>
            <a:r>
              <a:rPr lang="en-US" sz="2600" dirty="0">
                <a:solidFill>
                  <a:srgbClr val="272525"/>
                </a:solidFill>
                <a:ea typeface="Petrona Bold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Petrona Bold" pitchFamily="34" charset="-122"/>
              </a:rPr>
              <a:t>Bersama</a:t>
            </a:r>
            <a:endParaRPr lang="en-US" sz="2600" dirty="0"/>
          </a:p>
          <a:p>
            <a:pPr algn="just"/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dibentuk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berdasarkan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persetujuan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bersama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antara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para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pendiri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, yang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dituangkan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dalam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anggaran</a:t>
            </a:r>
            <a:r>
              <a:rPr lang="en-US" sz="2600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sz="2600" dirty="0" err="1">
                <a:solidFill>
                  <a:srgbClr val="272525"/>
                </a:solidFill>
                <a:ea typeface="Inter" pitchFamily="34" charset="-122"/>
              </a:rPr>
              <a:t>dasar</a:t>
            </a:r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272808" cy="5616624"/>
          </a:xfrm>
        </p:spPr>
        <p:txBody>
          <a:bodyPr>
            <a:normAutofit fontScale="92500"/>
          </a:bodyPr>
          <a:lstStyle/>
          <a:p>
            <a:pPr algn="l"/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Menjelaskan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Dan 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Membedakan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Badan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</a:t>
            </a:r>
            <a:r>
              <a:rPr lang="en-US" b="1" dirty="0" err="1" smtClean="0">
                <a:solidFill>
                  <a:srgbClr val="272525"/>
                </a:solidFill>
                <a:ea typeface="Montserrat" pitchFamily="34" charset="-122"/>
              </a:rPr>
              <a:t>Hukum</a:t>
            </a:r>
            <a:r>
              <a:rPr lang="en-US" b="1" dirty="0" smtClean="0">
                <a:solidFill>
                  <a:srgbClr val="272525"/>
                </a:solidFill>
                <a:ea typeface="Montserrat" pitchFamily="34" charset="-122"/>
              </a:rPr>
              <a:t> Di Indonesia</a:t>
            </a:r>
          </a:p>
          <a:p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r>
              <a:rPr lang="en-US" sz="2400" b="1" dirty="0" err="1">
                <a:solidFill>
                  <a:srgbClr val="231971"/>
                </a:solidFill>
                <a:ea typeface="Outfit Extra Bold" pitchFamily="34" charset="-122"/>
              </a:rPr>
              <a:t>Perbedaan</a:t>
            </a:r>
            <a:r>
              <a:rPr lang="en-US" sz="2400" b="1" dirty="0">
                <a:solidFill>
                  <a:srgbClr val="231971"/>
                </a:solidFill>
                <a:ea typeface="Outfit Extra Bold" pitchFamily="34" charset="-122"/>
              </a:rPr>
              <a:t> </a:t>
            </a:r>
            <a:r>
              <a:rPr lang="en-US" sz="2400" b="1" dirty="0" err="1" smtClean="0">
                <a:solidFill>
                  <a:srgbClr val="231971"/>
                </a:solidFill>
                <a:ea typeface="Outfit Extra Bold" pitchFamily="34" charset="-122"/>
              </a:rPr>
              <a:t>Utama</a:t>
            </a:r>
            <a:endParaRPr lang="en-US" sz="2400" b="1" dirty="0" smtClean="0">
              <a:solidFill>
                <a:srgbClr val="231971"/>
              </a:solidFill>
              <a:ea typeface="Outfit Extra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Perbedaan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utama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terletak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pada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cara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badan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hukum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dibentuk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,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hak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kewajiban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yang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dimiliki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,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serta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tanggung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jawab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 smtClean="0">
                <a:solidFill>
                  <a:srgbClr val="2A2742"/>
                </a:solidFill>
                <a:ea typeface="Arimo" pitchFamily="34" charset="-122"/>
              </a:rPr>
              <a:t>anggota</a:t>
            </a:r>
            <a:endParaRPr lang="en-US" sz="2400" dirty="0" smtClean="0">
              <a:solidFill>
                <a:srgbClr val="2A2742"/>
              </a:solidFill>
              <a:ea typeface="Arimo" pitchFamily="34" charset="-122"/>
            </a:endParaRPr>
          </a:p>
          <a:p>
            <a:pPr algn="l"/>
            <a:r>
              <a:rPr lang="en-US" sz="2400" b="1" dirty="0" err="1">
                <a:solidFill>
                  <a:srgbClr val="231971"/>
                </a:solidFill>
                <a:ea typeface="Outfit Extra Bold" pitchFamily="34" charset="-122"/>
              </a:rPr>
              <a:t>Tujuan</a:t>
            </a:r>
            <a:r>
              <a:rPr lang="en-US" sz="2400" b="1" dirty="0">
                <a:solidFill>
                  <a:srgbClr val="231971"/>
                </a:solidFill>
                <a:ea typeface="Outfit Extra Bold" pitchFamily="34" charset="-122"/>
              </a:rPr>
              <a:t> </a:t>
            </a:r>
            <a:r>
              <a:rPr lang="en-US" sz="2400" b="1" dirty="0" err="1" smtClean="0">
                <a:solidFill>
                  <a:srgbClr val="231971"/>
                </a:solidFill>
                <a:ea typeface="Outfit Extra Bold" pitchFamily="34" charset="-122"/>
              </a:rPr>
              <a:t>Pembentukan</a:t>
            </a:r>
            <a:endParaRPr lang="en-US" sz="2400" b="1" dirty="0" smtClean="0">
              <a:solidFill>
                <a:srgbClr val="231971"/>
              </a:solidFill>
              <a:ea typeface="Outfit Extra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Tujuan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pembentukan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badan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hukum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berbeda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,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mulai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dari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menjalankan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usaha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hingga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kegiatan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sosial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 smtClean="0">
                <a:solidFill>
                  <a:srgbClr val="2A2742"/>
                </a:solidFill>
                <a:ea typeface="Arimo" pitchFamily="34" charset="-122"/>
              </a:rPr>
              <a:t>keagamaan</a:t>
            </a:r>
            <a:endParaRPr lang="en-US" sz="2400" dirty="0" smtClean="0">
              <a:solidFill>
                <a:srgbClr val="2A2742"/>
              </a:solidFill>
              <a:ea typeface="Arimo" pitchFamily="34" charset="-122"/>
            </a:endParaRPr>
          </a:p>
          <a:p>
            <a:pPr algn="l"/>
            <a:r>
              <a:rPr lang="en-US" sz="2400" b="1" dirty="0" err="1">
                <a:solidFill>
                  <a:srgbClr val="231971"/>
                </a:solidFill>
                <a:ea typeface="Outfit Extra Bold" pitchFamily="34" charset="-122"/>
              </a:rPr>
              <a:t>Struktur</a:t>
            </a:r>
            <a:r>
              <a:rPr lang="en-US" sz="2400" b="1" dirty="0">
                <a:solidFill>
                  <a:srgbClr val="231971"/>
                </a:solidFill>
                <a:ea typeface="Outfit Extra Bold" pitchFamily="34" charset="-122"/>
              </a:rPr>
              <a:t> </a:t>
            </a:r>
            <a:r>
              <a:rPr lang="en-US" sz="2400" b="1" dirty="0" err="1" smtClean="0">
                <a:solidFill>
                  <a:srgbClr val="231971"/>
                </a:solidFill>
                <a:ea typeface="Outfit Extra Bold" pitchFamily="34" charset="-122"/>
              </a:rPr>
              <a:t>Organisasi</a:t>
            </a:r>
            <a:endParaRPr lang="en-US" sz="2400" b="1" dirty="0" smtClean="0">
              <a:solidFill>
                <a:srgbClr val="231971"/>
              </a:solidFill>
              <a:ea typeface="Outfit Extra Bold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Struktur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organisasi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badan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hukum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juga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berbeda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, yang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mempengaruhi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bagaimana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badan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hukum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dikelola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dan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pengambilan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 </a:t>
            </a:r>
            <a:r>
              <a:rPr lang="en-US" sz="2400" dirty="0" err="1">
                <a:solidFill>
                  <a:srgbClr val="2A2742"/>
                </a:solidFill>
                <a:ea typeface="Arimo" pitchFamily="34" charset="-122"/>
              </a:rPr>
              <a:t>keputusan</a:t>
            </a:r>
            <a:r>
              <a:rPr lang="en-US" sz="2400" dirty="0">
                <a:solidFill>
                  <a:srgbClr val="2A2742"/>
                </a:solidFill>
                <a:ea typeface="Arimo" pitchFamily="34" charset="-122"/>
              </a:rPr>
              <a:t>.</a:t>
            </a:r>
            <a:endParaRPr lang="en-US" sz="24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6886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Jenis-Jenis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Badan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Hukum</a:t>
            </a:r>
            <a:endParaRPr lang="en-US" dirty="0"/>
          </a:p>
          <a:p>
            <a:pPr algn="l"/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di Indonesia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dibagi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menjadi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dua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jenis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utama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: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publik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privat</a:t>
            </a:r>
            <a:endParaRPr lang="en-US" dirty="0" smtClean="0">
              <a:solidFill>
                <a:srgbClr val="272525"/>
              </a:solidFill>
              <a:ea typeface="Inter" pitchFamily="34" charset="-122"/>
            </a:endParaRPr>
          </a:p>
          <a:p>
            <a:pPr algn="l"/>
            <a:endParaRPr lang="en-US" b="1" dirty="0">
              <a:solidFill>
                <a:srgbClr val="272525"/>
              </a:solidFill>
              <a:ea typeface="Inter" pitchFamily="34" charset="-122"/>
            </a:endParaRP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rgbClr val="000000"/>
                </a:solidFill>
                <a:ea typeface="Petrona Bold" pitchFamily="34" charset="-122"/>
              </a:rPr>
              <a:t>Badan</a:t>
            </a:r>
            <a:r>
              <a:rPr lang="en-US" b="1" dirty="0" smtClean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Hukum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a typeface="Petrona Bold" pitchFamily="34" charset="-122"/>
              </a:rPr>
              <a:t>Publik</a:t>
            </a:r>
            <a:endParaRPr lang="en-US" b="1" dirty="0" smtClean="0">
              <a:solidFill>
                <a:srgbClr val="000000"/>
              </a:solidFill>
              <a:ea typeface="Petrona Bold" pitchFamily="34" charset="-122"/>
            </a:endParaRPr>
          </a:p>
          <a:p>
            <a:pPr algn="l"/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dibentuk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oleh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negara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memiliki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fungsi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wewenang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diberikan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oleh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negara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yaitu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 :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Pemerintah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Kememtrian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/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lembaga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Lembaga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 Negara</a:t>
            </a:r>
          </a:p>
          <a:p>
            <a:pPr algn="l"/>
            <a:endParaRPr lang="en-US" dirty="0" smtClean="0">
              <a:solidFill>
                <a:srgbClr val="272525"/>
              </a:solidFill>
              <a:ea typeface="Inter" pitchFamily="34" charset="-122"/>
            </a:endParaRPr>
          </a:p>
          <a:p>
            <a:pPr algn="l"/>
            <a:r>
              <a:rPr lang="en-US" sz="2400" b="1" dirty="0" err="1">
                <a:solidFill>
                  <a:srgbClr val="5C4E3D"/>
                </a:solidFill>
                <a:ea typeface="Libre Baskerville" pitchFamily="34" charset="-122"/>
              </a:rPr>
              <a:t>Ciri-Ciri</a:t>
            </a:r>
            <a:r>
              <a:rPr lang="en-US" sz="2400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sz="2400" b="1" dirty="0" err="1">
                <a:solidFill>
                  <a:srgbClr val="5C4E3D"/>
                </a:solidFill>
                <a:ea typeface="Libre Baskerville" pitchFamily="34" charset="-122"/>
              </a:rPr>
              <a:t>badan</a:t>
            </a:r>
            <a:r>
              <a:rPr lang="en-US" sz="2400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sz="2400" b="1" dirty="0" err="1">
                <a:solidFill>
                  <a:srgbClr val="5C4E3D"/>
                </a:solidFill>
                <a:ea typeface="Libre Baskerville" pitchFamily="34" charset="-122"/>
              </a:rPr>
              <a:t>hukum</a:t>
            </a:r>
            <a:r>
              <a:rPr lang="en-US" sz="2400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sz="2400" b="1" dirty="0" err="1">
                <a:solidFill>
                  <a:srgbClr val="5C4E3D"/>
                </a:solidFill>
                <a:ea typeface="Libre Baskerville" pitchFamily="34" charset="-122"/>
              </a:rPr>
              <a:t>Publik</a:t>
            </a:r>
            <a:endParaRPr lang="en-US" sz="2400" b="1" dirty="0">
              <a:solidFill>
                <a:srgbClr val="5C4E3D"/>
              </a:solidFill>
              <a:ea typeface="Libre Baskerville" pitchFamily="34" charset="-122"/>
            </a:endParaRPr>
          </a:p>
          <a:p>
            <a:pPr lvl="1" indent="-36830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1</a:t>
            </a:r>
            <a:r>
              <a:rPr lang="en-US" altLang="en-US" dirty="0">
                <a:solidFill>
                  <a:schemeClr val="tx1"/>
                </a:solidFill>
              </a:rPr>
              <a:t>. Di </a:t>
            </a:r>
            <a:r>
              <a:rPr lang="en-US" altLang="en-US" dirty="0" err="1">
                <a:solidFill>
                  <a:schemeClr val="tx1"/>
                </a:solidFill>
              </a:rPr>
              <a:t>bentuk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oleh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negara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berdasarkan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undang-undang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lvl="1" indent="-36830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tx1"/>
                </a:solidFill>
              </a:rPr>
              <a:t>2. </a:t>
            </a:r>
            <a:r>
              <a:rPr lang="en-US" altLang="en-US" dirty="0" err="1">
                <a:solidFill>
                  <a:schemeClr val="tx1"/>
                </a:solidFill>
              </a:rPr>
              <a:t>Bertujuan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kepentingan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umum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lvl="1" indent="-36830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tx1"/>
                </a:solidFill>
              </a:rPr>
              <a:t>3. </a:t>
            </a:r>
            <a:r>
              <a:rPr lang="en-US" altLang="en-US" dirty="0" err="1">
                <a:solidFill>
                  <a:schemeClr val="tx1"/>
                </a:solidFill>
              </a:rPr>
              <a:t>Biasanya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memiliki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kekuasaan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administratif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altLang="en-US" dirty="0" err="1">
                <a:solidFill>
                  <a:schemeClr val="tx1"/>
                </a:solidFill>
              </a:rPr>
              <a:t>Contoh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 err="1">
                <a:solidFill>
                  <a:schemeClr val="tx1"/>
                </a:solidFill>
              </a:rPr>
              <a:t>Pemerintah</a:t>
            </a:r>
            <a:r>
              <a:rPr lang="en-US" altLang="en-US" dirty="0">
                <a:solidFill>
                  <a:schemeClr val="tx1"/>
                </a:solidFill>
              </a:rPr>
              <a:t>, </a:t>
            </a:r>
            <a:r>
              <a:rPr lang="en-US" altLang="en-US" dirty="0" err="1">
                <a:solidFill>
                  <a:schemeClr val="tx1"/>
                </a:solidFill>
              </a:rPr>
              <a:t>Lembaga</a:t>
            </a:r>
            <a:r>
              <a:rPr lang="en-US" altLang="en-US" dirty="0">
                <a:solidFill>
                  <a:schemeClr val="tx1"/>
                </a:solidFill>
              </a:rPr>
              <a:t> Negara, BUMN (</a:t>
            </a:r>
            <a:r>
              <a:rPr lang="en-US" altLang="en-US" dirty="0" err="1">
                <a:solidFill>
                  <a:schemeClr val="tx1"/>
                </a:solidFill>
              </a:rPr>
              <a:t>Badan</a:t>
            </a:r>
            <a:r>
              <a:rPr lang="en-US" altLang="en-US" dirty="0">
                <a:solidFill>
                  <a:schemeClr val="tx1"/>
                </a:solidFill>
              </a:rPr>
              <a:t> Usaha </a:t>
            </a:r>
            <a:r>
              <a:rPr lang="en-US" altLang="en-US" dirty="0" err="1">
                <a:solidFill>
                  <a:schemeClr val="tx1"/>
                </a:solidFill>
              </a:rPr>
              <a:t>Milik</a:t>
            </a:r>
            <a:r>
              <a:rPr lang="en-US" altLang="en-US" dirty="0">
                <a:solidFill>
                  <a:schemeClr val="tx1"/>
                </a:solidFill>
              </a:rPr>
              <a:t> Negara</a:t>
            </a:r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234136"/>
          </a:xfrm>
        </p:spPr>
        <p:txBody>
          <a:bodyPr>
            <a:normAutofit lnSpcReduction="10000"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r>
              <a:rPr lang="en-US" b="1" dirty="0" err="1" smtClean="0">
                <a:solidFill>
                  <a:srgbClr val="000000"/>
                </a:solidFill>
                <a:ea typeface="Petrona Bold" pitchFamily="34" charset="-122"/>
              </a:rPr>
              <a:t>Badan</a:t>
            </a:r>
            <a:r>
              <a:rPr lang="en-US" b="1" dirty="0" smtClean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Hukum</a:t>
            </a:r>
            <a:r>
              <a:rPr lang="en-US" b="1" dirty="0">
                <a:solidFill>
                  <a:srgbClr val="000000"/>
                </a:solidFill>
                <a:ea typeface="Petrona Bold" pitchFamily="34" charset="-122"/>
              </a:rPr>
              <a:t> </a:t>
            </a:r>
            <a:r>
              <a:rPr lang="en-US" b="1" dirty="0" err="1">
                <a:solidFill>
                  <a:srgbClr val="000000"/>
                </a:solidFill>
                <a:ea typeface="Petrona Bold" pitchFamily="34" charset="-122"/>
              </a:rPr>
              <a:t>Privat</a:t>
            </a:r>
            <a:endParaRPr lang="en-US" b="1" dirty="0">
              <a:solidFill>
                <a:srgbClr val="000000"/>
              </a:solidFill>
              <a:ea typeface="Petrona Bold" pitchFamily="34" charset="-122"/>
            </a:endParaRPr>
          </a:p>
          <a:p>
            <a:pPr algn="l"/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Badan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hukum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yang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dibentuk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oleh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pihak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swasta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untuk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tujuan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komersial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atau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non-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komersial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</a:t>
            </a:r>
            <a:r>
              <a:rPr lang="en-US" dirty="0" err="1">
                <a:solidFill>
                  <a:srgbClr val="272525"/>
                </a:solidFill>
                <a:ea typeface="Inter" pitchFamily="34" charset="-122"/>
              </a:rPr>
              <a:t>yaitu</a:t>
            </a:r>
            <a:r>
              <a:rPr lang="en-US" dirty="0">
                <a:solidFill>
                  <a:srgbClr val="272525"/>
                </a:solidFill>
                <a:ea typeface="Inter" pitchFamily="34" charset="-122"/>
              </a:rPr>
              <a:t> : 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PT,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Yayasan</a:t>
            </a:r>
            <a:r>
              <a:rPr lang="en-US" dirty="0" smtClean="0">
                <a:solidFill>
                  <a:srgbClr val="272525"/>
                </a:solidFill>
                <a:ea typeface="Inter" pitchFamily="34" charset="-122"/>
              </a:rPr>
              <a:t>, </a:t>
            </a:r>
            <a:r>
              <a:rPr lang="en-US" dirty="0" err="1" smtClean="0">
                <a:solidFill>
                  <a:srgbClr val="272525"/>
                </a:solidFill>
                <a:ea typeface="Inter" pitchFamily="34" charset="-122"/>
              </a:rPr>
              <a:t>Koperasi</a:t>
            </a:r>
            <a:endParaRPr lang="en-US" dirty="0"/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altLang="en-US" dirty="0" smtClean="0">
              <a:solidFill>
                <a:schemeClr val="tx1"/>
              </a:solidFill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b="1" dirty="0" err="1">
                <a:solidFill>
                  <a:srgbClr val="5C4E3D"/>
                </a:solidFill>
                <a:ea typeface="Libre Baskerville" pitchFamily="34" charset="-122"/>
              </a:rPr>
              <a:t>Ciri-Ciri</a:t>
            </a:r>
            <a:r>
              <a:rPr lang="en-US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b="1" dirty="0" err="1">
                <a:solidFill>
                  <a:srgbClr val="5C4E3D"/>
                </a:solidFill>
                <a:ea typeface="Libre Baskerville" pitchFamily="34" charset="-122"/>
              </a:rPr>
              <a:t>badan</a:t>
            </a:r>
            <a:r>
              <a:rPr lang="en-US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b="1" dirty="0" err="1">
                <a:solidFill>
                  <a:srgbClr val="5C4E3D"/>
                </a:solidFill>
                <a:ea typeface="Libre Baskerville" pitchFamily="34" charset="-122"/>
              </a:rPr>
              <a:t>hukum</a:t>
            </a:r>
            <a:r>
              <a:rPr lang="en-US" b="1" dirty="0">
                <a:solidFill>
                  <a:srgbClr val="5C4E3D"/>
                </a:solidFill>
                <a:ea typeface="Libre Baskerville" pitchFamily="34" charset="-122"/>
              </a:rPr>
              <a:t> </a:t>
            </a:r>
            <a:r>
              <a:rPr lang="en-US" b="1" dirty="0" err="1" smtClean="0">
                <a:solidFill>
                  <a:srgbClr val="5C4E3D"/>
                </a:solidFill>
                <a:ea typeface="Libre Baskerville" pitchFamily="34" charset="-122"/>
              </a:rPr>
              <a:t>Privat</a:t>
            </a:r>
            <a:endParaRPr lang="en-US" b="1" dirty="0" smtClean="0">
              <a:solidFill>
                <a:srgbClr val="5C4E3D"/>
              </a:solidFill>
              <a:ea typeface="Libre Baskerville" pitchFamily="34" charset="-122"/>
            </a:endParaRP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</a:tabLst>
            </a:pP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 smtClean="0"/>
              <a:t>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</a:tabLst>
            </a:pP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profit </a:t>
            </a:r>
            <a:r>
              <a:rPr lang="en-US" dirty="0" err="1"/>
              <a:t>maupun</a:t>
            </a:r>
            <a:r>
              <a:rPr lang="en-US" dirty="0"/>
              <a:t> non-profit</a:t>
            </a:r>
            <a:r>
              <a:rPr lang="en-US" dirty="0" smtClean="0"/>
              <a:t>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</a:tabLst>
            </a:pP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 smtClean="0"/>
              <a:t>.</a:t>
            </a:r>
          </a:p>
          <a:p>
            <a:pPr lvl="1" indent="-457200" algn="l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266700" algn="l"/>
              </a:tabLst>
            </a:pPr>
            <a:endParaRPr lang="en-US" dirty="0" smtClean="0"/>
          </a:p>
          <a:p>
            <a:pPr marL="0" lvl="1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r>
              <a:rPr lang="en-US" b="1" dirty="0" err="1" smtClean="0">
                <a:solidFill>
                  <a:srgbClr val="5C4E3D"/>
                </a:solidFill>
                <a:ea typeface="Libre Baskerville" pitchFamily="34" charset="-122"/>
              </a:rPr>
              <a:t>Contoh</a:t>
            </a:r>
            <a:r>
              <a:rPr lang="en-US" b="1" dirty="0" smtClean="0">
                <a:solidFill>
                  <a:srgbClr val="5C4E3D"/>
                </a:solidFill>
                <a:ea typeface="Libre Baskerville" pitchFamily="34" charset="-122"/>
              </a:rPr>
              <a:t> : </a:t>
            </a:r>
            <a:r>
              <a:rPr lang="en-US" dirty="0" err="1"/>
              <a:t>Yayasan</a:t>
            </a:r>
            <a:r>
              <a:rPr lang="en-US" dirty="0"/>
              <a:t> ABC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b="1" dirty="0">
              <a:solidFill>
                <a:srgbClr val="5C4E3D"/>
              </a:solidFill>
              <a:ea typeface="Libre Baskerville" pitchFamily="34" charset="-122"/>
            </a:endParaRPr>
          </a:p>
          <a:p>
            <a:pPr marL="88900" lvl="1" indent="-8890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>
              <a:tabLst>
                <a:tab pos="266700" algn="l"/>
              </a:tabLst>
            </a:pPr>
            <a:endParaRPr lang="en-US" dirty="0" smtClean="0"/>
          </a:p>
          <a:p>
            <a:pPr algn="l"/>
            <a:endParaRPr lang="en-US" sz="2000" dirty="0"/>
          </a:p>
          <a:p>
            <a:pPr algn="l"/>
            <a:endParaRPr lang="en-US" sz="2200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016824" cy="4874096"/>
          </a:xfrm>
        </p:spPr>
        <p:txBody>
          <a:bodyPr/>
          <a:lstStyle/>
          <a:p>
            <a:pPr algn="l"/>
            <a:r>
              <a:rPr lang="en-US" b="1" dirty="0" smtClean="0"/>
              <a:t>Perseroan </a:t>
            </a:r>
            <a:r>
              <a:rPr lang="en-US" b="1" dirty="0" err="1"/>
              <a:t>Terbatas</a:t>
            </a:r>
            <a:r>
              <a:rPr lang="en-US" b="1" dirty="0"/>
              <a:t> (PT</a:t>
            </a:r>
            <a:r>
              <a:rPr lang="en-US" b="1" dirty="0" smtClean="0"/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modal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 smtClean="0"/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Modal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orang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 smtClean="0"/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dirty="0"/>
              <a:t>Pemisahan aset antara perusahaan dan pemegang saham.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66173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72808" cy="4802088"/>
          </a:xfrm>
        </p:spPr>
        <p:txBody>
          <a:bodyPr/>
          <a:lstStyle/>
          <a:p>
            <a:pPr algn="l"/>
            <a:endParaRPr lang="en-US" b="1" dirty="0" smtClean="0"/>
          </a:p>
          <a:p>
            <a:pPr algn="l"/>
            <a:r>
              <a:rPr lang="en-US" b="1" dirty="0" err="1" smtClean="0"/>
              <a:t>Yayasan</a:t>
            </a:r>
            <a:endParaRPr lang="en-US" b="1" dirty="0" smtClean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n-NO" dirty="0" smtClean="0"/>
              <a:t>Badan </a:t>
            </a:r>
            <a:r>
              <a:rPr lang="nn-NO" dirty="0"/>
              <a:t>hukum privat yang bergerak di bidang sosial, keagamaan, atau kemanusiaan</a:t>
            </a:r>
            <a:r>
              <a:rPr lang="nn-NO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v-SE" dirty="0"/>
              <a:t>Tidak bertujuan untuk mencari keuntungan</a:t>
            </a:r>
            <a:r>
              <a:rPr lang="sv-SE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Yayasan</a:t>
            </a:r>
            <a:r>
              <a:rPr lang="en-US" dirty="0"/>
              <a:t> No. 16 </a:t>
            </a:r>
            <a:r>
              <a:rPr lang="en-US" dirty="0" err="1"/>
              <a:t>Tahun</a:t>
            </a:r>
            <a:r>
              <a:rPr lang="en-US" dirty="0"/>
              <a:t> 2001.</a:t>
            </a:r>
          </a:p>
        </p:txBody>
      </p:sp>
    </p:spTree>
    <p:extLst>
      <p:ext uri="{BB962C8B-B14F-4D97-AF65-F5344CB8AC3E}">
        <p14:creationId xmlns:p14="http://schemas.microsoft.com/office/powerpoint/2010/main" val="20605820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7776864" cy="4946104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/>
              <a:t>Koperasi</a:t>
            </a:r>
            <a:endParaRPr lang="en-US" sz="2400" b="1" dirty="0" smtClean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beranggotakan</a:t>
            </a:r>
            <a:r>
              <a:rPr lang="en-US" sz="2400" dirty="0"/>
              <a:t> orang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koperasi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melandaskan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koperasi</a:t>
            </a:r>
            <a:r>
              <a:rPr lang="en-US" sz="2400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kesejahteraan</a:t>
            </a:r>
            <a:r>
              <a:rPr lang="en-US" sz="2400" dirty="0"/>
              <a:t> </a:t>
            </a:r>
            <a:r>
              <a:rPr lang="en-US" sz="2400" dirty="0" err="1"/>
              <a:t>anggotanya</a:t>
            </a:r>
            <a:r>
              <a:rPr lang="en-US" sz="2400" dirty="0" smtClean="0"/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 err="1"/>
              <a:t>Landasan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: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Koperasi</a:t>
            </a:r>
            <a:r>
              <a:rPr lang="en-US" sz="2400" dirty="0"/>
              <a:t> No. 25 </a:t>
            </a:r>
            <a:r>
              <a:rPr lang="en-US" sz="2400" dirty="0" err="1"/>
              <a:t>Tahun</a:t>
            </a:r>
            <a:r>
              <a:rPr lang="en-US" sz="2400" dirty="0"/>
              <a:t> 1992.</a:t>
            </a:r>
          </a:p>
        </p:txBody>
      </p:sp>
    </p:spTree>
    <p:extLst>
      <p:ext uri="{BB962C8B-B14F-4D97-AF65-F5344CB8AC3E}">
        <p14:creationId xmlns:p14="http://schemas.microsoft.com/office/powerpoint/2010/main" val="30300105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7848872" cy="5090120"/>
          </a:xfrm>
        </p:spPr>
        <p:txBody>
          <a:bodyPr/>
          <a:lstStyle/>
          <a:p>
            <a:pPr algn="l"/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Badan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vs </a:t>
            </a:r>
            <a:r>
              <a:rPr lang="en-US" b="1" dirty="0" err="1"/>
              <a:t>Badan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 smtClean="0"/>
              <a:t>Privat</a:t>
            </a:r>
            <a:endParaRPr lang="en-US" b="1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73609"/>
              </p:ext>
            </p:extLst>
          </p:nvPr>
        </p:nvGraphicFramePr>
        <p:xfrm>
          <a:off x="683568" y="2316988"/>
          <a:ext cx="7416824" cy="2432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80">
                  <a:extLst>
                    <a:ext uri="{9D8B030D-6E8A-4147-A177-3AD203B41FA5}">
                      <a16:colId xmlns:a16="http://schemas.microsoft.com/office/drawing/2014/main" val="3499443550"/>
                    </a:ext>
                  </a:extLst>
                </a:gridCol>
                <a:gridCol w="3096669">
                  <a:extLst>
                    <a:ext uri="{9D8B030D-6E8A-4147-A177-3AD203B41FA5}">
                      <a16:colId xmlns:a16="http://schemas.microsoft.com/office/drawing/2014/main" val="398117930"/>
                    </a:ext>
                  </a:extLst>
                </a:gridCol>
                <a:gridCol w="2472275">
                  <a:extLst>
                    <a:ext uri="{9D8B030D-6E8A-4147-A177-3AD203B41FA5}">
                      <a16:colId xmlns:a16="http://schemas.microsoft.com/office/drawing/2014/main" val="3530434859"/>
                    </a:ext>
                  </a:extLst>
                </a:gridCol>
              </a:tblGrid>
              <a:tr h="695204">
                <a:tc>
                  <a:txBody>
                    <a:bodyPr/>
                    <a:lstStyle/>
                    <a:p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BADAN HUKUM PUBLIK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BADAN HUKUM PRIVAT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091626"/>
                  </a:ext>
                </a:extLst>
              </a:tr>
              <a:tr h="31356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Pembentuk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Individu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Kelompok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662173"/>
                  </a:ext>
                </a:extLst>
              </a:tr>
              <a:tr h="313567">
                <a:tc>
                  <a:txBody>
                    <a:bodyPr/>
                    <a:lstStyle/>
                    <a:p>
                      <a:r>
                        <a:rPr lang="en-US" b="1" dirty="0" err="1"/>
                        <a:t>Tujuan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Kepentingan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Profit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non-profit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288630"/>
                  </a:ext>
                </a:extLst>
              </a:tr>
              <a:tr h="31356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BUMN,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Daerah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PT, </a:t>
                      </a:r>
                      <a:r>
                        <a:rPr lang="en-US" dirty="0" err="1" smtClean="0"/>
                        <a:t>Yayasan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Koperasi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855804"/>
                  </a:ext>
                </a:extLst>
              </a:tr>
              <a:tr h="54874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Kekuasaan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Kekuasaan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administratif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memiliki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kekuasaan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17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275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5975</TotalTime>
  <Words>565</Words>
  <Application>Microsoft Office PowerPoint</Application>
  <PresentationFormat>On-screen Show (4:3)</PresentationFormat>
  <Paragraphs>124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Arimo</vt:lpstr>
      <vt:lpstr>Calibri</vt:lpstr>
      <vt:lpstr>Cambria</vt:lpstr>
      <vt:lpstr>Inter</vt:lpstr>
      <vt:lpstr>Libre Baskerville</vt:lpstr>
      <vt:lpstr>Montserrat</vt:lpstr>
      <vt:lpstr>Outfit Extra Bold</vt:lpstr>
      <vt:lpstr>Petrona Bold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570</cp:revision>
  <cp:lastPrinted>2017-08-29T02:54:51Z</cp:lastPrinted>
  <dcterms:created xsi:type="dcterms:W3CDTF">2010-04-18T12:06:30Z</dcterms:created>
  <dcterms:modified xsi:type="dcterms:W3CDTF">2024-10-13T17:12:13Z</dcterms:modified>
</cp:coreProperties>
</file>