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41" r:id="rId3"/>
    <p:sldId id="350" r:id="rId4"/>
    <p:sldId id="342" r:id="rId5"/>
    <p:sldId id="331" r:id="rId6"/>
    <p:sldId id="335" r:id="rId7"/>
    <p:sldId id="345" r:id="rId8"/>
    <p:sldId id="346" r:id="rId9"/>
    <p:sldId id="347" r:id="rId10"/>
    <p:sldId id="343" r:id="rId11"/>
    <p:sldId id="344" r:id="rId12"/>
    <p:sldId id="351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97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7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PERIKATAN DAN KONTRAK BISNIS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344816" cy="54006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400" b="1" dirty="0" err="1">
                <a:solidFill>
                  <a:schemeClr val="tx1"/>
                </a:solidFill>
              </a:rPr>
              <a:t>Tahap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Pembentukan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Kontrak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Bisnis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</a:p>
          <a:p>
            <a:pPr marL="457200" indent="-457200" algn="l">
              <a:buAutoNum type="arabicPeriod"/>
            </a:pPr>
            <a:r>
              <a:rPr lang="fi-FI" sz="2400" b="1" dirty="0" smtClean="0">
                <a:solidFill>
                  <a:schemeClr val="tx1"/>
                </a:solidFill>
              </a:rPr>
              <a:t>Negosiasi</a:t>
            </a:r>
            <a:r>
              <a:rPr lang="fi-FI" sz="2400" dirty="0">
                <a:solidFill>
                  <a:schemeClr val="tx1"/>
                </a:solidFill>
              </a:rPr>
              <a:t>:</a:t>
            </a:r>
            <a:br>
              <a:rPr lang="fi-FI" sz="2400" dirty="0">
                <a:solidFill>
                  <a:schemeClr val="tx1"/>
                </a:solidFill>
              </a:rPr>
            </a:br>
            <a:r>
              <a:rPr lang="fi-FI" sz="2400" dirty="0">
                <a:solidFill>
                  <a:schemeClr val="tx1"/>
                </a:solidFill>
              </a:rPr>
              <a:t>Diskusi untuk mencapai kesepakatan awal</a:t>
            </a:r>
            <a:r>
              <a:rPr lang="fi-FI" sz="24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Penawaran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Penerimaan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Salah </a:t>
            </a:r>
            <a:r>
              <a:rPr lang="en-US" sz="2400" dirty="0" err="1">
                <a:solidFill>
                  <a:schemeClr val="tx1"/>
                </a:solidFill>
              </a:rPr>
              <a:t>satu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mengajukan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penawaran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kemudian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diterima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oleh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lain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Penandatanganan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Kontrak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Formalisasi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perjanjian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secara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tertulis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400" dirty="0" smtClean="0"/>
          </a:p>
          <a:p>
            <a:pPr algn="l"/>
            <a:r>
              <a:rPr lang="en-US" sz="2400" dirty="0" err="1" smtClean="0">
                <a:solidFill>
                  <a:schemeClr val="tx1"/>
                </a:solidFill>
              </a:rPr>
              <a:t>Contoh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Kontrak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Bisnis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400" b="1" dirty="0" err="1">
                <a:solidFill>
                  <a:schemeClr val="tx1"/>
                </a:solidFill>
              </a:rPr>
              <a:t>Kontrak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Jual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Beli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Perjanjian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antara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penjual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pembeli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transfer </a:t>
            </a:r>
            <a:r>
              <a:rPr lang="en-US" sz="2400" dirty="0" err="1">
                <a:solidFill>
                  <a:schemeClr val="tx1"/>
                </a:solidFill>
              </a:rPr>
              <a:t>barang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jasa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imbalan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harga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400" b="1" dirty="0" err="1">
                <a:solidFill>
                  <a:schemeClr val="tx1"/>
                </a:solidFill>
              </a:rPr>
              <a:t>Kontrak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Kerja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Perjanjian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antara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pekerja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pemberi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kerja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terkait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tugas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kompensasi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200" dirty="0">
              <a:solidFill>
                <a:schemeClr val="tx1"/>
              </a:solidFill>
            </a:endParaRPr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13422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6984776" cy="525658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b="1" dirty="0" err="1">
                <a:solidFill>
                  <a:schemeClr val="tx1"/>
                </a:solidFill>
              </a:rPr>
              <a:t>Sanksi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Penyelesaian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Sengketa</a:t>
            </a:r>
            <a:endParaRPr lang="en-US" b="1" dirty="0" smtClean="0">
              <a:solidFill>
                <a:schemeClr val="tx1"/>
              </a:solidFill>
            </a:endParaRPr>
          </a:p>
          <a:p>
            <a:pPr algn="just"/>
            <a:endParaRPr lang="en-US" b="1" dirty="0">
              <a:solidFill>
                <a:schemeClr val="tx1"/>
              </a:solidFill>
            </a:endParaRPr>
          </a:p>
          <a:p>
            <a:pPr algn="just"/>
            <a:r>
              <a:rPr lang="en-US" sz="2400" b="1" dirty="0" err="1" smtClean="0">
                <a:solidFill>
                  <a:schemeClr val="tx1"/>
                </a:solidFill>
              </a:rPr>
              <a:t>Sanksi</a:t>
            </a:r>
            <a:r>
              <a:rPr lang="en-US" sz="2400" b="1" dirty="0" smtClean="0">
                <a:solidFill>
                  <a:schemeClr val="tx1"/>
                </a:solidFill>
              </a:rPr>
              <a:t> :</a:t>
            </a:r>
            <a:endParaRPr lang="en-US" sz="2400" b="1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b="1" dirty="0" err="1" smtClean="0">
                <a:solidFill>
                  <a:schemeClr val="tx1"/>
                </a:solidFill>
              </a:rPr>
              <a:t>Wanprestasi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Ketika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memenuhi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kewajiban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sesuai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kontrak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bisa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dikenakan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sanksi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berupa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ganti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rugi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pembatalan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denda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sz="2400" dirty="0"/>
          </a:p>
          <a:p>
            <a:pPr algn="l"/>
            <a:r>
              <a:rPr lang="en-US" sz="2400" b="1" dirty="0" err="1">
                <a:solidFill>
                  <a:schemeClr val="tx1"/>
                </a:solidFill>
              </a:rPr>
              <a:t>Penyelesaian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Sengketa</a:t>
            </a:r>
            <a:endParaRPr lang="en-US" sz="2400" b="1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Negosiasi</a:t>
            </a:r>
            <a:r>
              <a:rPr lang="en-US" sz="2400" dirty="0" smtClean="0">
                <a:solidFill>
                  <a:schemeClr val="tx1"/>
                </a:solidFill>
              </a:rPr>
              <a:t> (</a:t>
            </a:r>
            <a:r>
              <a:rPr lang="en-US" sz="2400" dirty="0">
                <a:solidFill>
                  <a:schemeClr val="tx1"/>
                </a:solidFill>
                <a:ea typeface="Open Sans" pitchFamily="34" charset="-122"/>
              </a:rPr>
              <a:t>Usaha </a:t>
            </a:r>
            <a:r>
              <a:rPr lang="en-US" sz="2400" dirty="0" err="1">
                <a:solidFill>
                  <a:schemeClr val="tx1"/>
                </a:solidFill>
                <a:ea typeface="Open Sans" pitchFamily="34" charset="-122"/>
              </a:rPr>
              <a:t>penyelesaian</a:t>
            </a:r>
            <a:r>
              <a:rPr lang="en-US" sz="2400" dirty="0">
                <a:solidFill>
                  <a:schemeClr val="tx1"/>
                </a:solidFill>
                <a:ea typeface="Open Sans" pitchFamily="34" charset="-12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a typeface="Open Sans" pitchFamily="34" charset="-122"/>
              </a:rPr>
              <a:t>damai</a:t>
            </a:r>
            <a:r>
              <a:rPr lang="en-US" sz="2400" dirty="0" smtClean="0">
                <a:solidFill>
                  <a:schemeClr val="tx1"/>
                </a:solidFill>
                <a:ea typeface="Open Sans" pitchFamily="34" charset="-122"/>
              </a:rPr>
              <a:t>)</a:t>
            </a:r>
          </a:p>
          <a:p>
            <a:pPr marL="457200" indent="-45720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ea typeface="Open Sans" pitchFamily="34" charset="-122"/>
              </a:rPr>
              <a:t>Mediasi</a:t>
            </a:r>
            <a:r>
              <a:rPr lang="en-US" sz="2400" dirty="0" smtClean="0">
                <a:solidFill>
                  <a:schemeClr val="tx1"/>
                </a:solidFill>
                <a:ea typeface="Open Sans" pitchFamily="34" charset="-122"/>
              </a:rPr>
              <a:t> (</a:t>
            </a:r>
            <a:r>
              <a:rPr lang="en-US" sz="2400" dirty="0" err="1">
                <a:solidFill>
                  <a:schemeClr val="tx1"/>
                </a:solidFill>
                <a:ea typeface="Open Sans" pitchFamily="34" charset="-122"/>
              </a:rPr>
              <a:t>Pihak</a:t>
            </a:r>
            <a:r>
              <a:rPr lang="en-US" sz="2400" dirty="0">
                <a:solidFill>
                  <a:schemeClr val="tx1"/>
                </a:solidFill>
                <a:ea typeface="Open Sans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Open Sans" pitchFamily="34" charset="-122"/>
              </a:rPr>
              <a:t>ketiga</a:t>
            </a:r>
            <a:r>
              <a:rPr lang="en-US" sz="2400" dirty="0">
                <a:solidFill>
                  <a:schemeClr val="tx1"/>
                </a:solidFill>
                <a:ea typeface="Open Sans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Open Sans" pitchFamily="34" charset="-122"/>
              </a:rPr>
              <a:t>membantu</a:t>
            </a:r>
            <a:r>
              <a:rPr lang="en-US" sz="2400" dirty="0">
                <a:solidFill>
                  <a:schemeClr val="tx1"/>
                </a:solidFill>
                <a:ea typeface="Open Sans" pitchFamily="34" charset="-12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a typeface="Open Sans" pitchFamily="34" charset="-122"/>
              </a:rPr>
              <a:t>penyelesaian</a:t>
            </a:r>
            <a:r>
              <a:rPr lang="en-US" sz="2400" dirty="0" smtClean="0">
                <a:solidFill>
                  <a:schemeClr val="tx1"/>
                </a:solidFill>
                <a:ea typeface="Open Sans" pitchFamily="34" charset="-122"/>
              </a:rPr>
              <a:t>)</a:t>
            </a:r>
          </a:p>
          <a:p>
            <a:pPr marL="457200" indent="-45720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ea typeface="Open Sans" pitchFamily="34" charset="-122"/>
              </a:rPr>
              <a:t>Arbitrase</a:t>
            </a:r>
            <a:r>
              <a:rPr lang="en-US" sz="2400" dirty="0" smtClean="0">
                <a:solidFill>
                  <a:schemeClr val="tx1"/>
                </a:solidFill>
                <a:ea typeface="Open Sans" pitchFamily="34" charset="-122"/>
              </a:rPr>
              <a:t> (</a:t>
            </a:r>
            <a:r>
              <a:rPr lang="en-US" sz="2400" dirty="0" err="1">
                <a:solidFill>
                  <a:schemeClr val="tx1"/>
                </a:solidFill>
                <a:ea typeface="Open Sans" pitchFamily="34" charset="-122"/>
              </a:rPr>
              <a:t>Pengadilan</a:t>
            </a:r>
            <a:r>
              <a:rPr lang="en-US" sz="2400" dirty="0">
                <a:solidFill>
                  <a:schemeClr val="tx1"/>
                </a:solidFill>
                <a:ea typeface="Open Sans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Open Sans" pitchFamily="34" charset="-122"/>
              </a:rPr>
              <a:t>arbitrase</a:t>
            </a:r>
            <a:r>
              <a:rPr lang="en-US" sz="2400" dirty="0">
                <a:solidFill>
                  <a:schemeClr val="tx1"/>
                </a:solidFill>
                <a:ea typeface="Open Sans" pitchFamily="34" charset="-12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a typeface="Open Sans" pitchFamily="34" charset="-122"/>
              </a:rPr>
              <a:t>menyelesaikan</a:t>
            </a:r>
            <a:r>
              <a:rPr lang="en-US" sz="2400" dirty="0" smtClean="0">
                <a:solidFill>
                  <a:schemeClr val="tx1"/>
                </a:solidFill>
                <a:ea typeface="Open Sans" pitchFamily="34" charset="-122"/>
              </a:rPr>
              <a:t>)</a:t>
            </a:r>
          </a:p>
          <a:p>
            <a:pPr marL="457200" indent="-457200" algn="l">
              <a:buFont typeface="Arial" pitchFamily="34" charset="0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ea typeface="Open Sans" pitchFamily="34" charset="-122"/>
              </a:rPr>
              <a:t>Pengadilan</a:t>
            </a:r>
            <a:r>
              <a:rPr lang="en-US" sz="2400" dirty="0" smtClean="0">
                <a:solidFill>
                  <a:schemeClr val="tx1"/>
                </a:solidFill>
                <a:ea typeface="Open Sans" pitchFamily="34" charset="-122"/>
              </a:rPr>
              <a:t> (</a:t>
            </a:r>
            <a:r>
              <a:rPr lang="en-US" sz="2400" dirty="0" err="1">
                <a:solidFill>
                  <a:schemeClr val="tx1"/>
                </a:solidFill>
                <a:ea typeface="Open Sans" pitchFamily="34" charset="-122"/>
              </a:rPr>
              <a:t>Perkara</a:t>
            </a:r>
            <a:r>
              <a:rPr lang="en-US" sz="2400" dirty="0">
                <a:solidFill>
                  <a:schemeClr val="tx1"/>
                </a:solidFill>
                <a:ea typeface="Open Sans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Open Sans" pitchFamily="34" charset="-122"/>
              </a:rPr>
              <a:t>diajukan</a:t>
            </a:r>
            <a:r>
              <a:rPr lang="en-US" sz="2400" dirty="0">
                <a:solidFill>
                  <a:schemeClr val="tx1"/>
                </a:solidFill>
                <a:ea typeface="Open Sans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Open Sans" pitchFamily="34" charset="-122"/>
              </a:rPr>
              <a:t>ke</a:t>
            </a:r>
            <a:r>
              <a:rPr lang="en-US" sz="2400" dirty="0">
                <a:solidFill>
                  <a:schemeClr val="tx1"/>
                </a:solidFill>
                <a:ea typeface="Open Sans" pitchFamily="34" charset="-12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a typeface="Open Sans" pitchFamily="34" charset="-122"/>
              </a:rPr>
              <a:t>pengadilan</a:t>
            </a:r>
            <a:r>
              <a:rPr lang="en-US" sz="2400" dirty="0" smtClean="0">
                <a:solidFill>
                  <a:schemeClr val="tx1"/>
                </a:solidFill>
                <a:ea typeface="Open Sans" pitchFamily="34" charset="-122"/>
              </a:rPr>
              <a:t>)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/>
          </a:p>
          <a:p>
            <a:pPr algn="just"/>
            <a:endParaRPr lang="en-US" sz="2000" dirty="0"/>
          </a:p>
          <a:p>
            <a:pPr algn="just"/>
            <a:endParaRPr lang="en-US" dirty="0" smtClean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44004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971600" y="908720"/>
            <a:ext cx="7128792" cy="4730080"/>
          </a:xfrm>
        </p:spPr>
        <p:txBody>
          <a:bodyPr/>
          <a:lstStyle/>
          <a:p>
            <a:r>
              <a:rPr lang="en-US" sz="3200" b="1" dirty="0" err="1" smtClean="0">
                <a:solidFill>
                  <a:schemeClr val="tx1"/>
                </a:solidFill>
              </a:rPr>
              <a:t>Kesimpulan</a:t>
            </a:r>
            <a:r>
              <a:rPr lang="en-US" sz="3200" b="1" dirty="0" smtClean="0">
                <a:solidFill>
                  <a:schemeClr val="tx1"/>
                </a:solidFill>
              </a:rPr>
              <a:t> :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Perikatan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dasar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mengikat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 err="1">
                <a:solidFill>
                  <a:schemeClr val="tx1"/>
                </a:solidFill>
              </a:rPr>
              <a:t>Kontrak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memastikan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kepastian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kejelasan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kewajiban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para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61280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344816" cy="5688632"/>
          </a:xfrm>
        </p:spPr>
        <p:txBody>
          <a:bodyPr>
            <a:normAutofit fontScale="32500" lnSpcReduction="20000"/>
          </a:bodyPr>
          <a:lstStyle/>
          <a:p>
            <a:r>
              <a:rPr lang="en-US" sz="7000" b="1" dirty="0" err="1">
                <a:solidFill>
                  <a:srgbClr val="443728"/>
                </a:solidFill>
                <a:ea typeface="Crimson Pro Bold" pitchFamily="34" charset="-122"/>
              </a:rPr>
              <a:t>Pengertian</a:t>
            </a:r>
            <a:r>
              <a:rPr lang="en-US" sz="7000" b="1" dirty="0">
                <a:solidFill>
                  <a:srgbClr val="443728"/>
                </a:solidFill>
                <a:ea typeface="Crimson Pro Bold" pitchFamily="34" charset="-122"/>
              </a:rPr>
              <a:t> </a:t>
            </a:r>
            <a:r>
              <a:rPr lang="en-US" sz="7000" b="1" dirty="0" err="1" smtClean="0">
                <a:solidFill>
                  <a:srgbClr val="443728"/>
                </a:solidFill>
                <a:ea typeface="Crimson Pro Bold" pitchFamily="34" charset="-122"/>
              </a:rPr>
              <a:t>Perikatan</a:t>
            </a:r>
            <a:r>
              <a:rPr lang="en-US" sz="7000" b="1" dirty="0" smtClean="0">
                <a:solidFill>
                  <a:srgbClr val="443728"/>
                </a:solidFill>
                <a:ea typeface="Crimson Pro Bold" pitchFamily="34" charset="-122"/>
              </a:rPr>
              <a:t> </a:t>
            </a:r>
          </a:p>
          <a:p>
            <a:r>
              <a:rPr lang="en-US" sz="7000" b="1" dirty="0" err="1" smtClean="0">
                <a:solidFill>
                  <a:srgbClr val="443728"/>
                </a:solidFill>
                <a:ea typeface="Crimson Pro Bold" pitchFamily="34" charset="-122"/>
              </a:rPr>
              <a:t>dan</a:t>
            </a:r>
            <a:r>
              <a:rPr lang="en-US" sz="7000" b="1" dirty="0" smtClean="0">
                <a:solidFill>
                  <a:srgbClr val="443728"/>
                </a:solidFill>
                <a:ea typeface="Crimson Pro Bold" pitchFamily="34" charset="-122"/>
              </a:rPr>
              <a:t> </a:t>
            </a:r>
            <a:r>
              <a:rPr lang="en-US" sz="7000" b="1" dirty="0" err="1">
                <a:solidFill>
                  <a:srgbClr val="443728"/>
                </a:solidFill>
                <a:ea typeface="Crimson Pro Bold" pitchFamily="34" charset="-122"/>
              </a:rPr>
              <a:t>Sumber</a:t>
            </a:r>
            <a:r>
              <a:rPr lang="en-US" sz="7000" b="1" dirty="0">
                <a:solidFill>
                  <a:srgbClr val="443728"/>
                </a:solidFill>
                <a:ea typeface="Crimson Pro Bold" pitchFamily="34" charset="-122"/>
              </a:rPr>
              <a:t> </a:t>
            </a:r>
            <a:r>
              <a:rPr lang="en-US" sz="7000" b="1" dirty="0" err="1" smtClean="0">
                <a:solidFill>
                  <a:srgbClr val="443728"/>
                </a:solidFill>
                <a:ea typeface="Crimson Pro Bold" pitchFamily="34" charset="-122"/>
              </a:rPr>
              <a:t>Hukum</a:t>
            </a:r>
            <a:endParaRPr lang="en-US" sz="7000" b="1" dirty="0" smtClean="0">
              <a:solidFill>
                <a:srgbClr val="443728"/>
              </a:solidFill>
              <a:ea typeface="Crimson Pro Bold" pitchFamily="34" charset="-122"/>
            </a:endParaRPr>
          </a:p>
          <a:p>
            <a:endParaRPr lang="en-US" sz="3300" b="1" dirty="0">
              <a:solidFill>
                <a:srgbClr val="443728"/>
              </a:solidFill>
              <a:latin typeface="Crimson Pro Bold" pitchFamily="34" charset="0"/>
              <a:ea typeface="Crimson Pro Bold" pitchFamily="34" charset="-122"/>
              <a:cs typeface="Crimson Pro Bold" pitchFamily="34" charset="-120"/>
            </a:endParaRPr>
          </a:p>
          <a:p>
            <a:pPr algn="just"/>
            <a:endParaRPr lang="en-US" sz="4400" dirty="0" smtClean="0">
              <a:solidFill>
                <a:schemeClr val="tx1"/>
              </a:solidFill>
              <a:ea typeface="Open Sans" pitchFamily="34" charset="-122"/>
            </a:endParaRPr>
          </a:p>
          <a:p>
            <a:pPr algn="just"/>
            <a:r>
              <a:rPr lang="en-US" sz="6000" dirty="0" err="1" smtClean="0">
                <a:solidFill>
                  <a:schemeClr val="tx1"/>
                </a:solidFill>
                <a:ea typeface="Open Sans" pitchFamily="34" charset="-122"/>
              </a:rPr>
              <a:t>Perikatan</a:t>
            </a:r>
            <a:r>
              <a:rPr lang="en-US" sz="6000" dirty="0" smtClean="0">
                <a:solidFill>
                  <a:schemeClr val="tx1"/>
                </a:solidFill>
                <a:ea typeface="Open Sans" pitchFamily="34" charset="-122"/>
              </a:rPr>
              <a:t> </a:t>
            </a:r>
            <a:r>
              <a:rPr lang="en-US" sz="6000" dirty="0" err="1" smtClean="0">
                <a:solidFill>
                  <a:schemeClr val="tx1"/>
                </a:solidFill>
                <a:ea typeface="Open Sans" pitchFamily="34" charset="-122"/>
              </a:rPr>
              <a:t>adalah</a:t>
            </a:r>
            <a:r>
              <a:rPr lang="en-US" sz="6000" dirty="0" smtClean="0">
                <a:solidFill>
                  <a:schemeClr val="tx1"/>
                </a:solidFill>
                <a:ea typeface="Open Sans" pitchFamily="34" charset="-122"/>
              </a:rPr>
              <a:t>: </a:t>
            </a:r>
            <a:r>
              <a:rPr lang="en-US" sz="6000" dirty="0" err="1" smtClean="0">
                <a:solidFill>
                  <a:schemeClr val="tx1"/>
                </a:solidFill>
              </a:rPr>
              <a:t>Hukum</a:t>
            </a:r>
            <a:r>
              <a:rPr lang="en-US" sz="6000" dirty="0" smtClean="0">
                <a:solidFill>
                  <a:schemeClr val="tx1"/>
                </a:solidFill>
              </a:rPr>
              <a:t> </a:t>
            </a:r>
            <a:r>
              <a:rPr lang="en-US" sz="6000" dirty="0">
                <a:solidFill>
                  <a:schemeClr val="tx1"/>
                </a:solidFill>
              </a:rPr>
              <a:t>yang </a:t>
            </a:r>
            <a:r>
              <a:rPr lang="en-US" sz="6000" dirty="0" err="1">
                <a:solidFill>
                  <a:schemeClr val="tx1"/>
                </a:solidFill>
              </a:rPr>
              <a:t>mengatur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hubungan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hukum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antara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pihak-pihak</a:t>
            </a:r>
            <a:r>
              <a:rPr lang="en-US" sz="6000" dirty="0">
                <a:solidFill>
                  <a:schemeClr val="tx1"/>
                </a:solidFill>
              </a:rPr>
              <a:t> yang </a:t>
            </a:r>
            <a:r>
              <a:rPr lang="en-US" sz="6000" dirty="0" err="1">
                <a:solidFill>
                  <a:schemeClr val="tx1"/>
                </a:solidFill>
              </a:rPr>
              <a:t>saling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berjanji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untuk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memenuhi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kewajiban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tertentu</a:t>
            </a:r>
            <a:r>
              <a:rPr lang="en-US" sz="6000" dirty="0">
                <a:solidFill>
                  <a:schemeClr val="tx1"/>
                </a:solidFill>
              </a:rPr>
              <a:t>.</a:t>
            </a:r>
            <a:endParaRPr lang="en-US" sz="6000" dirty="0" smtClean="0">
              <a:solidFill>
                <a:schemeClr val="tx1"/>
              </a:solidFill>
              <a:ea typeface="Open Sans" pitchFamily="34" charset="-122"/>
            </a:endParaRPr>
          </a:p>
          <a:p>
            <a:pPr algn="just"/>
            <a:endParaRPr lang="en-US" sz="6000" b="1" dirty="0">
              <a:solidFill>
                <a:schemeClr val="tx1"/>
              </a:solidFill>
              <a:ea typeface="Open Sans" pitchFamily="34" charset="-122"/>
            </a:endParaRPr>
          </a:p>
          <a:p>
            <a:pPr algn="just"/>
            <a:r>
              <a:rPr lang="en-US" sz="6000" dirty="0" err="1" smtClean="0">
                <a:solidFill>
                  <a:schemeClr val="tx1"/>
                </a:solidFill>
                <a:ea typeface="Open Sans" pitchFamily="34" charset="-122"/>
              </a:rPr>
              <a:t>Sumber</a:t>
            </a:r>
            <a:r>
              <a:rPr lang="en-US" sz="6000" dirty="0" smtClean="0">
                <a:solidFill>
                  <a:schemeClr val="tx1"/>
                </a:solidFill>
                <a:ea typeface="Open Sans" pitchFamily="34" charset="-122"/>
              </a:rPr>
              <a:t> </a:t>
            </a:r>
            <a:r>
              <a:rPr lang="en-US" sz="6000" dirty="0" err="1" smtClean="0">
                <a:solidFill>
                  <a:schemeClr val="tx1"/>
                </a:solidFill>
                <a:ea typeface="Open Sans" pitchFamily="34" charset="-122"/>
              </a:rPr>
              <a:t>Hukum</a:t>
            </a:r>
            <a:r>
              <a:rPr lang="en-US" sz="6000" dirty="0" smtClean="0">
                <a:solidFill>
                  <a:schemeClr val="tx1"/>
                </a:solidFill>
                <a:ea typeface="Open Sans" pitchFamily="34" charset="-122"/>
              </a:rPr>
              <a:t> </a:t>
            </a:r>
            <a:r>
              <a:rPr lang="en-US" sz="6000" dirty="0" err="1" smtClean="0">
                <a:solidFill>
                  <a:schemeClr val="tx1"/>
                </a:solidFill>
                <a:ea typeface="Open Sans" pitchFamily="34" charset="-122"/>
              </a:rPr>
              <a:t>meliputi</a:t>
            </a:r>
            <a:r>
              <a:rPr lang="en-US" sz="6000" dirty="0" smtClean="0">
                <a:solidFill>
                  <a:schemeClr val="tx1"/>
                </a:solidFill>
                <a:ea typeface="Open Sans" pitchFamily="34" charset="-122"/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en-US" sz="6000" dirty="0" err="1" smtClean="0">
                <a:solidFill>
                  <a:schemeClr val="tx1"/>
                </a:solidFill>
                <a:ea typeface="Open Sans" pitchFamily="34" charset="-122"/>
              </a:rPr>
              <a:t>undang-undang</a:t>
            </a:r>
            <a:r>
              <a:rPr lang="en-US" sz="6000" dirty="0" smtClean="0">
                <a:solidFill>
                  <a:schemeClr val="tx1"/>
                </a:solidFill>
                <a:ea typeface="Open Sans" pitchFamily="34" charset="-122"/>
              </a:rPr>
              <a:t> : </a:t>
            </a:r>
            <a:r>
              <a:rPr lang="en-US" sz="6000" b="1" dirty="0" err="1" smtClean="0">
                <a:solidFill>
                  <a:schemeClr val="tx1"/>
                </a:solidFill>
              </a:rPr>
              <a:t>Kitab</a:t>
            </a:r>
            <a:r>
              <a:rPr lang="en-US" sz="6000" b="1" dirty="0" smtClean="0">
                <a:solidFill>
                  <a:schemeClr val="tx1"/>
                </a:solidFill>
              </a:rPr>
              <a:t> </a:t>
            </a:r>
            <a:r>
              <a:rPr lang="en-US" sz="6000" b="1" dirty="0" err="1">
                <a:solidFill>
                  <a:schemeClr val="tx1"/>
                </a:solidFill>
              </a:rPr>
              <a:t>Undang-Undang</a:t>
            </a:r>
            <a:r>
              <a:rPr lang="en-US" sz="6000" b="1" dirty="0">
                <a:solidFill>
                  <a:schemeClr val="tx1"/>
                </a:solidFill>
              </a:rPr>
              <a:t> </a:t>
            </a:r>
            <a:r>
              <a:rPr lang="en-US" sz="6000" b="1" dirty="0" err="1">
                <a:solidFill>
                  <a:schemeClr val="tx1"/>
                </a:solidFill>
              </a:rPr>
              <a:t>Hukum</a:t>
            </a:r>
            <a:r>
              <a:rPr lang="en-US" sz="6000" b="1" dirty="0">
                <a:solidFill>
                  <a:schemeClr val="tx1"/>
                </a:solidFill>
              </a:rPr>
              <a:t> </a:t>
            </a:r>
            <a:r>
              <a:rPr lang="en-US" sz="6000" b="1" dirty="0" err="1">
                <a:solidFill>
                  <a:schemeClr val="tx1"/>
                </a:solidFill>
              </a:rPr>
              <a:t>Perdata</a:t>
            </a:r>
            <a:r>
              <a:rPr lang="en-US" sz="6000" b="1" dirty="0">
                <a:solidFill>
                  <a:schemeClr val="tx1"/>
                </a:solidFill>
              </a:rPr>
              <a:t> (</a:t>
            </a:r>
            <a:r>
              <a:rPr lang="en-US" sz="6000" b="1" dirty="0" err="1">
                <a:solidFill>
                  <a:schemeClr val="tx1"/>
                </a:solidFill>
              </a:rPr>
              <a:t>KUHPerdata</a:t>
            </a:r>
            <a:r>
              <a:rPr lang="en-US" sz="6000" b="1" dirty="0">
                <a:solidFill>
                  <a:schemeClr val="tx1"/>
                </a:solidFill>
              </a:rPr>
              <a:t>)</a:t>
            </a:r>
            <a:r>
              <a:rPr lang="en-US" sz="6000" dirty="0">
                <a:solidFill>
                  <a:schemeClr val="tx1"/>
                </a:solidFill>
              </a:rPr>
              <a:t>, </a:t>
            </a:r>
            <a:r>
              <a:rPr lang="en-US" sz="6000" dirty="0" err="1">
                <a:solidFill>
                  <a:schemeClr val="tx1"/>
                </a:solidFill>
              </a:rPr>
              <a:t>khususnya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Buku</a:t>
            </a:r>
            <a:r>
              <a:rPr lang="en-US" sz="6000" dirty="0">
                <a:solidFill>
                  <a:schemeClr val="tx1"/>
                </a:solidFill>
              </a:rPr>
              <a:t> III yang </a:t>
            </a:r>
            <a:r>
              <a:rPr lang="en-US" sz="6000" dirty="0" err="1">
                <a:solidFill>
                  <a:schemeClr val="tx1"/>
                </a:solidFill>
              </a:rPr>
              <a:t>membahas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tentang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perikatan</a:t>
            </a:r>
            <a:r>
              <a:rPr lang="en-US" sz="6000" dirty="0">
                <a:solidFill>
                  <a:schemeClr val="tx1"/>
                </a:solidFill>
              </a:rPr>
              <a:t>. Di </a:t>
            </a:r>
            <a:r>
              <a:rPr lang="en-US" sz="6000" dirty="0" err="1">
                <a:solidFill>
                  <a:schemeClr val="tx1"/>
                </a:solidFill>
              </a:rPr>
              <a:t>antaranya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Pasal</a:t>
            </a:r>
            <a:r>
              <a:rPr lang="en-US" sz="6000" dirty="0">
                <a:solidFill>
                  <a:schemeClr val="tx1"/>
                </a:solidFill>
              </a:rPr>
              <a:t> 1233 </a:t>
            </a:r>
            <a:r>
              <a:rPr lang="en-US" sz="6000" dirty="0" err="1" smtClean="0">
                <a:solidFill>
                  <a:schemeClr val="tx1"/>
                </a:solidFill>
              </a:rPr>
              <a:t>KUHPerdata</a:t>
            </a:r>
            <a:endParaRPr lang="en-US" sz="6000" dirty="0" smtClean="0">
              <a:solidFill>
                <a:schemeClr val="tx1"/>
              </a:solidFill>
            </a:endParaRPr>
          </a:p>
          <a:p>
            <a:pPr algn="just"/>
            <a:endParaRPr lang="en-US" sz="6000" dirty="0" smtClean="0">
              <a:solidFill>
                <a:schemeClr val="tx1"/>
              </a:solidFill>
              <a:ea typeface="Open Sans" pitchFamily="34" charset="-122"/>
            </a:endParaRPr>
          </a:p>
          <a:p>
            <a:pPr marL="287338" indent="-287338" algn="just"/>
            <a:r>
              <a:rPr lang="en-US" sz="6000" dirty="0" smtClean="0">
                <a:solidFill>
                  <a:schemeClr val="tx1"/>
                </a:solidFill>
                <a:ea typeface="Open Sans" pitchFamily="34" charset="-122"/>
              </a:rPr>
              <a:t>2. </a:t>
            </a:r>
            <a:r>
              <a:rPr lang="en-US" sz="6000" dirty="0" err="1" smtClean="0">
                <a:solidFill>
                  <a:schemeClr val="tx1"/>
                </a:solidFill>
                <a:ea typeface="Open Sans" pitchFamily="34" charset="-122"/>
              </a:rPr>
              <a:t>Kebiasaan</a:t>
            </a:r>
            <a:r>
              <a:rPr lang="en-US" sz="6000" dirty="0" smtClean="0">
                <a:solidFill>
                  <a:schemeClr val="tx1"/>
                </a:solidFill>
                <a:ea typeface="Open Sans" pitchFamily="34" charset="-122"/>
              </a:rPr>
              <a:t> ; </a:t>
            </a:r>
            <a:r>
              <a:rPr lang="en-US" sz="6000" dirty="0" err="1">
                <a:solidFill>
                  <a:schemeClr val="tx1"/>
                </a:solidFill>
              </a:rPr>
              <a:t>kebiasaan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tersebut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diakui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dan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berlaku</a:t>
            </a:r>
            <a:r>
              <a:rPr lang="en-US" sz="6000" dirty="0">
                <a:solidFill>
                  <a:schemeClr val="tx1"/>
                </a:solidFill>
              </a:rPr>
              <a:t>, </a:t>
            </a:r>
            <a:r>
              <a:rPr lang="en-US" sz="6000" dirty="0" err="1">
                <a:solidFill>
                  <a:schemeClr val="tx1"/>
                </a:solidFill>
              </a:rPr>
              <a:t>serta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tidak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bertentangan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dengan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undang-undang</a:t>
            </a:r>
            <a:r>
              <a:rPr lang="en-US" sz="60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6000" dirty="0">
              <a:solidFill>
                <a:schemeClr val="tx1"/>
              </a:solidFill>
              <a:ea typeface="Open Sans" pitchFamily="34" charset="-122"/>
            </a:endParaRPr>
          </a:p>
          <a:p>
            <a:pPr marL="341313" indent="-341313" algn="just"/>
            <a:r>
              <a:rPr lang="en-US" sz="6000" dirty="0" smtClean="0">
                <a:solidFill>
                  <a:schemeClr val="tx1"/>
                </a:solidFill>
                <a:ea typeface="Open Sans" pitchFamily="34" charset="-122"/>
              </a:rPr>
              <a:t>3. </a:t>
            </a:r>
            <a:r>
              <a:rPr lang="en-US" sz="6000" dirty="0" err="1" smtClean="0">
                <a:solidFill>
                  <a:schemeClr val="tx1"/>
                </a:solidFill>
                <a:ea typeface="Open Sans" pitchFamily="34" charset="-122"/>
              </a:rPr>
              <a:t>yurisprudensi</a:t>
            </a:r>
            <a:r>
              <a:rPr lang="en-US" sz="6000" dirty="0" smtClean="0">
                <a:solidFill>
                  <a:schemeClr val="tx1"/>
                </a:solidFill>
                <a:ea typeface="Open Sans" pitchFamily="34" charset="-122"/>
              </a:rPr>
              <a:t>.:</a:t>
            </a:r>
            <a:r>
              <a:rPr lang="en-US" sz="6000" dirty="0" err="1">
                <a:solidFill>
                  <a:schemeClr val="tx1"/>
                </a:solidFill>
              </a:rPr>
              <a:t>putusan-putusan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pengadilan</a:t>
            </a:r>
            <a:r>
              <a:rPr lang="en-US" sz="6000" dirty="0">
                <a:solidFill>
                  <a:schemeClr val="tx1"/>
                </a:solidFill>
              </a:rPr>
              <a:t> yang </a:t>
            </a:r>
            <a:r>
              <a:rPr lang="en-US" sz="6000" dirty="0" err="1">
                <a:solidFill>
                  <a:schemeClr val="tx1"/>
                </a:solidFill>
              </a:rPr>
              <a:t>sudah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tetap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dan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memiliki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kekuatan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hukum</a:t>
            </a:r>
            <a:r>
              <a:rPr lang="en-US" sz="6000" dirty="0">
                <a:solidFill>
                  <a:schemeClr val="tx1"/>
                </a:solidFill>
              </a:rPr>
              <a:t> yang </a:t>
            </a:r>
            <a:r>
              <a:rPr lang="en-US" sz="6000" dirty="0" err="1">
                <a:solidFill>
                  <a:schemeClr val="tx1"/>
                </a:solidFill>
              </a:rPr>
              <a:t>dijadikan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rujukan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dalam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memutuskan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perkara-perkara</a:t>
            </a:r>
            <a:endParaRPr lang="en-US" sz="6000" dirty="0">
              <a:solidFill>
                <a:schemeClr val="tx1"/>
              </a:solidFill>
            </a:endParaRPr>
          </a:p>
          <a:p>
            <a:pPr algn="just"/>
            <a:r>
              <a:rPr lang="en-US" sz="6000" b="1" dirty="0" smtClean="0">
                <a:solidFill>
                  <a:schemeClr val="tx1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 </a:t>
            </a:r>
            <a:endParaRPr lang="en-US" sz="6000" dirty="0">
              <a:solidFill>
                <a:schemeClr val="tx1"/>
              </a:solidFill>
            </a:endParaRPr>
          </a:p>
          <a:p>
            <a:pPr algn="just"/>
            <a:endParaRPr lang="en-US" sz="2600" dirty="0"/>
          </a:p>
          <a:p>
            <a:pPr algn="just"/>
            <a:endParaRPr lang="en-US" sz="2600" dirty="0" smtClean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863559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908720"/>
            <a:ext cx="7128792" cy="4730080"/>
          </a:xfrm>
        </p:spPr>
        <p:txBody>
          <a:bodyPr>
            <a:normAutofit fontScale="92500"/>
          </a:bodyPr>
          <a:lstStyle/>
          <a:p>
            <a:r>
              <a:rPr lang="en-US" sz="3000" b="1" dirty="0" err="1" smtClean="0">
                <a:solidFill>
                  <a:schemeClr val="tx1"/>
                </a:solidFill>
              </a:rPr>
              <a:t>Asas</a:t>
            </a:r>
            <a:r>
              <a:rPr lang="en-US" sz="3000" b="1" dirty="0" smtClean="0">
                <a:solidFill>
                  <a:schemeClr val="tx1"/>
                </a:solidFill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</a:rPr>
              <a:t>Hukum</a:t>
            </a:r>
            <a:r>
              <a:rPr lang="en-US" sz="3000" b="1" dirty="0" smtClean="0">
                <a:solidFill>
                  <a:schemeClr val="tx1"/>
                </a:solidFill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</a:rPr>
              <a:t>Perikatan</a:t>
            </a:r>
            <a:endParaRPr lang="en-US" sz="3000" b="1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1. </a:t>
            </a:r>
            <a:r>
              <a:rPr lang="en-US" sz="2600" b="1" dirty="0" err="1" smtClean="0">
                <a:solidFill>
                  <a:schemeClr val="tx1"/>
                </a:solidFill>
              </a:rPr>
              <a:t>Asas</a:t>
            </a:r>
            <a:r>
              <a:rPr lang="en-US" sz="2600" b="1" dirty="0" smtClean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Konsensualisme</a:t>
            </a:r>
            <a:r>
              <a:rPr lang="en-US" sz="2600" dirty="0">
                <a:solidFill>
                  <a:schemeClr val="tx1"/>
                </a:solidFill>
              </a:rPr>
              <a:t>:</a:t>
            </a:r>
            <a:br>
              <a:rPr lang="en-US" sz="2600" dirty="0">
                <a:solidFill>
                  <a:schemeClr val="tx1"/>
                </a:solidFill>
              </a:rPr>
            </a:br>
            <a:r>
              <a:rPr lang="en-US" sz="2600" dirty="0" err="1">
                <a:solidFill>
                  <a:schemeClr val="tx1"/>
                </a:solidFill>
              </a:rPr>
              <a:t>Perikatan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terjadi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karena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adanya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kesepakatan</a:t>
            </a:r>
            <a:r>
              <a:rPr lang="en-US" sz="2600" dirty="0">
                <a:solidFill>
                  <a:schemeClr val="tx1"/>
                </a:solidFill>
              </a:rPr>
              <a:t> para </a:t>
            </a:r>
            <a:r>
              <a:rPr lang="en-US" sz="2600" dirty="0" err="1">
                <a:solidFill>
                  <a:schemeClr val="tx1"/>
                </a:solidFill>
              </a:rPr>
              <a:t>pihak</a:t>
            </a:r>
            <a:r>
              <a:rPr lang="en-US" sz="26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600" b="1" dirty="0" smtClean="0">
                <a:solidFill>
                  <a:schemeClr val="tx1"/>
                </a:solidFill>
              </a:rPr>
              <a:t>2. </a:t>
            </a:r>
            <a:r>
              <a:rPr lang="en-US" sz="2600" b="1" dirty="0" err="1" smtClean="0">
                <a:solidFill>
                  <a:schemeClr val="tx1"/>
                </a:solidFill>
              </a:rPr>
              <a:t>Asas</a:t>
            </a:r>
            <a:r>
              <a:rPr lang="en-US" sz="2600" b="1" dirty="0" smtClean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Kebebasan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Berkontrak</a:t>
            </a:r>
            <a:r>
              <a:rPr lang="en-US" sz="2600" dirty="0">
                <a:solidFill>
                  <a:schemeClr val="tx1"/>
                </a:solidFill>
              </a:rPr>
              <a:t>:</a:t>
            </a:r>
            <a:br>
              <a:rPr lang="en-US" sz="2600" dirty="0">
                <a:solidFill>
                  <a:schemeClr val="tx1"/>
                </a:solidFill>
              </a:rPr>
            </a:br>
            <a:r>
              <a:rPr lang="en-US" sz="2600" dirty="0">
                <a:solidFill>
                  <a:schemeClr val="tx1"/>
                </a:solidFill>
              </a:rPr>
              <a:t>Para </a:t>
            </a:r>
            <a:r>
              <a:rPr lang="en-US" sz="2600" dirty="0" err="1">
                <a:solidFill>
                  <a:schemeClr val="tx1"/>
                </a:solidFill>
              </a:rPr>
              <a:t>pihak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bebas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menentukan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isi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perjanjian</a:t>
            </a:r>
            <a:r>
              <a:rPr lang="en-US" sz="2600" dirty="0">
                <a:solidFill>
                  <a:schemeClr val="tx1"/>
                </a:solidFill>
              </a:rPr>
              <a:t>, </a:t>
            </a:r>
            <a:r>
              <a:rPr lang="en-US" sz="2600" dirty="0" err="1">
                <a:solidFill>
                  <a:schemeClr val="tx1"/>
                </a:solidFill>
              </a:rPr>
              <a:t>selama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tidak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bertentangan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dengan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undang-undang</a:t>
            </a:r>
            <a:r>
              <a:rPr lang="en-US" sz="2600" dirty="0">
                <a:solidFill>
                  <a:schemeClr val="tx1"/>
                </a:solidFill>
              </a:rPr>
              <a:t>, moral, </a:t>
            </a:r>
            <a:r>
              <a:rPr lang="en-US" sz="2600" dirty="0" err="1">
                <a:solidFill>
                  <a:schemeClr val="tx1"/>
                </a:solidFill>
              </a:rPr>
              <a:t>dan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ketertiban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umum</a:t>
            </a:r>
            <a:r>
              <a:rPr lang="en-US" sz="26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600" b="1" dirty="0" smtClean="0">
                <a:solidFill>
                  <a:schemeClr val="tx1"/>
                </a:solidFill>
              </a:rPr>
              <a:t>3. </a:t>
            </a:r>
            <a:r>
              <a:rPr lang="en-US" sz="2600" b="1" dirty="0" err="1" smtClean="0">
                <a:solidFill>
                  <a:schemeClr val="tx1"/>
                </a:solidFill>
              </a:rPr>
              <a:t>Asas</a:t>
            </a:r>
            <a:r>
              <a:rPr lang="en-US" sz="2600" b="1" dirty="0" smtClean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Itikad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Baik</a:t>
            </a:r>
            <a:r>
              <a:rPr lang="en-US" sz="2600" dirty="0">
                <a:solidFill>
                  <a:schemeClr val="tx1"/>
                </a:solidFill>
              </a:rPr>
              <a:t>:</a:t>
            </a:r>
            <a:br>
              <a:rPr lang="en-US" sz="2600" dirty="0">
                <a:solidFill>
                  <a:schemeClr val="tx1"/>
                </a:solidFill>
              </a:rPr>
            </a:br>
            <a:r>
              <a:rPr lang="en-US" sz="2600" dirty="0" err="1">
                <a:solidFill>
                  <a:schemeClr val="tx1"/>
                </a:solidFill>
              </a:rPr>
              <a:t>Perikatan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harus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dijalankan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dengan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kejujuran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saling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menghormati</a:t>
            </a:r>
            <a:r>
              <a:rPr lang="en-US" sz="2600" dirty="0">
                <a:solidFill>
                  <a:schemeClr val="tx1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34608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272808" cy="5616624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443728"/>
                </a:solidFill>
                <a:ea typeface="Crimson Pro Bold" pitchFamily="34" charset="-122"/>
              </a:rPr>
              <a:t>Syarat</a:t>
            </a:r>
            <a:r>
              <a:rPr lang="en-US" sz="3200" b="1" dirty="0">
                <a:solidFill>
                  <a:srgbClr val="443728"/>
                </a:solidFill>
                <a:ea typeface="Crimson Pro Bold" pitchFamily="34" charset="-122"/>
              </a:rPr>
              <a:t> </a:t>
            </a:r>
            <a:r>
              <a:rPr lang="en-US" sz="3200" b="1" dirty="0" err="1">
                <a:solidFill>
                  <a:srgbClr val="443728"/>
                </a:solidFill>
                <a:ea typeface="Crimson Pro Bold" pitchFamily="34" charset="-122"/>
              </a:rPr>
              <a:t>Sahnya</a:t>
            </a:r>
            <a:r>
              <a:rPr lang="en-US" sz="3200" b="1" dirty="0">
                <a:solidFill>
                  <a:srgbClr val="443728"/>
                </a:solidFill>
                <a:ea typeface="Crimson Pro Bold" pitchFamily="34" charset="-122"/>
              </a:rPr>
              <a:t> </a:t>
            </a:r>
            <a:r>
              <a:rPr lang="en-US" sz="3200" b="1" dirty="0" err="1">
                <a:solidFill>
                  <a:srgbClr val="443728"/>
                </a:solidFill>
                <a:ea typeface="Crimson Pro Bold" pitchFamily="34" charset="-122"/>
              </a:rPr>
              <a:t>Suatu</a:t>
            </a:r>
            <a:r>
              <a:rPr lang="en-US" sz="3200" b="1" dirty="0">
                <a:solidFill>
                  <a:srgbClr val="443728"/>
                </a:solidFill>
                <a:ea typeface="Crimson Pro Bold" pitchFamily="34" charset="-122"/>
              </a:rPr>
              <a:t> </a:t>
            </a:r>
            <a:r>
              <a:rPr lang="en-US" sz="3200" b="1" dirty="0" err="1" smtClean="0">
                <a:solidFill>
                  <a:srgbClr val="443728"/>
                </a:solidFill>
                <a:ea typeface="Crimson Pro Bold" pitchFamily="34" charset="-122"/>
              </a:rPr>
              <a:t>Perikatan</a:t>
            </a:r>
            <a:endParaRPr lang="en-US" sz="3200" b="1" dirty="0" smtClean="0">
              <a:solidFill>
                <a:srgbClr val="443728"/>
              </a:solidFill>
              <a:ea typeface="Crimson Pro Bold" pitchFamily="34" charset="-122"/>
            </a:endParaRPr>
          </a:p>
          <a:p>
            <a:endParaRPr lang="en-US" dirty="0"/>
          </a:p>
          <a:p>
            <a:pPr marL="514350" indent="-514350" algn="l">
              <a:buAutoNum type="arabicPeriod"/>
            </a:pPr>
            <a:r>
              <a:rPr lang="en-US" sz="2400" b="1" dirty="0" err="1" smtClean="0">
                <a:solidFill>
                  <a:srgbClr val="272525"/>
                </a:solidFill>
                <a:ea typeface="Montserrat" pitchFamily="34" charset="-122"/>
              </a:rPr>
              <a:t>Sepakat</a:t>
            </a:r>
            <a:r>
              <a:rPr lang="en-US" sz="2400" dirty="0" smtClean="0">
                <a:solidFill>
                  <a:srgbClr val="272525"/>
                </a:solidFill>
                <a:ea typeface="Montserrat" pitchFamily="34" charset="-122"/>
              </a:rPr>
              <a:t> 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rgbClr val="443728"/>
                </a:solidFill>
                <a:ea typeface="Open Sans" pitchFamily="34" charset="-122"/>
              </a:rPr>
              <a:t>Adanya</a:t>
            </a:r>
            <a:r>
              <a:rPr lang="en-US" sz="2400" dirty="0">
                <a:solidFill>
                  <a:srgbClr val="443728"/>
                </a:solidFill>
                <a:ea typeface="Open Sans" pitchFamily="34" charset="-122"/>
              </a:rPr>
              <a:t> </a:t>
            </a:r>
            <a:r>
              <a:rPr lang="en-US" sz="2400" dirty="0" err="1">
                <a:solidFill>
                  <a:srgbClr val="443728"/>
                </a:solidFill>
                <a:ea typeface="Open Sans" pitchFamily="34" charset="-122"/>
              </a:rPr>
              <a:t>kesepakatan</a:t>
            </a:r>
            <a:r>
              <a:rPr lang="en-US" sz="2400" dirty="0">
                <a:solidFill>
                  <a:srgbClr val="443728"/>
                </a:solidFill>
                <a:ea typeface="Open Sans" pitchFamily="34" charset="-122"/>
              </a:rPr>
              <a:t> </a:t>
            </a:r>
            <a:r>
              <a:rPr lang="en-US" sz="2400" dirty="0" err="1">
                <a:solidFill>
                  <a:srgbClr val="443728"/>
                </a:solidFill>
                <a:ea typeface="Open Sans" pitchFamily="34" charset="-122"/>
              </a:rPr>
              <a:t>antara</a:t>
            </a:r>
            <a:r>
              <a:rPr lang="en-US" sz="2400" dirty="0">
                <a:solidFill>
                  <a:srgbClr val="443728"/>
                </a:solidFill>
                <a:ea typeface="Open Sans" pitchFamily="34" charset="-122"/>
              </a:rPr>
              <a:t> para </a:t>
            </a:r>
            <a:r>
              <a:rPr lang="en-US" sz="2400" dirty="0" err="1">
                <a:solidFill>
                  <a:srgbClr val="443728"/>
                </a:solidFill>
                <a:ea typeface="Open Sans" pitchFamily="34" charset="-122"/>
              </a:rPr>
              <a:t>pihak</a:t>
            </a:r>
            <a:r>
              <a:rPr lang="en-US" sz="2400" dirty="0">
                <a:solidFill>
                  <a:srgbClr val="443728"/>
                </a:solidFill>
                <a:ea typeface="Open Sans" pitchFamily="34" charset="-122"/>
              </a:rPr>
              <a:t>.</a:t>
            </a:r>
            <a:endParaRPr lang="en-US" sz="2400" dirty="0"/>
          </a:p>
          <a:p>
            <a:pPr algn="l"/>
            <a:r>
              <a:rPr lang="en-US" sz="2400" dirty="0" smtClean="0">
                <a:solidFill>
                  <a:srgbClr val="272525"/>
                </a:solidFill>
                <a:ea typeface="Montserrat" pitchFamily="34" charset="-122"/>
              </a:rPr>
              <a:t>2. </a:t>
            </a:r>
            <a:r>
              <a:rPr lang="en-US" sz="2400" b="1" dirty="0" err="1" smtClean="0">
                <a:solidFill>
                  <a:srgbClr val="272525"/>
                </a:solidFill>
                <a:ea typeface="Montserrat" pitchFamily="34" charset="-122"/>
              </a:rPr>
              <a:t>Cakap</a:t>
            </a:r>
            <a:endParaRPr lang="en-US" sz="2400" b="1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443728"/>
                </a:solidFill>
                <a:ea typeface="Open Sans" pitchFamily="34" charset="-122"/>
              </a:rPr>
              <a:t>Para </a:t>
            </a:r>
            <a:r>
              <a:rPr lang="en-US" sz="2400" dirty="0" err="1">
                <a:solidFill>
                  <a:srgbClr val="443728"/>
                </a:solidFill>
                <a:ea typeface="Open Sans" pitchFamily="34" charset="-122"/>
              </a:rPr>
              <a:t>pihak</a:t>
            </a:r>
            <a:r>
              <a:rPr lang="en-US" sz="2400" dirty="0">
                <a:solidFill>
                  <a:srgbClr val="443728"/>
                </a:solidFill>
                <a:ea typeface="Open Sans" pitchFamily="34" charset="-122"/>
              </a:rPr>
              <a:t> </a:t>
            </a:r>
            <a:r>
              <a:rPr lang="en-US" sz="2400" dirty="0" err="1">
                <a:solidFill>
                  <a:srgbClr val="443728"/>
                </a:solidFill>
                <a:ea typeface="Open Sans" pitchFamily="34" charset="-122"/>
              </a:rPr>
              <a:t>mampu</a:t>
            </a:r>
            <a:r>
              <a:rPr lang="en-US" sz="2400" dirty="0">
                <a:solidFill>
                  <a:srgbClr val="443728"/>
                </a:solidFill>
                <a:ea typeface="Open Sans" pitchFamily="34" charset="-122"/>
              </a:rPr>
              <a:t> </a:t>
            </a:r>
            <a:r>
              <a:rPr lang="en-US" sz="2400" dirty="0" err="1">
                <a:solidFill>
                  <a:srgbClr val="443728"/>
                </a:solidFill>
                <a:ea typeface="Open Sans" pitchFamily="34" charset="-122"/>
              </a:rPr>
              <a:t>dan</a:t>
            </a:r>
            <a:r>
              <a:rPr lang="en-US" sz="2400" dirty="0">
                <a:solidFill>
                  <a:srgbClr val="443728"/>
                </a:solidFill>
                <a:ea typeface="Open Sans" pitchFamily="34" charset="-122"/>
              </a:rPr>
              <a:t> </a:t>
            </a:r>
            <a:r>
              <a:rPr lang="en-US" sz="2400" dirty="0" err="1">
                <a:solidFill>
                  <a:srgbClr val="443728"/>
                </a:solidFill>
                <a:ea typeface="Open Sans" pitchFamily="34" charset="-122"/>
              </a:rPr>
              <a:t>cakap</a:t>
            </a:r>
            <a:r>
              <a:rPr lang="en-US" sz="2400" dirty="0">
                <a:solidFill>
                  <a:srgbClr val="443728"/>
                </a:solidFill>
                <a:ea typeface="Open Sans" pitchFamily="34" charset="-122"/>
              </a:rPr>
              <a:t> </a:t>
            </a:r>
            <a:r>
              <a:rPr lang="en-US" sz="2400" dirty="0" err="1" smtClean="0">
                <a:solidFill>
                  <a:srgbClr val="443728"/>
                </a:solidFill>
                <a:ea typeface="Open Sans" pitchFamily="34" charset="-122"/>
              </a:rPr>
              <a:t>hukum</a:t>
            </a:r>
            <a:endParaRPr lang="en-US" sz="2400" dirty="0" smtClean="0">
              <a:solidFill>
                <a:srgbClr val="443728"/>
              </a:solidFill>
              <a:ea typeface="Open Sans" pitchFamily="34" charset="-122"/>
            </a:endParaRPr>
          </a:p>
          <a:p>
            <a:pPr algn="l"/>
            <a:r>
              <a:rPr lang="en-US" sz="2400" dirty="0" smtClean="0">
                <a:solidFill>
                  <a:srgbClr val="443728"/>
                </a:solidFill>
                <a:ea typeface="Open Sans" pitchFamily="34" charset="-122"/>
              </a:rPr>
              <a:t>3. </a:t>
            </a:r>
            <a:r>
              <a:rPr lang="en-US" sz="2400" b="1" dirty="0" err="1" smtClean="0">
                <a:solidFill>
                  <a:srgbClr val="443728"/>
                </a:solidFill>
                <a:ea typeface="Open Sans" pitchFamily="34" charset="-122"/>
              </a:rPr>
              <a:t>Obyek</a:t>
            </a:r>
            <a:r>
              <a:rPr lang="en-US" sz="2400" b="1" dirty="0" smtClean="0">
                <a:solidFill>
                  <a:srgbClr val="443728"/>
                </a:solidFill>
                <a:ea typeface="Open Sans" pitchFamily="34" charset="-122"/>
              </a:rPr>
              <a:t> </a:t>
            </a:r>
            <a:r>
              <a:rPr lang="en-US" sz="2400" b="1" dirty="0" err="1" smtClean="0">
                <a:solidFill>
                  <a:srgbClr val="443728"/>
                </a:solidFill>
                <a:ea typeface="Open Sans" pitchFamily="34" charset="-122"/>
              </a:rPr>
              <a:t>tertentu</a:t>
            </a:r>
            <a:endParaRPr lang="en-US" sz="2400" b="1" dirty="0" smtClean="0">
              <a:solidFill>
                <a:srgbClr val="443728"/>
              </a:solidFill>
              <a:ea typeface="Open Sans" pitchFamily="34" charset="-122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rgbClr val="443728"/>
                </a:solidFill>
                <a:ea typeface="Open Sans" pitchFamily="34" charset="-122"/>
              </a:rPr>
              <a:t>Obyek</a:t>
            </a:r>
            <a:r>
              <a:rPr lang="en-US" sz="2400" dirty="0">
                <a:solidFill>
                  <a:srgbClr val="443728"/>
                </a:solidFill>
                <a:ea typeface="Open Sans" pitchFamily="34" charset="-122"/>
              </a:rPr>
              <a:t> </a:t>
            </a:r>
            <a:r>
              <a:rPr lang="en-US" sz="2400" dirty="0" err="1">
                <a:solidFill>
                  <a:srgbClr val="443728"/>
                </a:solidFill>
                <a:ea typeface="Open Sans" pitchFamily="34" charset="-122"/>
              </a:rPr>
              <a:t>perikatan</a:t>
            </a:r>
            <a:r>
              <a:rPr lang="en-US" sz="2400" dirty="0">
                <a:solidFill>
                  <a:srgbClr val="443728"/>
                </a:solidFill>
                <a:ea typeface="Open Sans" pitchFamily="34" charset="-122"/>
              </a:rPr>
              <a:t> </a:t>
            </a:r>
            <a:r>
              <a:rPr lang="en-US" sz="2400" dirty="0" err="1">
                <a:solidFill>
                  <a:srgbClr val="443728"/>
                </a:solidFill>
                <a:ea typeface="Open Sans" pitchFamily="34" charset="-122"/>
              </a:rPr>
              <a:t>harus</a:t>
            </a:r>
            <a:r>
              <a:rPr lang="en-US" sz="2400" dirty="0">
                <a:solidFill>
                  <a:srgbClr val="443728"/>
                </a:solidFill>
                <a:ea typeface="Open Sans" pitchFamily="34" charset="-122"/>
              </a:rPr>
              <a:t> </a:t>
            </a:r>
            <a:r>
              <a:rPr lang="en-US" sz="2400" dirty="0" err="1">
                <a:solidFill>
                  <a:srgbClr val="443728"/>
                </a:solidFill>
                <a:ea typeface="Open Sans" pitchFamily="34" charset="-122"/>
              </a:rPr>
              <a:t>jelas</a:t>
            </a:r>
            <a:r>
              <a:rPr lang="en-US" sz="2400" dirty="0">
                <a:solidFill>
                  <a:srgbClr val="443728"/>
                </a:solidFill>
                <a:ea typeface="Open Sans" pitchFamily="34" charset="-122"/>
              </a:rPr>
              <a:t> </a:t>
            </a:r>
            <a:r>
              <a:rPr lang="en-US" sz="2400" dirty="0" err="1">
                <a:solidFill>
                  <a:srgbClr val="443728"/>
                </a:solidFill>
                <a:ea typeface="Open Sans" pitchFamily="34" charset="-122"/>
              </a:rPr>
              <a:t>dan</a:t>
            </a:r>
            <a:r>
              <a:rPr lang="en-US" sz="2400" dirty="0">
                <a:solidFill>
                  <a:srgbClr val="443728"/>
                </a:solidFill>
                <a:ea typeface="Open Sans" pitchFamily="34" charset="-122"/>
              </a:rPr>
              <a:t> </a:t>
            </a:r>
            <a:r>
              <a:rPr lang="en-US" sz="2400" dirty="0" err="1">
                <a:solidFill>
                  <a:srgbClr val="443728"/>
                </a:solidFill>
                <a:ea typeface="Open Sans" pitchFamily="34" charset="-122"/>
              </a:rPr>
              <a:t>pasti</a:t>
            </a:r>
            <a:r>
              <a:rPr lang="en-US" sz="2400" dirty="0">
                <a:solidFill>
                  <a:srgbClr val="443728"/>
                </a:solidFill>
                <a:ea typeface="Open Sans" pitchFamily="34" charset="-122"/>
              </a:rPr>
              <a:t>.</a:t>
            </a:r>
            <a:endParaRPr lang="en-US" sz="2400" dirty="0"/>
          </a:p>
          <a:p>
            <a:pPr algn="l"/>
            <a:r>
              <a:rPr lang="en-US" sz="2400" dirty="0" smtClean="0">
                <a:solidFill>
                  <a:srgbClr val="272525"/>
                </a:solidFill>
                <a:ea typeface="Montserrat" pitchFamily="34" charset="-122"/>
              </a:rPr>
              <a:t>4. </a:t>
            </a:r>
            <a:r>
              <a:rPr lang="en-US" sz="2400" b="1" dirty="0" err="1">
                <a:solidFill>
                  <a:srgbClr val="443728"/>
                </a:solidFill>
                <a:ea typeface="Crimson Pro Bold" pitchFamily="34" charset="-122"/>
              </a:rPr>
              <a:t>Tidak</a:t>
            </a:r>
            <a:r>
              <a:rPr lang="en-US" sz="2400" b="1" dirty="0">
                <a:solidFill>
                  <a:srgbClr val="443728"/>
                </a:solidFill>
                <a:ea typeface="Crimson Pro Bold" pitchFamily="34" charset="-122"/>
              </a:rPr>
              <a:t> </a:t>
            </a:r>
            <a:r>
              <a:rPr lang="en-US" sz="2400" b="1" dirty="0" err="1">
                <a:solidFill>
                  <a:srgbClr val="443728"/>
                </a:solidFill>
                <a:ea typeface="Crimson Pro Bold" pitchFamily="34" charset="-122"/>
              </a:rPr>
              <a:t>Melawan</a:t>
            </a:r>
            <a:r>
              <a:rPr lang="en-US" sz="2400" b="1" dirty="0">
                <a:solidFill>
                  <a:srgbClr val="443728"/>
                </a:solidFill>
                <a:ea typeface="Crimson Pro Bold" pitchFamily="34" charset="-122"/>
              </a:rPr>
              <a:t> </a:t>
            </a:r>
            <a:r>
              <a:rPr lang="en-US" sz="2400" b="1" dirty="0" err="1" smtClean="0">
                <a:solidFill>
                  <a:srgbClr val="443728"/>
                </a:solidFill>
                <a:ea typeface="Crimson Pro Bold" pitchFamily="34" charset="-122"/>
              </a:rPr>
              <a:t>Hukum</a:t>
            </a:r>
            <a:endParaRPr lang="en-US" sz="2400" b="1" dirty="0" smtClean="0">
              <a:solidFill>
                <a:srgbClr val="443728"/>
              </a:solidFill>
              <a:ea typeface="Crimson Pro Bold" pitchFamily="34" charset="-122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rgbClr val="443728"/>
                </a:solidFill>
                <a:ea typeface="Open Sans" pitchFamily="34" charset="-122"/>
              </a:rPr>
              <a:t>Perikatan</a:t>
            </a:r>
            <a:r>
              <a:rPr lang="en-US" sz="2400" dirty="0">
                <a:solidFill>
                  <a:srgbClr val="443728"/>
                </a:solidFill>
                <a:ea typeface="Open Sans" pitchFamily="34" charset="-122"/>
              </a:rPr>
              <a:t> </a:t>
            </a:r>
            <a:r>
              <a:rPr lang="en-US" sz="2400" dirty="0" err="1">
                <a:solidFill>
                  <a:srgbClr val="443728"/>
                </a:solidFill>
                <a:ea typeface="Open Sans" pitchFamily="34" charset="-122"/>
              </a:rPr>
              <a:t>tidak</a:t>
            </a:r>
            <a:r>
              <a:rPr lang="en-US" sz="2400" dirty="0">
                <a:solidFill>
                  <a:srgbClr val="443728"/>
                </a:solidFill>
                <a:ea typeface="Open Sans" pitchFamily="34" charset="-122"/>
              </a:rPr>
              <a:t> </a:t>
            </a:r>
            <a:r>
              <a:rPr lang="en-US" sz="2400" dirty="0" err="1">
                <a:solidFill>
                  <a:srgbClr val="443728"/>
                </a:solidFill>
                <a:ea typeface="Open Sans" pitchFamily="34" charset="-122"/>
              </a:rPr>
              <a:t>bertentangan</a:t>
            </a:r>
            <a:r>
              <a:rPr lang="en-US" sz="2400" dirty="0">
                <a:solidFill>
                  <a:srgbClr val="443728"/>
                </a:solidFill>
                <a:ea typeface="Open Sans" pitchFamily="34" charset="-122"/>
              </a:rPr>
              <a:t> </a:t>
            </a:r>
            <a:r>
              <a:rPr lang="en-US" sz="2400" dirty="0" err="1">
                <a:solidFill>
                  <a:srgbClr val="443728"/>
                </a:solidFill>
                <a:ea typeface="Open Sans" pitchFamily="34" charset="-122"/>
              </a:rPr>
              <a:t>dengan</a:t>
            </a:r>
            <a:r>
              <a:rPr lang="en-US" sz="2400" dirty="0">
                <a:solidFill>
                  <a:srgbClr val="443728"/>
                </a:solidFill>
                <a:ea typeface="Open Sans" pitchFamily="34" charset="-122"/>
              </a:rPr>
              <a:t> </a:t>
            </a:r>
            <a:r>
              <a:rPr lang="en-US" sz="2400" dirty="0" err="1">
                <a:solidFill>
                  <a:srgbClr val="443728"/>
                </a:solidFill>
                <a:ea typeface="Open Sans" pitchFamily="34" charset="-122"/>
              </a:rPr>
              <a:t>hukum</a:t>
            </a:r>
            <a:r>
              <a:rPr lang="en-US" sz="2400" dirty="0">
                <a:solidFill>
                  <a:srgbClr val="443728"/>
                </a:solidFill>
                <a:ea typeface="Open Sans" pitchFamily="34" charset="-122"/>
              </a:rPr>
              <a:t>.</a:t>
            </a:r>
            <a:endParaRPr lang="en-US" sz="2400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b="1" dirty="0" smtClean="0">
              <a:solidFill>
                <a:srgbClr val="443728"/>
              </a:solidFill>
              <a:ea typeface="Crimson Pro Bold" pitchFamily="34" charset="-122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  <a:p>
            <a:pPr algn="l"/>
            <a:endParaRPr lang="en-US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sz="2400" dirty="0"/>
          </a:p>
          <a:p>
            <a:pPr algn="l"/>
            <a:endParaRPr lang="en-US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  <a:p>
            <a:pPr algn="l"/>
            <a:endParaRPr lang="en-US" b="1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algn="l"/>
            <a:endParaRPr lang="en-US" b="1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algn="just"/>
            <a:endParaRPr lang="en-US" sz="22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2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3501887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332656"/>
            <a:ext cx="7848872" cy="5688632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3300" b="1" dirty="0" err="1">
                <a:solidFill>
                  <a:srgbClr val="443728"/>
                </a:solidFill>
                <a:ea typeface="Crimson Pro Bold" pitchFamily="34" charset="-122"/>
              </a:rPr>
              <a:t>Jenis-Jenis</a:t>
            </a:r>
            <a:r>
              <a:rPr lang="en-US" sz="3300" b="1" dirty="0">
                <a:solidFill>
                  <a:srgbClr val="443728"/>
                </a:solidFill>
                <a:ea typeface="Crimson Pro Bold" pitchFamily="34" charset="-122"/>
              </a:rPr>
              <a:t> </a:t>
            </a:r>
            <a:r>
              <a:rPr lang="en-US" sz="3300" b="1" dirty="0" err="1" smtClean="0">
                <a:solidFill>
                  <a:srgbClr val="443728"/>
                </a:solidFill>
                <a:ea typeface="Crimson Pro Bold" pitchFamily="34" charset="-122"/>
              </a:rPr>
              <a:t>Perikatan</a:t>
            </a:r>
            <a:endParaRPr lang="en-US" sz="3300" b="1" dirty="0" smtClean="0">
              <a:solidFill>
                <a:srgbClr val="443728"/>
              </a:solidFill>
              <a:ea typeface="Crimson Pro Bold" pitchFamily="34" charset="-122"/>
            </a:endParaRPr>
          </a:p>
          <a:p>
            <a:pPr algn="l"/>
            <a:endParaRPr lang="en-US" b="1" dirty="0" smtClean="0"/>
          </a:p>
          <a:p>
            <a:pPr marL="514350" indent="-514350" algn="l"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  <a:ea typeface="Inter" pitchFamily="34" charset="-122"/>
              </a:rPr>
              <a:t>Perikatan</a:t>
            </a:r>
            <a:r>
              <a:rPr lang="en-US" b="1" dirty="0" smtClean="0">
                <a:solidFill>
                  <a:schemeClr val="tx1"/>
                </a:solidFill>
                <a:ea typeface="Inter" pitchFamily="34" charset="-122"/>
              </a:rPr>
              <a:t> Tunggal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Perikatan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di mana </a:t>
            </a:r>
            <a:r>
              <a:rPr lang="en-US" dirty="0" err="1">
                <a:solidFill>
                  <a:schemeClr val="tx1"/>
                </a:solidFill>
              </a:rPr>
              <a:t>hanya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prestasi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pokok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dipenuhi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kreditur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Prestasi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berupa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sesuatu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sesuatu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sesuatu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  <a:ea typeface="Inter" pitchFamily="34" charset="-122"/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  <a:ea typeface="Inter" pitchFamily="34" charset="-122"/>
              </a:rPr>
              <a:t>2.   </a:t>
            </a:r>
            <a:r>
              <a:rPr lang="en-US" b="1" dirty="0" err="1" smtClean="0">
                <a:solidFill>
                  <a:schemeClr val="tx1"/>
                </a:solidFill>
                <a:ea typeface="Inter" pitchFamily="34" charset="-122"/>
              </a:rPr>
              <a:t>Perikatan</a:t>
            </a:r>
            <a:r>
              <a:rPr lang="en-US" b="1" dirty="0" smtClean="0">
                <a:solidFill>
                  <a:schemeClr val="tx1"/>
                </a:solidFill>
                <a:ea typeface="Inter" pitchFamily="34" charset="-12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a typeface="Inter" pitchFamily="34" charset="-122"/>
              </a:rPr>
              <a:t>majemuk</a:t>
            </a:r>
            <a:r>
              <a:rPr lang="en-US" b="1" dirty="0" smtClean="0">
                <a:solidFill>
                  <a:schemeClr val="tx1"/>
                </a:solidFill>
                <a:ea typeface="Inter" pitchFamily="34" charset="-122"/>
              </a:rPr>
              <a:t>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Perikatan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melibatkan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prestasi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pokok</a:t>
            </a:r>
            <a:r>
              <a:rPr lang="en-US" dirty="0">
                <a:solidFill>
                  <a:schemeClr val="tx1"/>
                </a:solidFill>
              </a:rPr>
              <a:t>, di mana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diwajibkan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memenuhi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beberapa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prestasi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sekaligus</a:t>
            </a:r>
            <a:endParaRPr lang="en-US" dirty="0" smtClean="0">
              <a:solidFill>
                <a:schemeClr val="tx1"/>
              </a:solidFill>
              <a:ea typeface="Inter" pitchFamily="34" charset="-122"/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  <a:ea typeface="Inter" pitchFamily="34" charset="-122"/>
              </a:rPr>
              <a:t>3</a:t>
            </a:r>
            <a:r>
              <a:rPr lang="en-US" b="1" dirty="0" smtClean="0">
                <a:solidFill>
                  <a:schemeClr val="tx1"/>
                </a:solidFill>
                <a:ea typeface="Inter" pitchFamily="34" charset="-122"/>
              </a:rPr>
              <a:t>. </a:t>
            </a:r>
            <a:r>
              <a:rPr lang="en-US" b="1" dirty="0" err="1" smtClean="0">
                <a:solidFill>
                  <a:schemeClr val="tx1"/>
                </a:solidFill>
                <a:ea typeface="Inter" pitchFamily="34" charset="-122"/>
              </a:rPr>
              <a:t>Perikatan</a:t>
            </a:r>
            <a:r>
              <a:rPr lang="en-US" b="1" dirty="0" smtClean="0">
                <a:solidFill>
                  <a:schemeClr val="tx1"/>
                </a:solidFill>
                <a:ea typeface="Inter" pitchFamily="34" charset="-122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a typeface="Inter" pitchFamily="34" charset="-122"/>
              </a:rPr>
              <a:t>Alternatif</a:t>
            </a:r>
            <a:r>
              <a:rPr lang="en-US" b="1" dirty="0" smtClean="0">
                <a:solidFill>
                  <a:schemeClr val="tx1"/>
                </a:solidFill>
                <a:ea typeface="Inter" pitchFamily="34" charset="-122"/>
              </a:rPr>
              <a:t>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Perikatan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yang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pilihan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memenuhi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beberapa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prestasi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ditentukan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melaksanakan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prestasi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tersedia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  <a:ea typeface="Inter" pitchFamily="34" charset="-122"/>
            </a:endParaRPr>
          </a:p>
          <a:p>
            <a:pPr algn="l"/>
            <a:endParaRPr lang="en-US" dirty="0" smtClean="0">
              <a:solidFill>
                <a:srgbClr val="272525"/>
              </a:solidFill>
              <a:latin typeface="Inter" pitchFamily="34" charset="0"/>
              <a:ea typeface="Inter" pitchFamily="34" charset="-122"/>
              <a:cs typeface="Inter" pitchFamily="34" charset="-120"/>
            </a:endParaRPr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7560840" cy="5234136"/>
          </a:xfrm>
        </p:spPr>
        <p:txBody>
          <a:bodyPr>
            <a:normAutofit/>
          </a:bodyPr>
          <a:lstStyle/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88900" lvl="1" indent="-88900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</a:pPr>
            <a:r>
              <a:rPr lang="en-US" b="1" dirty="0" smtClean="0"/>
              <a:t>					</a:t>
            </a:r>
            <a:r>
              <a:rPr lang="en-US" sz="3200" b="1" dirty="0" err="1" smtClean="0">
                <a:solidFill>
                  <a:schemeClr val="tx1"/>
                </a:solidFill>
              </a:rPr>
              <a:t>Kontrak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Bisnis</a:t>
            </a:r>
            <a:endParaRPr lang="en-US" sz="3200" b="1" dirty="0" smtClean="0">
              <a:solidFill>
                <a:schemeClr val="tx1"/>
              </a:solidFill>
            </a:endParaRPr>
          </a:p>
          <a:p>
            <a:pPr marL="88900" lvl="1" indent="-88900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marL="88900" lvl="1" indent="-88900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</a:pPr>
            <a:endParaRPr lang="en-US" b="1" dirty="0" smtClean="0">
              <a:solidFill>
                <a:schemeClr val="tx1"/>
              </a:solidFill>
            </a:endParaRPr>
          </a:p>
          <a:p>
            <a:pPr marL="88900" lvl="1" indent="-88900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</a:pPr>
            <a:r>
              <a:rPr lang="en-US" b="1" dirty="0" err="1" smtClean="0">
                <a:solidFill>
                  <a:schemeClr val="tx1"/>
                </a:solidFill>
              </a:rPr>
              <a:t>Kontrak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Bisnis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adalah</a:t>
            </a:r>
            <a:r>
              <a:rPr lang="en-US" b="1" dirty="0" smtClean="0">
                <a:solidFill>
                  <a:schemeClr val="tx1"/>
                </a:solidFill>
              </a:rPr>
              <a:t> :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Kesepakatan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konteks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tindakan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tertentu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kewajiban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jelas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>
              <a:tabLst>
                <a:tab pos="266700" algn="l"/>
              </a:tabLst>
            </a:pPr>
            <a:endParaRPr lang="en-US" dirty="0" smtClean="0"/>
          </a:p>
          <a:p>
            <a:pPr algn="l">
              <a:tabLst>
                <a:tab pos="266700" algn="l"/>
              </a:tabLst>
            </a:pPr>
            <a:endParaRPr lang="en-US" dirty="0" smtClean="0"/>
          </a:p>
          <a:p>
            <a:pPr algn="l"/>
            <a:endParaRPr lang="en-US" sz="2000" dirty="0"/>
          </a:p>
          <a:p>
            <a:pPr algn="l"/>
            <a:endParaRPr lang="en-US" sz="2200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8817305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764704"/>
            <a:ext cx="7016824" cy="4874096"/>
          </a:xfrm>
        </p:spPr>
        <p:txBody>
          <a:bodyPr/>
          <a:lstStyle/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Jenis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Kontrak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Bisnis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Kontrak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Tertulis</a:t>
            </a:r>
            <a:r>
              <a:rPr lang="en-US" b="1" dirty="0">
                <a:solidFill>
                  <a:schemeClr val="tx1"/>
                </a:solidFill>
              </a:rPr>
              <a:t> vs </a:t>
            </a:r>
            <a:r>
              <a:rPr lang="en-US" b="1" dirty="0" err="1">
                <a:solidFill>
                  <a:schemeClr val="tx1"/>
                </a:solidFill>
              </a:rPr>
              <a:t>Lisan</a:t>
            </a:r>
            <a:r>
              <a:rPr lang="en-US" dirty="0">
                <a:solidFill>
                  <a:schemeClr val="tx1"/>
                </a:solidFill>
              </a:rPr>
              <a:t>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tertulis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tetapi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tertulis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sering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digunakan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meminimalisasi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risiko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Kontrak</a:t>
            </a:r>
            <a:r>
              <a:rPr lang="en-US" b="1" dirty="0">
                <a:solidFill>
                  <a:schemeClr val="tx1"/>
                </a:solidFill>
              </a:rPr>
              <a:t> Baku</a:t>
            </a:r>
            <a:r>
              <a:rPr lang="en-US" dirty="0">
                <a:solidFill>
                  <a:schemeClr val="tx1"/>
                </a:solidFill>
              </a:rPr>
              <a:t>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Salah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menetapkan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syarat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ketentuan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diubah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lain (</a:t>
            </a:r>
            <a:r>
              <a:rPr lang="en-US" dirty="0" err="1">
                <a:solidFill>
                  <a:schemeClr val="tx1"/>
                </a:solidFill>
              </a:rPr>
              <a:t>misal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asuransi</a:t>
            </a:r>
            <a:r>
              <a:rPr lang="en-US" dirty="0">
                <a:solidFill>
                  <a:schemeClr val="tx1"/>
                </a:solidFill>
              </a:rPr>
              <a:t>).</a:t>
            </a:r>
          </a:p>
          <a:p>
            <a:pPr marL="514350" indent="-514350" algn="l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66173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272808" cy="4802088"/>
          </a:xfrm>
        </p:spPr>
        <p:txBody>
          <a:bodyPr/>
          <a:lstStyle/>
          <a:p>
            <a:pPr algn="l"/>
            <a:r>
              <a:rPr lang="en-US" b="1" dirty="0" err="1">
                <a:solidFill>
                  <a:srgbClr val="443728"/>
                </a:solidFill>
                <a:ea typeface="Crimson Pro Bold" pitchFamily="34" charset="-122"/>
              </a:rPr>
              <a:t>Prinsip-Prinsip</a:t>
            </a:r>
            <a:r>
              <a:rPr lang="en-US" b="1" dirty="0">
                <a:solidFill>
                  <a:srgbClr val="443728"/>
                </a:solidFill>
                <a:ea typeface="Crimson Pro Bold" pitchFamily="34" charset="-122"/>
              </a:rPr>
              <a:t> </a:t>
            </a:r>
            <a:r>
              <a:rPr lang="en-US" b="1" dirty="0" err="1">
                <a:solidFill>
                  <a:srgbClr val="443728"/>
                </a:solidFill>
                <a:ea typeface="Crimson Pro Bold" pitchFamily="34" charset="-122"/>
              </a:rPr>
              <a:t>Kontrak</a:t>
            </a:r>
            <a:r>
              <a:rPr lang="en-US" b="1" dirty="0">
                <a:solidFill>
                  <a:srgbClr val="443728"/>
                </a:solidFill>
                <a:ea typeface="Crimson Pro Bold" pitchFamily="34" charset="-122"/>
              </a:rPr>
              <a:t> </a:t>
            </a:r>
            <a:r>
              <a:rPr lang="en-US" b="1" dirty="0" err="1" smtClean="0">
                <a:solidFill>
                  <a:srgbClr val="443728"/>
                </a:solidFill>
                <a:ea typeface="Crimson Pro Bold" pitchFamily="34" charset="-122"/>
              </a:rPr>
              <a:t>Bisnis</a:t>
            </a:r>
            <a:r>
              <a:rPr lang="en-US" b="1" dirty="0" smtClean="0">
                <a:solidFill>
                  <a:srgbClr val="443728"/>
                </a:solidFill>
                <a:ea typeface="Crimson Pro Bold" pitchFamily="34" charset="-122"/>
              </a:rPr>
              <a:t> ;</a:t>
            </a:r>
          </a:p>
          <a:p>
            <a:pPr algn="l"/>
            <a:endParaRPr lang="en-US" dirty="0"/>
          </a:p>
          <a:p>
            <a:pPr marL="514350" indent="-51435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Kepastian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hukum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400" dirty="0" err="1" smtClean="0">
                <a:solidFill>
                  <a:schemeClr val="tx1"/>
                </a:solidFill>
              </a:rPr>
              <a:t>Kontrak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harus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jelas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pasti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2. </a:t>
            </a:r>
            <a:r>
              <a:rPr lang="en-US" sz="2400" dirty="0" err="1" smtClean="0">
                <a:solidFill>
                  <a:schemeClr val="tx1"/>
                </a:solidFill>
              </a:rPr>
              <a:t>Itikad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Baik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400" dirty="0" err="1" smtClean="0">
                <a:solidFill>
                  <a:schemeClr val="tx1"/>
                </a:solidFill>
              </a:rPr>
              <a:t>Semua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pihak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harus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jujur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adil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3. </a:t>
            </a:r>
            <a:r>
              <a:rPr lang="en-US" sz="2400" dirty="0" err="1" smtClean="0">
                <a:solidFill>
                  <a:schemeClr val="tx1"/>
                </a:solidFill>
              </a:rPr>
              <a:t>Keseimbangan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400" dirty="0" err="1" smtClean="0">
                <a:solidFill>
                  <a:schemeClr val="tx1"/>
                </a:solidFill>
              </a:rPr>
              <a:t>Hak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kewajiban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seimbang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</a:p>
          <a:p>
            <a:pPr algn="l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06058207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692696"/>
            <a:ext cx="7776864" cy="4946104"/>
          </a:xfrm>
        </p:spPr>
        <p:txBody>
          <a:bodyPr>
            <a:normAutofit/>
          </a:bodyPr>
          <a:lstStyle/>
          <a:p>
            <a:pPr algn="l"/>
            <a:r>
              <a:rPr lang="nb-NO" sz="2400" b="1" dirty="0">
                <a:solidFill>
                  <a:schemeClr val="tx1"/>
                </a:solidFill>
              </a:rPr>
              <a:t>Elemen Penting dalam Kontrak </a:t>
            </a:r>
            <a:r>
              <a:rPr lang="nb-NO" sz="2400" b="1" dirty="0" smtClean="0">
                <a:solidFill>
                  <a:schemeClr val="tx1"/>
                </a:solidFill>
              </a:rPr>
              <a:t>Bisnis</a:t>
            </a:r>
          </a:p>
          <a:p>
            <a:pPr marL="457200" indent="-457200" algn="l">
              <a:buAutoNum type="arabicPeriod"/>
            </a:pPr>
            <a:r>
              <a:rPr lang="en-US" sz="2400" b="1" dirty="0" err="1" smtClean="0">
                <a:solidFill>
                  <a:schemeClr val="tx1"/>
                </a:solidFill>
              </a:rPr>
              <a:t>Kesepakatan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Para </a:t>
            </a:r>
            <a:r>
              <a:rPr lang="en-US" sz="2400" b="1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Para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sepakat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mengenai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kontrak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Kapasitas</a:t>
            </a:r>
            <a:r>
              <a:rPr lang="en-US" sz="2400" b="1" dirty="0">
                <a:solidFill>
                  <a:schemeClr val="tx1"/>
                </a:solidFill>
              </a:rPr>
              <a:t> Para </a:t>
            </a:r>
            <a:r>
              <a:rPr lang="en-US" sz="2400" b="1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Para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memiliki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kewenangan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berkontrak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Obyek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Perjanjian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Obyek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harus</a:t>
            </a:r>
            <a:r>
              <a:rPr lang="en-US" sz="2400" dirty="0">
                <a:solidFill>
                  <a:schemeClr val="tx1"/>
                </a:solidFill>
              </a:rPr>
              <a:t> halal, </a:t>
            </a:r>
            <a:r>
              <a:rPr lang="en-US" sz="2400" dirty="0" err="1">
                <a:solidFill>
                  <a:schemeClr val="tx1"/>
                </a:solidFill>
              </a:rPr>
              <a:t>jelas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pasti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Arial" pitchFamily="34" charset="0"/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Sebab</a:t>
            </a:r>
            <a:r>
              <a:rPr lang="en-US" sz="2400" b="1" dirty="0">
                <a:solidFill>
                  <a:schemeClr val="tx1"/>
                </a:solidFill>
              </a:rPr>
              <a:t> yang Halal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bertentangan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moral</a:t>
            </a:r>
            <a:r>
              <a:rPr lang="en-US" sz="2400" dirty="0"/>
              <a:t>.</a:t>
            </a:r>
          </a:p>
          <a:p>
            <a:pPr marL="457200" indent="-457200" algn="l"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3001059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6092</TotalTime>
  <Words>320</Words>
  <Application>Microsoft Office PowerPoint</Application>
  <PresentationFormat>On-screen Show (4:3)</PresentationFormat>
  <Paragraphs>112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Calibri</vt:lpstr>
      <vt:lpstr>Cambria</vt:lpstr>
      <vt:lpstr>Crimson Pro Bold</vt:lpstr>
      <vt:lpstr>Inter</vt:lpstr>
      <vt:lpstr>Montserrat</vt:lpstr>
      <vt:lpstr>Open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579</cp:revision>
  <cp:lastPrinted>2017-08-29T02:54:51Z</cp:lastPrinted>
  <dcterms:created xsi:type="dcterms:W3CDTF">2010-04-18T12:06:30Z</dcterms:created>
  <dcterms:modified xsi:type="dcterms:W3CDTF">2024-10-20T16:58:48Z</dcterms:modified>
</cp:coreProperties>
</file>