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41" r:id="rId3"/>
    <p:sldId id="350" r:id="rId4"/>
    <p:sldId id="342" r:id="rId5"/>
    <p:sldId id="331" r:id="rId6"/>
    <p:sldId id="352" r:id="rId7"/>
    <p:sldId id="353" r:id="rId8"/>
    <p:sldId id="354" r:id="rId9"/>
    <p:sldId id="355" r:id="rId10"/>
    <p:sldId id="335" r:id="rId11"/>
    <p:sldId id="345" r:id="rId12"/>
    <p:sldId id="351" r:id="rId13"/>
    <p:sldId id="300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03" autoAdjust="0"/>
    <p:restoredTop sz="94580" autoAdjust="0"/>
  </p:normalViewPr>
  <p:slideViewPr>
    <p:cSldViewPr>
      <p:cViewPr varScale="1">
        <p:scale>
          <a:sx n="70" d="100"/>
          <a:sy n="70" d="100"/>
        </p:scale>
        <p:origin x="138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LEGALITAS PERUAHAAN </a:t>
            </a:r>
          </a:p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DALAM KEGIATAN BISNIS</a:t>
            </a: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6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404664"/>
            <a:ext cx="7560840" cy="5234136"/>
          </a:xfrm>
        </p:spPr>
        <p:txBody>
          <a:bodyPr>
            <a:normAutofit/>
          </a:bodyPr>
          <a:lstStyle/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88900" lvl="1" indent="-88900" algn="l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  <a:tab pos="519113" algn="l"/>
              </a:tabLst>
            </a:pPr>
            <a:r>
              <a:rPr lang="en-US" b="1" dirty="0" smtClean="0"/>
              <a:t>					</a:t>
            </a:r>
          </a:p>
          <a:p>
            <a:pPr marL="88900" lvl="1" indent="-88900" algn="l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  <a:tab pos="519113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Proses </a:t>
            </a:r>
            <a:r>
              <a:rPr lang="en-US" dirty="0" err="1">
                <a:solidFill>
                  <a:schemeClr val="tx1"/>
                </a:solidFill>
              </a:rPr>
              <a:t>Legalitas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Perusahaan</a:t>
            </a:r>
          </a:p>
          <a:p>
            <a:pPr marL="88900" lvl="1" indent="-88900" algn="l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  <a:tab pos="519113" algn="l"/>
              </a:tabLst>
            </a:pPr>
            <a:endParaRPr lang="en-US" dirty="0" smtClean="0">
              <a:solidFill>
                <a:schemeClr val="tx1"/>
              </a:solidFill>
            </a:endParaRPr>
          </a:p>
          <a:p>
            <a:pPr lvl="1" indent="-457200" algn="l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266700" algn="l"/>
                <a:tab pos="519113" algn="l"/>
              </a:tabLst>
            </a:pPr>
            <a:r>
              <a:rPr lang="nn-NO" dirty="0" smtClean="0">
                <a:solidFill>
                  <a:schemeClr val="tx1"/>
                </a:solidFill>
              </a:rPr>
              <a:t>Pembuatan </a:t>
            </a:r>
            <a:r>
              <a:rPr lang="nn-NO" dirty="0">
                <a:solidFill>
                  <a:schemeClr val="tx1"/>
                </a:solidFill>
              </a:rPr>
              <a:t>Akta Pendirian di hadapan notaris</a:t>
            </a:r>
            <a:r>
              <a:rPr lang="nn-NO" dirty="0" smtClean="0">
                <a:solidFill>
                  <a:schemeClr val="tx1"/>
                </a:solidFill>
              </a:rPr>
              <a:t>.</a:t>
            </a:r>
          </a:p>
          <a:p>
            <a:pPr lvl="1" indent="-457200" algn="l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266700" algn="l"/>
                <a:tab pos="519113" algn="l"/>
              </a:tabLst>
            </a:pPr>
            <a:r>
              <a:rPr lang="da-DK" dirty="0">
                <a:solidFill>
                  <a:schemeClr val="tx1"/>
                </a:solidFill>
              </a:rPr>
              <a:t>Mendapatkan pengesahan dari Kementerian Hukum dan HAM</a:t>
            </a:r>
            <a:r>
              <a:rPr lang="da-DK" dirty="0" smtClean="0">
                <a:solidFill>
                  <a:schemeClr val="tx1"/>
                </a:solidFill>
              </a:rPr>
              <a:t>.</a:t>
            </a:r>
          </a:p>
          <a:p>
            <a:pPr lvl="1" indent="-457200" algn="l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266700" algn="l"/>
                <a:tab pos="519113" algn="l"/>
              </a:tabLst>
            </a:pPr>
            <a:r>
              <a:rPr lang="sv-SE" dirty="0">
                <a:solidFill>
                  <a:schemeClr val="tx1"/>
                </a:solidFill>
              </a:rPr>
              <a:t>Mendaftarkan Nomor Induk Berusaha (NIB</a:t>
            </a:r>
            <a:r>
              <a:rPr lang="sv-SE" dirty="0" smtClean="0">
                <a:solidFill>
                  <a:schemeClr val="tx1"/>
                </a:solidFill>
              </a:rPr>
              <a:t>).</a:t>
            </a:r>
          </a:p>
          <a:p>
            <a:pPr lvl="1" indent="-457200" algn="l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266700" algn="l"/>
                <a:tab pos="519113" algn="l"/>
              </a:tabLst>
            </a:pPr>
            <a:r>
              <a:rPr lang="en-US" dirty="0" err="1">
                <a:solidFill>
                  <a:schemeClr val="tx1"/>
                </a:solidFill>
              </a:rPr>
              <a:t>Pengurusan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izin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jenis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kegiatan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bisnis</a:t>
            </a:r>
            <a:endParaRPr lang="en-US" dirty="0" smtClean="0">
              <a:solidFill>
                <a:schemeClr val="tx1"/>
              </a:solidFill>
            </a:endParaRPr>
          </a:p>
          <a:p>
            <a:pPr lvl="1" indent="-457200" algn="l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266700" algn="l"/>
                <a:tab pos="519113" algn="l"/>
              </a:tabLst>
            </a:pPr>
            <a:r>
              <a:rPr lang="en-US" dirty="0" err="1">
                <a:solidFill>
                  <a:schemeClr val="tx1"/>
                </a:solidFill>
              </a:rPr>
              <a:t>Registrasi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perpajakan</a:t>
            </a:r>
            <a:r>
              <a:rPr lang="en-US" dirty="0">
                <a:solidFill>
                  <a:schemeClr val="tx1"/>
                </a:solidFill>
              </a:rPr>
              <a:t> (NPWP).</a:t>
            </a:r>
            <a:endParaRPr lang="nn-NO" dirty="0" smtClean="0">
              <a:solidFill>
                <a:schemeClr val="tx1"/>
              </a:solidFill>
            </a:endParaRPr>
          </a:p>
          <a:p>
            <a:pPr lvl="1" indent="-457200" algn="l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266700" algn="l"/>
                <a:tab pos="519113" algn="l"/>
              </a:tabLst>
            </a:pPr>
            <a:endParaRPr lang="en-US" b="1" dirty="0">
              <a:solidFill>
                <a:schemeClr val="tx1"/>
              </a:solidFill>
            </a:endParaRPr>
          </a:p>
          <a:p>
            <a:pPr marL="88900" lvl="1" indent="-88900" algn="l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</a:pPr>
            <a:endParaRPr lang="en-US" b="1" dirty="0" smtClean="0">
              <a:solidFill>
                <a:schemeClr val="tx1"/>
              </a:solidFill>
            </a:endParaRPr>
          </a:p>
          <a:p>
            <a:pPr algn="l">
              <a:tabLst>
                <a:tab pos="266700" algn="l"/>
              </a:tabLst>
            </a:pPr>
            <a:endParaRPr lang="en-US" dirty="0" smtClean="0"/>
          </a:p>
          <a:p>
            <a:pPr algn="l">
              <a:tabLst>
                <a:tab pos="266700" algn="l"/>
              </a:tabLst>
            </a:pPr>
            <a:endParaRPr lang="en-US" dirty="0" smtClean="0"/>
          </a:p>
          <a:p>
            <a:pPr algn="l"/>
            <a:endParaRPr lang="en-US" sz="2000" dirty="0"/>
          </a:p>
          <a:p>
            <a:pPr algn="l"/>
            <a:endParaRPr lang="en-US" sz="2200" dirty="0"/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58817305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764704"/>
            <a:ext cx="7016824" cy="4874096"/>
          </a:xfrm>
        </p:spPr>
        <p:txBody>
          <a:bodyPr/>
          <a:lstStyle/>
          <a:p>
            <a:pPr algn="l"/>
            <a:r>
              <a:rPr lang="en-US" dirty="0" err="1">
                <a:solidFill>
                  <a:schemeClr val="tx1"/>
                </a:solidFill>
              </a:rPr>
              <a:t>Risiko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Tanpa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Legalitas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Denda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sanksi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Kesulitan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mendapatkan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pembiayaan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Rentan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penipuan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konflik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fi-FI" dirty="0">
                <a:solidFill>
                  <a:schemeClr val="tx1"/>
                </a:solidFill>
              </a:rPr>
              <a:t>Potensi kehilangan kepercayaan dari pelanggan dan mitra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7661732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971600" y="908720"/>
            <a:ext cx="7128792" cy="4730080"/>
          </a:xfrm>
        </p:spPr>
        <p:txBody>
          <a:bodyPr>
            <a:normAutofit lnSpcReduction="10000"/>
          </a:bodyPr>
          <a:lstStyle/>
          <a:p>
            <a:r>
              <a:rPr lang="en-US" sz="3200" b="1" dirty="0" err="1" smtClean="0">
                <a:solidFill>
                  <a:schemeClr val="tx1"/>
                </a:solidFill>
              </a:rPr>
              <a:t>Kesimpulan</a:t>
            </a:r>
            <a:r>
              <a:rPr lang="en-US" sz="3200" b="1" dirty="0" smtClean="0">
                <a:solidFill>
                  <a:schemeClr val="tx1"/>
                </a:solidFill>
              </a:rPr>
              <a:t> :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b="1" dirty="0" err="1">
                <a:solidFill>
                  <a:schemeClr val="tx1"/>
                </a:solidFill>
              </a:rPr>
              <a:t>Legalitas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perusahaan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fondasi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penting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berbisnis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bertujuan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kredibilitas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akses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peluang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bisnis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Bisnis</a:t>
            </a:r>
            <a:r>
              <a:rPr lang="en-US" dirty="0">
                <a:solidFill>
                  <a:schemeClr val="tx1"/>
                </a:solidFill>
              </a:rPr>
              <a:t> yang legal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menjamin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keberlangsungan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tetapi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juga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mendukung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iklim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sehat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62612802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7344816" cy="5688632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err="1" smtClean="0">
                <a:solidFill>
                  <a:schemeClr val="tx1"/>
                </a:solidFill>
              </a:rPr>
              <a:t>Definisi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Legalitas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Perusahaan</a:t>
            </a:r>
          </a:p>
          <a:p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  <a:ea typeface="Crimson Pro Bold" pitchFamily="34" charset="-122"/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Legalitas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perusahaan</a:t>
            </a:r>
            <a:r>
              <a:rPr lang="en-US" dirty="0" smtClean="0">
                <a:solidFill>
                  <a:schemeClr val="tx1"/>
                </a:solidFill>
              </a:rPr>
              <a:t> :</a:t>
            </a: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kepatuhan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peraturan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setiap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bisnis</a:t>
            </a:r>
            <a:r>
              <a:rPr lang="en-US" dirty="0">
                <a:solidFill>
                  <a:schemeClr val="tx1"/>
                </a:solidFill>
              </a:rPr>
              <a:t> agar </a:t>
            </a:r>
            <a:r>
              <a:rPr lang="en-US" dirty="0" err="1">
                <a:solidFill>
                  <a:schemeClr val="tx1"/>
                </a:solidFill>
              </a:rPr>
              <a:t>diakui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dilindungi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Poin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utama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mencakup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izin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perizinan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akta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pendirian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perusahaan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b="1" dirty="0">
              <a:solidFill>
                <a:schemeClr val="tx1"/>
              </a:solidFill>
              <a:ea typeface="Crimson Pro Bold" pitchFamily="34" charset="-122"/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Contoh</a:t>
            </a:r>
            <a:r>
              <a:rPr lang="en-US" dirty="0">
                <a:solidFill>
                  <a:schemeClr val="tx1"/>
                </a:solidFill>
              </a:rPr>
              <a:t>: PT, CV, Firma, UMKM,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lain-lain.</a:t>
            </a:r>
            <a:endParaRPr lang="en-US" b="1" dirty="0" smtClean="0">
              <a:solidFill>
                <a:schemeClr val="tx1"/>
              </a:solidFill>
              <a:ea typeface="Crimson Pro Bold" pitchFamily="34" charset="-122"/>
            </a:endParaRPr>
          </a:p>
          <a:p>
            <a:endParaRPr lang="en-US" sz="3300" b="1" dirty="0">
              <a:solidFill>
                <a:srgbClr val="443728"/>
              </a:solidFill>
              <a:latin typeface="Crimson Pro Bold" pitchFamily="34" charset="0"/>
              <a:ea typeface="Crimson Pro Bold" pitchFamily="34" charset="-122"/>
              <a:cs typeface="Crimson Pro Bold" pitchFamily="34" charset="-120"/>
            </a:endParaRPr>
          </a:p>
          <a:p>
            <a:pPr algn="just"/>
            <a:endParaRPr lang="en-US" sz="4400" dirty="0" smtClean="0">
              <a:solidFill>
                <a:schemeClr val="tx1"/>
              </a:solidFill>
              <a:ea typeface="Open Sans" pitchFamily="34" charset="-122"/>
            </a:endParaRPr>
          </a:p>
          <a:p>
            <a:pPr algn="just"/>
            <a:r>
              <a:rPr lang="en-US" sz="6000" b="1" dirty="0" smtClean="0">
                <a:solidFill>
                  <a:schemeClr val="tx1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 </a:t>
            </a:r>
            <a:endParaRPr lang="en-US" sz="6000" dirty="0">
              <a:solidFill>
                <a:schemeClr val="tx1"/>
              </a:solidFill>
            </a:endParaRPr>
          </a:p>
          <a:p>
            <a:pPr algn="just"/>
            <a:endParaRPr lang="en-US" sz="2600" dirty="0"/>
          </a:p>
          <a:p>
            <a:pPr algn="just"/>
            <a:endParaRPr lang="en-US" sz="2600" dirty="0" smtClean="0"/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2863559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908720"/>
            <a:ext cx="7128792" cy="4730080"/>
          </a:xfrm>
        </p:spPr>
        <p:txBody>
          <a:bodyPr>
            <a:normAutofit/>
          </a:bodyPr>
          <a:lstStyle/>
          <a:p>
            <a:pPr algn="l"/>
            <a:r>
              <a:rPr lang="en-US" dirty="0" err="1">
                <a:solidFill>
                  <a:schemeClr val="tx1"/>
                </a:solidFill>
              </a:rPr>
              <a:t>Manfaat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Legalitas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Perusahaan</a:t>
            </a: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Meningkatkan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kredibilitas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kepercayaan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pemilik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bisnis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Mempermudah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akses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pembiayaan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investasi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fi-FI" dirty="0">
                <a:solidFill>
                  <a:schemeClr val="tx1"/>
                </a:solidFill>
              </a:rPr>
              <a:t>Menghindari risiko hukum atau sanksi.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346088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476672"/>
            <a:ext cx="7272808" cy="5616624"/>
          </a:xfrm>
        </p:spPr>
        <p:txBody>
          <a:bodyPr>
            <a:normAutofit/>
          </a:bodyPr>
          <a:lstStyle/>
          <a:p>
            <a:r>
              <a:rPr lang="en-US" sz="3200" dirty="0" err="1">
                <a:solidFill>
                  <a:schemeClr val="tx1"/>
                </a:solidFill>
              </a:rPr>
              <a:t>Bentuk-Bentuk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Legalitas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Perusahaan</a:t>
            </a:r>
            <a:endParaRPr lang="en-US" sz="3200" b="1" dirty="0" smtClean="0">
              <a:solidFill>
                <a:schemeClr val="tx1"/>
              </a:solidFill>
              <a:ea typeface="Crimson Pro Bold" pitchFamily="34" charset="-122"/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Akta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Pendirian</a:t>
            </a:r>
            <a:r>
              <a:rPr lang="en-US" sz="2400" b="1" dirty="0">
                <a:solidFill>
                  <a:schemeClr val="tx1"/>
                </a:solidFill>
              </a:rPr>
              <a:t> Perusahaan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Dokumen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mencatat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pendirian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perusahaan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Nomor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Induk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Berusaha</a:t>
            </a:r>
            <a:r>
              <a:rPr lang="en-US" sz="2400" b="1" dirty="0">
                <a:solidFill>
                  <a:schemeClr val="tx1"/>
                </a:solidFill>
              </a:rPr>
              <a:t> (NIB)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Identitas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perusahaan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semua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izin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aktivitas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Izin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Operasional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Tergantung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jenis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bisnis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misalnya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izin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industri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perdagangan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dll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Sertifikat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Pajak</a:t>
            </a:r>
            <a:r>
              <a:rPr lang="en-US" sz="2400" dirty="0">
                <a:solidFill>
                  <a:schemeClr val="tx1"/>
                </a:solidFill>
              </a:rPr>
              <a:t>: NPWP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kewajiban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pajak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perusahaan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b="1" dirty="0" smtClean="0">
              <a:solidFill>
                <a:srgbClr val="443728"/>
              </a:solidFill>
              <a:ea typeface="Crimson Pro Bold" pitchFamily="34" charset="-122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/>
          </a:p>
          <a:p>
            <a:pPr algn="l"/>
            <a:endParaRPr lang="en-US" dirty="0" smtClean="0">
              <a:solidFill>
                <a:srgbClr val="272525"/>
              </a:solidFill>
              <a:ea typeface="Montserrat" pitchFamily="34" charset="-122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sz="2400" dirty="0"/>
          </a:p>
          <a:p>
            <a:pPr algn="l"/>
            <a:endParaRPr lang="en-US" dirty="0"/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/>
          </a:p>
          <a:p>
            <a:pPr algn="l"/>
            <a:endParaRPr lang="en-US" b="1" dirty="0" smtClean="0">
              <a:solidFill>
                <a:srgbClr val="272525"/>
              </a:solidFill>
              <a:ea typeface="Montserrat" pitchFamily="34" charset="-122"/>
            </a:endParaRPr>
          </a:p>
          <a:p>
            <a:pPr algn="l"/>
            <a:endParaRPr lang="en-US" b="1" dirty="0" smtClean="0">
              <a:solidFill>
                <a:srgbClr val="272525"/>
              </a:solidFill>
              <a:ea typeface="Montserrat" pitchFamily="34" charset="-122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000" dirty="0"/>
          </a:p>
          <a:p>
            <a:pPr algn="just"/>
            <a:endParaRPr lang="en-US" sz="22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200" dirty="0"/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3501887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332656"/>
            <a:ext cx="7848872" cy="5688632"/>
          </a:xfrm>
        </p:spPr>
        <p:txBody>
          <a:bodyPr>
            <a:normAutofit/>
          </a:bodyPr>
          <a:lstStyle/>
          <a:p>
            <a:pPr algn="l"/>
            <a:r>
              <a:rPr lang="en-US" sz="3300" b="1" dirty="0" err="1">
                <a:solidFill>
                  <a:srgbClr val="443728"/>
                </a:solidFill>
                <a:ea typeface="Crimson Pro Bold" pitchFamily="34" charset="-122"/>
              </a:rPr>
              <a:t>Jenis-Jenis</a:t>
            </a:r>
            <a:r>
              <a:rPr lang="en-US" sz="3300" b="1" dirty="0">
                <a:solidFill>
                  <a:srgbClr val="443728"/>
                </a:solidFill>
                <a:ea typeface="Crimson Pro Bold" pitchFamily="34" charset="-122"/>
              </a:rPr>
              <a:t> </a:t>
            </a:r>
            <a:r>
              <a:rPr lang="en-US" sz="3300" b="1" dirty="0" err="1" smtClean="0">
                <a:solidFill>
                  <a:srgbClr val="443728"/>
                </a:solidFill>
                <a:ea typeface="Crimson Pro Bold" pitchFamily="34" charset="-122"/>
              </a:rPr>
              <a:t>Badan</a:t>
            </a:r>
            <a:r>
              <a:rPr lang="en-US" sz="3300" b="1" dirty="0" smtClean="0">
                <a:solidFill>
                  <a:srgbClr val="443728"/>
                </a:solidFill>
                <a:ea typeface="Crimson Pro Bold" pitchFamily="34" charset="-122"/>
              </a:rPr>
              <a:t> Usaha</a:t>
            </a:r>
          </a:p>
          <a:p>
            <a:pPr algn="l"/>
            <a:r>
              <a:rPr lang="en-US" sz="2200" b="1" dirty="0" smtClean="0">
                <a:solidFill>
                  <a:schemeClr val="tx1"/>
                </a:solidFill>
              </a:rPr>
              <a:t>1.Perseorangan</a:t>
            </a:r>
          </a:p>
          <a:p>
            <a:pPr marL="341313" indent="-341313" algn="l">
              <a:buFont typeface="Wingdings" panose="05000000000000000000" pitchFamily="2" charset="2"/>
              <a:buChar char="Ø"/>
            </a:pP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Dijalankan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dimiliki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satu</a:t>
            </a:r>
            <a:r>
              <a:rPr lang="en-US" sz="2200" dirty="0">
                <a:solidFill>
                  <a:schemeClr val="tx1"/>
                </a:solidFill>
              </a:rPr>
              <a:t> orang, </a:t>
            </a:r>
            <a:r>
              <a:rPr lang="en-US" sz="2200" dirty="0" err="1">
                <a:solidFill>
                  <a:schemeClr val="tx1"/>
                </a:solidFill>
              </a:rPr>
              <a:t>risiko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aset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pribadi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menyatu</a:t>
            </a:r>
            <a:r>
              <a:rPr lang="en-US" sz="2200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2200" b="1" dirty="0" smtClean="0">
                <a:solidFill>
                  <a:schemeClr val="tx1"/>
                </a:solidFill>
                <a:ea typeface="Crimson Pro Bold" pitchFamily="34" charset="-122"/>
              </a:rPr>
              <a:t>2. </a:t>
            </a:r>
            <a:r>
              <a:rPr lang="en-US" sz="2200" dirty="0">
                <a:solidFill>
                  <a:schemeClr val="tx1"/>
                </a:solidFill>
              </a:rPr>
              <a:t>Firma (Fa</a:t>
            </a:r>
            <a:r>
              <a:rPr lang="en-US" sz="2200" dirty="0" smtClean="0">
                <a:solidFill>
                  <a:schemeClr val="tx1"/>
                </a:solidFill>
              </a:rPr>
              <a:t>)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200" dirty="0" err="1">
                <a:solidFill>
                  <a:schemeClr val="tx1"/>
                </a:solidFill>
              </a:rPr>
              <a:t>Dimiliki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oleh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dua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atau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lebih</a:t>
            </a:r>
            <a:r>
              <a:rPr lang="en-US" sz="2200" dirty="0">
                <a:solidFill>
                  <a:schemeClr val="tx1"/>
                </a:solidFill>
              </a:rPr>
              <a:t> orang, </a:t>
            </a:r>
            <a:r>
              <a:rPr lang="en-US" sz="2200" dirty="0" err="1">
                <a:solidFill>
                  <a:schemeClr val="tx1"/>
                </a:solidFill>
              </a:rPr>
              <a:t>dengan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tanggung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jawab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tak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terbatas</a:t>
            </a:r>
            <a:r>
              <a:rPr lang="en-US" sz="2200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2200" b="1" dirty="0" smtClean="0">
                <a:solidFill>
                  <a:schemeClr val="tx1"/>
                </a:solidFill>
                <a:ea typeface="Crimson Pro Bold" pitchFamily="34" charset="-122"/>
              </a:rPr>
              <a:t>3. </a:t>
            </a:r>
            <a:r>
              <a:rPr lang="en-US" sz="2200" dirty="0" err="1">
                <a:solidFill>
                  <a:schemeClr val="tx1"/>
                </a:solidFill>
              </a:rPr>
              <a:t>Komanditer</a:t>
            </a:r>
            <a:r>
              <a:rPr lang="en-US" sz="2200" dirty="0">
                <a:solidFill>
                  <a:schemeClr val="tx1"/>
                </a:solidFill>
              </a:rPr>
              <a:t> (CV</a:t>
            </a:r>
            <a:r>
              <a:rPr lang="en-US" sz="2200" dirty="0" smtClean="0">
                <a:solidFill>
                  <a:schemeClr val="tx1"/>
                </a:solidFill>
              </a:rPr>
              <a:t>)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sv-SE" sz="2200" dirty="0">
                <a:solidFill>
                  <a:schemeClr val="tx1"/>
                </a:solidFill>
              </a:rPr>
              <a:t>Gabungan antara sekutu aktif dan pasif</a:t>
            </a:r>
            <a:r>
              <a:rPr lang="sv-SE" sz="2200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sv-SE" sz="2200" dirty="0" smtClean="0">
                <a:solidFill>
                  <a:schemeClr val="tx1"/>
                </a:solidFill>
              </a:rPr>
              <a:t>4. </a:t>
            </a:r>
            <a:r>
              <a:rPr lang="en-US" sz="2200" dirty="0">
                <a:solidFill>
                  <a:schemeClr val="tx1"/>
                </a:solidFill>
              </a:rPr>
              <a:t>Perseroan </a:t>
            </a:r>
            <a:r>
              <a:rPr lang="en-US" sz="2200" dirty="0" err="1">
                <a:solidFill>
                  <a:schemeClr val="tx1"/>
                </a:solidFill>
              </a:rPr>
              <a:t>Terbatas</a:t>
            </a:r>
            <a:r>
              <a:rPr lang="en-US" sz="2200" dirty="0">
                <a:solidFill>
                  <a:schemeClr val="tx1"/>
                </a:solidFill>
              </a:rPr>
              <a:t> (PT</a:t>
            </a:r>
            <a:r>
              <a:rPr lang="en-US" sz="2200" dirty="0" smtClean="0">
                <a:solidFill>
                  <a:schemeClr val="tx1"/>
                </a:solidFill>
              </a:rPr>
              <a:t>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200" dirty="0" err="1">
                <a:solidFill>
                  <a:schemeClr val="tx1"/>
                </a:solidFill>
              </a:rPr>
              <a:t>Memiliki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kepemilikan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terbagi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dalam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saham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tanggung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jawab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terbatas</a:t>
            </a:r>
            <a:r>
              <a:rPr lang="en-US" sz="2200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2200" dirty="0">
                <a:solidFill>
                  <a:schemeClr val="tx1"/>
                </a:solidFill>
              </a:rPr>
              <a:t>5. </a:t>
            </a:r>
            <a:r>
              <a:rPr lang="en-US" sz="2200" dirty="0" smtClean="0">
                <a:solidFill>
                  <a:schemeClr val="tx1"/>
                </a:solidFill>
              </a:rPr>
              <a:t>BUMN/BUMD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Dimiliki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oleh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berfungsi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kepentingan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publik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endParaRPr lang="en-US" sz="2200" dirty="0" smtClean="0">
              <a:solidFill>
                <a:schemeClr val="tx1"/>
              </a:solidFill>
            </a:endParaRPr>
          </a:p>
          <a:p>
            <a:pPr algn="l"/>
            <a:endParaRPr lang="sv-SE" sz="2400" dirty="0" smtClean="0"/>
          </a:p>
          <a:p>
            <a:pPr algn="l"/>
            <a:endParaRPr lang="en-US" sz="3300" b="1" dirty="0" smtClean="0">
              <a:solidFill>
                <a:srgbClr val="443728"/>
              </a:solidFill>
              <a:ea typeface="Crimson Pro Bold" pitchFamily="34" charset="-122"/>
            </a:endParaRPr>
          </a:p>
          <a:p>
            <a:pPr algn="l"/>
            <a:endParaRPr lang="en-US" b="1" dirty="0" smtClean="0"/>
          </a:p>
          <a:p>
            <a:pPr algn="l"/>
            <a:endParaRPr lang="en-US" dirty="0" smtClean="0">
              <a:solidFill>
                <a:srgbClr val="272525"/>
              </a:solidFill>
              <a:latin typeface="Inter" pitchFamily="34" charset="0"/>
              <a:ea typeface="Inter" pitchFamily="34" charset="-122"/>
              <a:cs typeface="Inter" pitchFamily="34" charset="-120"/>
            </a:endParaRPr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751361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764704"/>
            <a:ext cx="7016824" cy="5184576"/>
          </a:xfrm>
        </p:spPr>
        <p:txBody>
          <a:bodyPr/>
          <a:lstStyle/>
          <a:p>
            <a:pPr algn="l"/>
            <a:r>
              <a:rPr lang="en-US" dirty="0" err="1">
                <a:solidFill>
                  <a:schemeClr val="tx1"/>
                </a:solidFill>
              </a:rPr>
              <a:t>Perizinan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Usaha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</a:rPr>
              <a:t>Serangkaian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izin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dokumen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diperlukan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menjalankan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kegiatan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bisnis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legal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peraturan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. Proses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memastikan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bahwa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berjalan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aman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sah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standar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ditetapkan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823067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6984776" cy="5544616"/>
          </a:xfrm>
        </p:spPr>
        <p:txBody>
          <a:bodyPr/>
          <a:lstStyle/>
          <a:p>
            <a:pPr algn="l"/>
            <a:r>
              <a:rPr lang="en-US" sz="2400" dirty="0" err="1">
                <a:solidFill>
                  <a:schemeClr val="tx1"/>
                </a:solidFill>
              </a:rPr>
              <a:t>Pentingnya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Perizinan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Usaha</a:t>
            </a:r>
            <a:endParaRPr lang="en-US" sz="24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400" b="1" dirty="0" err="1" smtClean="0">
                <a:solidFill>
                  <a:schemeClr val="tx1"/>
                </a:solidFill>
              </a:rPr>
              <a:t>Kepatuhan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Hukum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Izin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usaha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memastikan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bahwa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bisnis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mematuhi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regulasi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</a:rPr>
              <a:t>berlaku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Keamanan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Perlindungan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Hukum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izin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resmi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perusahaan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mendapatkan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perlindungan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menghindari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sanksi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denda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s-ES" sz="2400" b="1" dirty="0" err="1">
                <a:solidFill>
                  <a:schemeClr val="tx1"/>
                </a:solidFill>
              </a:rPr>
              <a:t>Kredibilitas</a:t>
            </a:r>
            <a:r>
              <a:rPr lang="es-ES" sz="2400" b="1" dirty="0">
                <a:solidFill>
                  <a:schemeClr val="tx1"/>
                </a:solidFill>
              </a:rPr>
              <a:t> dan </a:t>
            </a:r>
            <a:r>
              <a:rPr lang="es-ES" sz="2400" b="1" dirty="0" err="1">
                <a:solidFill>
                  <a:schemeClr val="tx1"/>
                </a:solidFill>
              </a:rPr>
              <a:t>Kepercayaan</a:t>
            </a:r>
            <a:r>
              <a:rPr lang="es-ES" sz="2400" dirty="0">
                <a:solidFill>
                  <a:schemeClr val="tx1"/>
                </a:solidFill>
              </a:rPr>
              <a:t>: </a:t>
            </a:r>
            <a:r>
              <a:rPr lang="es-ES" sz="2400" dirty="0" err="1">
                <a:solidFill>
                  <a:schemeClr val="tx1"/>
                </a:solidFill>
              </a:rPr>
              <a:t>Legalitas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dirty="0" err="1">
                <a:solidFill>
                  <a:schemeClr val="tx1"/>
                </a:solidFill>
              </a:rPr>
              <a:t>usaha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dirty="0" err="1">
                <a:solidFill>
                  <a:schemeClr val="tx1"/>
                </a:solidFill>
              </a:rPr>
              <a:t>meningkatkan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dirty="0" err="1">
                <a:solidFill>
                  <a:schemeClr val="tx1"/>
                </a:solidFill>
              </a:rPr>
              <a:t>kepercayaan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dirty="0" err="1">
                <a:solidFill>
                  <a:schemeClr val="tx1"/>
                </a:solidFill>
              </a:rPr>
              <a:t>pelanggan</a:t>
            </a:r>
            <a:r>
              <a:rPr lang="es-ES" sz="2400" dirty="0">
                <a:solidFill>
                  <a:schemeClr val="tx1"/>
                </a:solidFill>
              </a:rPr>
              <a:t>, mitra, dan </a:t>
            </a:r>
            <a:r>
              <a:rPr lang="es-ES" sz="2400" dirty="0" err="1" smtClean="0">
                <a:solidFill>
                  <a:schemeClr val="tx1"/>
                </a:solidFill>
              </a:rPr>
              <a:t>investor</a:t>
            </a:r>
            <a:endParaRPr lang="es-ES" sz="2400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Mempermudah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Akses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Pembiayaan</a:t>
            </a:r>
            <a:r>
              <a:rPr lang="en-US" sz="2400" dirty="0">
                <a:solidFill>
                  <a:schemeClr val="tx1"/>
                </a:solidFill>
              </a:rPr>
              <a:t>: Bank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lembaga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lebih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cenderung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mendanai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bisnis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memiliki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izin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resmi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endParaRPr lang="es-ES" sz="2400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endParaRPr lang="es-ES" dirty="0"/>
          </a:p>
          <a:p>
            <a:pPr marL="514350" indent="-514350" algn="l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596314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971600" y="1340768"/>
            <a:ext cx="6800800" cy="4298032"/>
          </a:xfrm>
        </p:spPr>
        <p:txBody>
          <a:bodyPr/>
          <a:lstStyle/>
          <a:p>
            <a:pPr algn="just">
              <a:tabLst>
                <a:tab pos="117475" algn="l"/>
              </a:tabLst>
            </a:pPr>
            <a:r>
              <a:rPr lang="en-US" dirty="0" err="1">
                <a:solidFill>
                  <a:schemeClr val="tx1"/>
                </a:solidFill>
              </a:rPr>
              <a:t>Tanggung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Jawab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Perusahaan</a:t>
            </a:r>
          </a:p>
          <a:p>
            <a:pPr algn="just"/>
            <a:r>
              <a:rPr lang="en-US" sz="2400" dirty="0" err="1" smtClean="0">
                <a:solidFill>
                  <a:schemeClr val="tx1"/>
                </a:solidFill>
              </a:rPr>
              <a:t>Kewajiban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yang </a:t>
            </a:r>
            <a:r>
              <a:rPr lang="en-US" sz="2400" dirty="0" err="1">
                <a:solidFill>
                  <a:schemeClr val="tx1"/>
                </a:solidFill>
              </a:rPr>
              <a:t>harus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dipenuhi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oleh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perusahaan</a:t>
            </a:r>
            <a:r>
              <a:rPr lang="en-US" sz="2400" dirty="0">
                <a:solidFill>
                  <a:schemeClr val="tx1"/>
                </a:solidFill>
              </a:rPr>
              <a:t> agar </a:t>
            </a:r>
            <a:r>
              <a:rPr lang="en-US" sz="2400" dirty="0" err="1">
                <a:solidFill>
                  <a:schemeClr val="tx1"/>
                </a:solidFill>
              </a:rPr>
              <a:t>sesuai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peraturan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hukum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</a:rPr>
              <a:t>berlaku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2400" dirty="0" smtClean="0">
              <a:solidFill>
                <a:schemeClr val="tx1"/>
              </a:solidFill>
            </a:endParaRPr>
          </a:p>
          <a:p>
            <a:pPr algn="just"/>
            <a:r>
              <a:rPr lang="en-US" sz="2400" dirty="0" err="1">
                <a:solidFill>
                  <a:schemeClr val="tx1"/>
                </a:solidFill>
              </a:rPr>
              <a:t>Tanggung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jawab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tidak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melindungi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perusahaan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risiko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tetapi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juga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menjaga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hubungan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baik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para </a:t>
            </a:r>
            <a:r>
              <a:rPr lang="en-US" sz="2400" dirty="0" err="1">
                <a:solidFill>
                  <a:schemeClr val="tx1"/>
                </a:solidFill>
              </a:rPr>
              <a:t>pemangku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kepentingan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termasuk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pemerintah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karyawan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pelanggan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. 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96722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043608" y="1484784"/>
            <a:ext cx="6728792" cy="4154016"/>
          </a:xfrm>
        </p:spPr>
        <p:txBody>
          <a:bodyPr>
            <a:normAutofit/>
          </a:bodyPr>
          <a:lstStyle/>
          <a:p>
            <a:pPr algn="just"/>
            <a:r>
              <a:rPr lang="en-US" sz="2400" b="1" dirty="0" err="1">
                <a:solidFill>
                  <a:schemeClr val="tx1"/>
                </a:solidFill>
              </a:rPr>
              <a:t>aspek-aspek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penting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dalam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tanggung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jawab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hukum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perusahaan</a:t>
            </a:r>
            <a:r>
              <a:rPr lang="en-US" sz="2400" b="1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US" sz="2200" dirty="0" err="1" smtClean="0">
                <a:solidFill>
                  <a:schemeClr val="tx1"/>
                </a:solidFill>
              </a:rPr>
              <a:t>Tanggung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Jawab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Hukum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terhadap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Pemerintah</a:t>
            </a:r>
            <a:endParaRPr lang="en-US" sz="2200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sz="2200" dirty="0" err="1">
                <a:solidFill>
                  <a:schemeClr val="tx1"/>
                </a:solidFill>
              </a:rPr>
              <a:t>Tanggung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Jawab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Hukum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terhadap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Karyawan</a:t>
            </a:r>
            <a:endParaRPr lang="en-US" sz="2200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sz="2200" dirty="0" err="1">
                <a:solidFill>
                  <a:schemeClr val="tx1"/>
                </a:solidFill>
              </a:rPr>
              <a:t>Tanggung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Jawab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Hukum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terhadap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Konsumen</a:t>
            </a:r>
            <a:endParaRPr lang="en-US" sz="2200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sz="2200" dirty="0" err="1">
                <a:solidFill>
                  <a:schemeClr val="tx1"/>
                </a:solidFill>
              </a:rPr>
              <a:t>Tanggung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Jawab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Hukum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terhadap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Pemegang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Saham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smtClean="0">
                <a:solidFill>
                  <a:schemeClr val="tx1"/>
                </a:solidFill>
              </a:rPr>
              <a:t>Investor</a:t>
            </a:r>
          </a:p>
          <a:p>
            <a:pPr marL="514350" indent="-514350" algn="just">
              <a:buAutoNum type="arabicPeriod"/>
            </a:pPr>
            <a:r>
              <a:rPr lang="en-US" sz="2200" dirty="0" err="1">
                <a:solidFill>
                  <a:schemeClr val="tx1"/>
                </a:solidFill>
              </a:rPr>
              <a:t>Tanggung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Jawab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Hukum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terhadap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Lingkungan</a:t>
            </a:r>
            <a:endParaRPr lang="en-US" sz="2200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sz="2200" dirty="0" err="1">
                <a:solidFill>
                  <a:schemeClr val="tx1"/>
                </a:solidFill>
              </a:rPr>
              <a:t>Tanggung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Jawab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Sosial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Etika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Bisnis</a:t>
            </a:r>
            <a:endParaRPr lang="en-US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056081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6276</TotalTime>
  <Words>476</Words>
  <Application>Microsoft Office PowerPoint</Application>
  <PresentationFormat>On-screen Show (4:3)</PresentationFormat>
  <Paragraphs>101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Arial</vt:lpstr>
      <vt:lpstr>Calibri</vt:lpstr>
      <vt:lpstr>Cambria</vt:lpstr>
      <vt:lpstr>Crimson Pro Bold</vt:lpstr>
      <vt:lpstr>Inter</vt:lpstr>
      <vt:lpstr>Montserrat</vt:lpstr>
      <vt:lpstr>Open Sans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589</cp:revision>
  <cp:lastPrinted>2017-08-29T02:54:51Z</cp:lastPrinted>
  <dcterms:created xsi:type="dcterms:W3CDTF">2010-04-18T12:06:30Z</dcterms:created>
  <dcterms:modified xsi:type="dcterms:W3CDTF">2024-11-03T18:50:02Z</dcterms:modified>
</cp:coreProperties>
</file>