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6" r:id="rId3"/>
    <p:sldId id="258" r:id="rId4"/>
    <p:sldId id="259" r:id="rId5"/>
    <p:sldId id="272" r:id="rId6"/>
    <p:sldId id="260" r:id="rId7"/>
    <p:sldId id="261" r:id="rId8"/>
    <p:sldId id="262" r:id="rId9"/>
    <p:sldId id="263" r:id="rId10"/>
    <p:sldId id="273" r:id="rId11"/>
    <p:sldId id="274" r:id="rId12"/>
    <p:sldId id="264" r:id="rId13"/>
    <p:sldId id="265" r:id="rId14"/>
    <p:sldId id="275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0" d="100"/>
          <a:sy n="60" d="100"/>
        </p:scale>
        <p:origin x="160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91139"/>
            <a:ext cx="8229600" cy="1143000"/>
          </a:xfrm>
        </p:spPr>
        <p:txBody>
          <a:bodyPr/>
          <a:lstStyle/>
          <a:p>
            <a:r>
              <a:rPr dirty="0"/>
              <a:t>First Order Logic (FOL)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r>
              <a:rPr lang="en-US" sz="2800" b="1" dirty="0" err="1"/>
              <a:t>Disusun</a:t>
            </a:r>
            <a:r>
              <a:rPr lang="en-US" sz="2800" b="1" dirty="0"/>
              <a:t> oleh:</a:t>
            </a:r>
            <a:r>
              <a:rPr lang="en-US" sz="2800" dirty="0"/>
              <a:t> Nurjoko</a:t>
            </a:r>
          </a:p>
          <a:p>
            <a:pPr marL="0" indent="0" algn="ctr">
              <a:buNone/>
            </a:pPr>
            <a:r>
              <a:rPr lang="en-US" sz="2800" b="1" dirty="0"/>
              <a:t>Mata </a:t>
            </a:r>
            <a:r>
              <a:rPr lang="en-US" sz="2800" b="1" dirty="0" err="1"/>
              <a:t>Kuliah</a:t>
            </a:r>
            <a:r>
              <a:rPr lang="en-US" sz="2800" b="1" dirty="0"/>
              <a:t>:</a:t>
            </a:r>
            <a:r>
              <a:rPr lang="en-US" sz="2800" dirty="0"/>
              <a:t> </a:t>
            </a:r>
            <a:r>
              <a:rPr lang="en-US" sz="2800" dirty="0" err="1"/>
              <a:t>Elemen</a:t>
            </a:r>
            <a:r>
              <a:rPr lang="en-US" sz="2800" dirty="0"/>
              <a:t> </a:t>
            </a:r>
            <a:r>
              <a:rPr lang="en-US" sz="2800" dirty="0" err="1"/>
              <a:t>Kecerdasan</a:t>
            </a:r>
            <a:endParaRPr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D7AE2C-C281-D1A6-5508-DF7E08B83268}"/>
              </a:ext>
            </a:extLst>
          </p:cNvPr>
          <p:cNvSpPr txBox="1"/>
          <p:nvPr/>
        </p:nvSpPr>
        <p:spPr>
          <a:xfrm>
            <a:off x="1608221" y="2826362"/>
            <a:ext cx="59275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(Dasar Logika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Pakar dan </a:t>
            </a:r>
            <a:r>
              <a:rPr lang="en-US" sz="1600" dirty="0" err="1"/>
              <a:t>Kecerdasan</a:t>
            </a:r>
            <a:r>
              <a:rPr lang="en-US" sz="1600" dirty="0"/>
              <a:t> </a:t>
            </a:r>
            <a:r>
              <a:rPr lang="en-US" sz="1600" dirty="0" err="1"/>
              <a:t>Buatan</a:t>
            </a:r>
            <a:r>
              <a:rPr lang="en-US" sz="1600" dirty="0"/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282117" y="-253670"/>
            <a:ext cx="137072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668730" y="422146"/>
            <a:ext cx="484026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7532611" y="655140"/>
            <a:ext cx="515604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7017482" y="0"/>
            <a:ext cx="2126518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82258" y="6115501"/>
            <a:ext cx="1120884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703060" y="6453143"/>
            <a:ext cx="611177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8C4D0A6-BD8D-2AF9-6D45-CA1B6F9E3F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306955"/>
              </p:ext>
            </p:extLst>
          </p:nvPr>
        </p:nvGraphicFramePr>
        <p:xfrm>
          <a:off x="511441" y="1548576"/>
          <a:ext cx="8178800" cy="4689509"/>
        </p:xfrm>
        <a:graphic>
          <a:graphicData uri="http://schemas.openxmlformats.org/drawingml/2006/table">
            <a:tbl>
              <a:tblPr/>
              <a:tblGrid>
                <a:gridCol w="3274496">
                  <a:extLst>
                    <a:ext uri="{9D8B030D-6E8A-4147-A177-3AD203B41FA5}">
                      <a16:colId xmlns:a16="http://schemas.microsoft.com/office/drawing/2014/main" val="1644652005"/>
                    </a:ext>
                  </a:extLst>
                </a:gridCol>
                <a:gridCol w="4904304">
                  <a:extLst>
                    <a:ext uri="{9D8B030D-6E8A-4147-A177-3AD203B41FA5}">
                      <a16:colId xmlns:a16="http://schemas.microsoft.com/office/drawing/2014/main" val="4083609577"/>
                    </a:ext>
                  </a:extLst>
                </a:gridCol>
              </a:tblGrid>
              <a:tr h="44584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b="0" i="0" u="sng" strike="noStrike" dirty="0">
                          <a:effectLst/>
                          <a:latin typeface="Arial" panose="020B0604020202020204" pitchFamily="34" charset="0"/>
                        </a:rPr>
                        <a:t>Langkah</a:t>
                      </a:r>
                    </a:p>
                  </a:txBody>
                  <a:tcPr marL="119787" marR="119787" marT="59894" marB="598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b="0" i="0" u="sng" strike="noStrike" dirty="0" err="1">
                          <a:effectLst/>
                          <a:latin typeface="Arial" panose="020B0604020202020204" pitchFamily="34" charset="0"/>
                        </a:rPr>
                        <a:t>Kegiatan</a:t>
                      </a:r>
                      <a:endParaRPr lang="en-US" sz="2400" b="0" i="0" u="sng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9787" marR="119787" marT="59894" marB="598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7284109"/>
                  </a:ext>
                </a:extLst>
              </a:tr>
              <a:tr h="11175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Identifikasi</a:t>
                      </a:r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 domain </a:t>
                      </a: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pengetahuan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9787" marR="119787" marT="59894" marB="598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Tentukan ruang lingkup, misal: medis, pendidikan, atau cuaca</a:t>
                      </a:r>
                    </a:p>
                  </a:txBody>
                  <a:tcPr marL="119787" marR="119787" marT="59894" marB="598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9287029"/>
                  </a:ext>
                </a:extLst>
              </a:tr>
              <a:tr h="11175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Representasi</a:t>
                      </a:r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fakta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9787" marR="119787" marT="59894" marB="598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Tuliskan objek dan hubungannya dalam bentuk logika</a:t>
                      </a:r>
                    </a:p>
                  </a:txBody>
                  <a:tcPr marL="119787" marR="119787" marT="59894" marB="598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218708"/>
                  </a:ext>
                </a:extLst>
              </a:tr>
              <a:tr h="7816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Definisikan aturan inferensi</a:t>
                      </a:r>
                    </a:p>
                  </a:txBody>
                  <a:tcPr marL="119787" marR="119787" marT="59894" marB="598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Buat</a:t>
                      </a:r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aturan</a:t>
                      </a:r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 “</a:t>
                      </a: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jika-maka</a:t>
                      </a:r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” </a:t>
                      </a: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menggunakan</a:t>
                      </a:r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implikasi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9787" marR="119787" marT="59894" marB="598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9284437"/>
                  </a:ext>
                </a:extLst>
              </a:tr>
              <a:tr h="11175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Validasi basis pengetahuan</a:t>
                      </a:r>
                    </a:p>
                  </a:txBody>
                  <a:tcPr marL="119787" marR="119787" marT="59894" marB="598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Pastikan</a:t>
                      </a:r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semua</a:t>
                      </a:r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aturan</a:t>
                      </a:r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konsisten</a:t>
                      </a:r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 dan </a:t>
                      </a: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tidak</a:t>
                      </a:r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saling</a:t>
                      </a:r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400" b="0" i="0" u="none" strike="noStrike" dirty="0" err="1">
                          <a:effectLst/>
                          <a:latin typeface="Arial" panose="020B0604020202020204" pitchFamily="34" charset="0"/>
                        </a:rPr>
                        <a:t>bertentangan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9787" marR="119787" marT="59894" marB="598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88348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1D4C8B8-A4E2-EA9B-0013-2994CF5D9961}"/>
              </a:ext>
            </a:extLst>
          </p:cNvPr>
          <p:cNvSpPr txBox="1"/>
          <p:nvPr/>
        </p:nvSpPr>
        <p:spPr>
          <a:xfrm>
            <a:off x="2657997" y="695480"/>
            <a:ext cx="46334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Proses </a:t>
            </a:r>
            <a:r>
              <a:rPr lang="en-US" sz="3200" b="1" dirty="0" err="1"/>
              <a:t>Populasi</a:t>
            </a:r>
            <a:r>
              <a:rPr lang="en-US" sz="3200" b="1" dirty="0"/>
              <a:t> KB</a:t>
            </a:r>
          </a:p>
        </p:txBody>
      </p:sp>
    </p:spTree>
    <p:extLst>
      <p:ext uri="{BB962C8B-B14F-4D97-AF65-F5344CB8AC3E}">
        <p14:creationId xmlns:p14="http://schemas.microsoft.com/office/powerpoint/2010/main" val="2465591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A6BFF44-8A03-08DE-CC2F-DCB4460C1036}"/>
              </a:ext>
            </a:extLst>
          </p:cNvPr>
          <p:cNvSpPr txBox="1"/>
          <p:nvPr/>
        </p:nvSpPr>
        <p:spPr>
          <a:xfrm>
            <a:off x="457199" y="649225"/>
            <a:ext cx="8284191" cy="2003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  <a:buNone/>
            </a:pPr>
            <a:r>
              <a:rPr lang="en-US" sz="2400" b="1" u="sng" dirty="0"/>
              <a:t>PROSEDUR SYSTEMATIC INFERENCING</a:t>
            </a:r>
          </a:p>
          <a:p>
            <a:pPr>
              <a:lnSpc>
                <a:spcPct val="150000"/>
              </a:lnSpc>
              <a:spcAft>
                <a:spcPts val="600"/>
              </a:spcAft>
              <a:buNone/>
            </a:pPr>
            <a:r>
              <a:rPr lang="en-US" b="1" dirty="0" err="1"/>
              <a:t>Inferensi</a:t>
            </a:r>
            <a:r>
              <a:rPr lang="en-US" b="1" dirty="0"/>
              <a:t> </a:t>
            </a:r>
            <a:r>
              <a:rPr lang="en-US" b="1" dirty="0" err="1"/>
              <a:t>Sistematis</a:t>
            </a:r>
            <a:r>
              <a:rPr lang="en-US" b="1" dirty="0"/>
              <a:t> (Systematic Inferencing)</a:t>
            </a:r>
            <a:br>
              <a:rPr lang="en-US" dirty="0"/>
            </a:br>
            <a:r>
              <a:rPr lang="en-US" dirty="0"/>
              <a:t>Adalah proses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b="1" dirty="0" err="1"/>
              <a:t>menarik</a:t>
            </a:r>
            <a:r>
              <a:rPr lang="en-US" b="1" dirty="0"/>
              <a:t> </a:t>
            </a:r>
            <a:r>
              <a:rPr lang="en-US" b="1" dirty="0" err="1"/>
              <a:t>kesimpulan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dan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KB.</a:t>
            </a:r>
          </a:p>
          <a:p>
            <a:pPr>
              <a:lnSpc>
                <a:spcPct val="150000"/>
              </a:lnSpc>
              <a:spcAft>
                <a:spcPts val="600"/>
              </a:spcAft>
              <a:buNone/>
            </a:pPr>
            <a:r>
              <a:rPr lang="en-US" b="1" dirty="0"/>
              <a:t>Metode yang Umum </a:t>
            </a:r>
            <a:r>
              <a:rPr lang="en-US" b="1" dirty="0" err="1"/>
              <a:t>Digunakan</a:t>
            </a:r>
            <a:r>
              <a:rPr lang="en-US" b="1" dirty="0"/>
              <a:t>:</a:t>
            </a: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EB32B12-CBDB-B3EF-92F3-F0997041C2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524957"/>
              </p:ext>
            </p:extLst>
          </p:nvPr>
        </p:nvGraphicFramePr>
        <p:xfrm>
          <a:off x="457199" y="2701971"/>
          <a:ext cx="8229600" cy="3779520"/>
        </p:xfrm>
        <a:graphic>
          <a:graphicData uri="http://schemas.openxmlformats.org/drawingml/2006/table">
            <a:tbl>
              <a:tblPr/>
              <a:tblGrid>
                <a:gridCol w="2217761">
                  <a:extLst>
                    <a:ext uri="{9D8B030D-6E8A-4147-A177-3AD203B41FA5}">
                      <a16:colId xmlns:a16="http://schemas.microsoft.com/office/drawing/2014/main" val="3908638924"/>
                    </a:ext>
                  </a:extLst>
                </a:gridCol>
                <a:gridCol w="2920621">
                  <a:extLst>
                    <a:ext uri="{9D8B030D-6E8A-4147-A177-3AD203B41FA5}">
                      <a16:colId xmlns:a16="http://schemas.microsoft.com/office/drawing/2014/main" val="1748260245"/>
                    </a:ext>
                  </a:extLst>
                </a:gridCol>
                <a:gridCol w="3091218">
                  <a:extLst>
                    <a:ext uri="{9D8B030D-6E8A-4147-A177-3AD203B41FA5}">
                      <a16:colId xmlns:a16="http://schemas.microsoft.com/office/drawing/2014/main" val="14340303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u="sng" dirty="0"/>
                        <a:t>Metode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u="sng" dirty="0" err="1"/>
                        <a:t>Penjelasan</a:t>
                      </a:r>
                      <a:endParaRPr lang="en-US" sz="2000" b="1" u="sng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u="sng" dirty="0" err="1"/>
                        <a:t>Contoh</a:t>
                      </a:r>
                      <a:endParaRPr lang="en-US" sz="2000" b="1" u="sng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880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Forward Chaining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Penalaran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fakta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kesimpulan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Dari fakta “Ali adalah manusia” → simpulkan “Ali fana”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2656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Backward Chaining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/>
                        <a:t>Penalaran dari kesimpulan ke fakta pendukung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Untuk membuktikan “Ali fana?”, cari apakah “Ali manusia” benar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131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Unification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Proses mencocokkan variabel agar aturan dapat diterapkan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latin typeface="Courier New" panose="02070309020205020404" pitchFamily="49" charset="0"/>
                        </a:rPr>
                        <a:t>Ayah(x, Budi)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cocok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dengan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latin typeface="Courier New" panose="02070309020205020404" pitchFamily="49" charset="0"/>
                        </a:rPr>
                        <a:t>Ayah(Ali, Budi)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jika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latin typeface="Courier New" panose="02070309020205020404" pitchFamily="49" charset="0"/>
                        </a:rPr>
                        <a:t>x = Ali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50253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Resolution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Teknik inferensi berbasis kontradiksi untuk pembuktian logika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dirty="0"/>
                        <a:t>Digunakan pada sistem berbasis theorem prover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082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285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3695"/>
            <a:ext cx="8229600" cy="598819"/>
          </a:xfrm>
        </p:spPr>
        <p:txBody>
          <a:bodyPr>
            <a:normAutofit/>
          </a:bodyPr>
          <a:lstStyle/>
          <a:p>
            <a:r>
              <a:rPr sz="2800" b="1" u="sng" dirty="0" err="1"/>
              <a:t>Prosedur</a:t>
            </a:r>
            <a:r>
              <a:rPr sz="2800" b="1" u="sng" dirty="0"/>
              <a:t> </a:t>
            </a:r>
            <a:r>
              <a:rPr sz="2800" b="1" u="sng" dirty="0" err="1"/>
              <a:t>Sistematik</a:t>
            </a:r>
            <a:r>
              <a:rPr sz="2800" b="1" u="sng" dirty="0"/>
              <a:t> Inferencing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F16E805-7168-D3B0-E8AE-71A5B682F9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241959"/>
              </p:ext>
            </p:extLst>
          </p:nvPr>
        </p:nvGraphicFramePr>
        <p:xfrm>
          <a:off x="163772" y="832514"/>
          <a:ext cx="8884693" cy="6202161"/>
        </p:xfrm>
        <a:graphic>
          <a:graphicData uri="http://schemas.openxmlformats.org/drawingml/2006/table">
            <a:tbl>
              <a:tblPr/>
              <a:tblGrid>
                <a:gridCol w="1274504">
                  <a:extLst>
                    <a:ext uri="{9D8B030D-6E8A-4147-A177-3AD203B41FA5}">
                      <a16:colId xmlns:a16="http://schemas.microsoft.com/office/drawing/2014/main" val="2671112860"/>
                    </a:ext>
                  </a:extLst>
                </a:gridCol>
                <a:gridCol w="2560518">
                  <a:extLst>
                    <a:ext uri="{9D8B030D-6E8A-4147-A177-3AD203B41FA5}">
                      <a16:colId xmlns:a16="http://schemas.microsoft.com/office/drawing/2014/main" val="3959618660"/>
                    </a:ext>
                  </a:extLst>
                </a:gridCol>
                <a:gridCol w="2470245">
                  <a:extLst>
                    <a:ext uri="{9D8B030D-6E8A-4147-A177-3AD203B41FA5}">
                      <a16:colId xmlns:a16="http://schemas.microsoft.com/office/drawing/2014/main" val="291700243"/>
                    </a:ext>
                  </a:extLst>
                </a:gridCol>
                <a:gridCol w="2579426">
                  <a:extLst>
                    <a:ext uri="{9D8B030D-6E8A-4147-A177-3AD203B41FA5}">
                      <a16:colId xmlns:a16="http://schemas.microsoft.com/office/drawing/2014/main" val="3720931070"/>
                    </a:ext>
                  </a:extLst>
                </a:gridCol>
              </a:tblGrid>
              <a:tr h="26544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u="sng" dirty="0" err="1"/>
                        <a:t>Konsep</a:t>
                      </a:r>
                      <a:endParaRPr lang="en-US" sz="1600" u="sng" dirty="0"/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u="sng" dirty="0" err="1"/>
                        <a:t>Pengertian</a:t>
                      </a:r>
                      <a:endParaRPr lang="en-US" sz="1600" u="sng" dirty="0"/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u="sng" dirty="0" err="1"/>
                        <a:t>Rumus</a:t>
                      </a:r>
                      <a:r>
                        <a:rPr lang="en-US" sz="1600" b="1" u="sng" dirty="0"/>
                        <a:t> </a:t>
                      </a:r>
                      <a:r>
                        <a:rPr lang="en-US" sz="1600" b="1" u="sng" dirty="0" err="1"/>
                        <a:t>atau</a:t>
                      </a:r>
                      <a:r>
                        <a:rPr lang="en-US" sz="1600" b="1" u="sng" dirty="0"/>
                        <a:t> </a:t>
                      </a:r>
                      <a:r>
                        <a:rPr lang="en-US" sz="1600" b="1" u="sng" dirty="0" err="1"/>
                        <a:t>Bentuk</a:t>
                      </a:r>
                      <a:r>
                        <a:rPr lang="en-US" sz="1600" b="1" u="sng" dirty="0"/>
                        <a:t> Umum</a:t>
                      </a:r>
                      <a:endParaRPr lang="en-US" sz="1600" u="sng" dirty="0"/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u="sng" dirty="0" err="1"/>
                        <a:t>Contoh</a:t>
                      </a:r>
                      <a:r>
                        <a:rPr lang="en-US" sz="1600" b="1" u="sng" dirty="0"/>
                        <a:t> Kasus / </a:t>
                      </a:r>
                      <a:r>
                        <a:rPr lang="en-US" sz="1600" b="1" u="sng" dirty="0" err="1"/>
                        <a:t>Ilustrasi</a:t>
                      </a:r>
                      <a:endParaRPr lang="en-US" sz="1600" u="sng" dirty="0"/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4588176"/>
                  </a:ext>
                </a:extLst>
              </a:tr>
              <a:tr h="14112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 err="1"/>
                        <a:t>Substitusi</a:t>
                      </a:r>
                      <a:r>
                        <a:rPr lang="en-US" sz="1400" b="1" dirty="0"/>
                        <a:t> (Unification)</a:t>
                      </a:r>
                      <a:endParaRPr lang="en-US" sz="1400" dirty="0"/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400" dirty="0"/>
                        <a:t>Proses untuk menemukan himpunan substitusi variabel agar dua ekspresi logika menjadi identik. Digunakan dalam sistem inferensi otomatis untuk menyamakan predikat atau argumen.</a:t>
                      </a:r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Jika ada dua predikat P(x) dan P(a), maka substitusi </a:t>
                      </a:r>
                      <a:r>
                        <a:rPr lang="en-US" sz="1400">
                          <a:latin typeface="Courier New" panose="02070309020205020404" pitchFamily="49" charset="0"/>
                        </a:rPr>
                        <a:t>{x/a}</a:t>
                      </a:r>
                      <a:r>
                        <a:rPr lang="en-US" sz="1400"/>
                        <a:t> akan membuat keduanya sama.</a:t>
                      </a:r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/>
                        <a:t>Contoh</a:t>
                      </a:r>
                      <a:r>
                        <a:rPr lang="en-US" sz="1400" dirty="0"/>
                        <a:t>: P(x, y) dan P(a, b) </a:t>
                      </a:r>
                      <a:r>
                        <a:rPr lang="en-US" sz="1400" dirty="0" err="1"/>
                        <a:t>dapat</a:t>
                      </a:r>
                      <a:r>
                        <a:rPr lang="en-US" sz="1400" dirty="0"/>
                        <a:t> di-</a:t>
                      </a:r>
                      <a:r>
                        <a:rPr lang="en-US" sz="1400" i="1" dirty="0"/>
                        <a:t>unify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dengan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substitusi</a:t>
                      </a:r>
                      <a:r>
                        <a:rPr lang="en-US" sz="1400" dirty="0"/>
                        <a:t> {x/a, y/b}.</a:t>
                      </a:r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5621050"/>
                  </a:ext>
                </a:extLst>
              </a:tr>
              <a:tr h="18695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 err="1"/>
                        <a:t>Resolusi</a:t>
                      </a:r>
                      <a:endParaRPr lang="en-US" sz="1400" dirty="0"/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Teknik inferensi yang digunakan untuk mendapatkan kesimpulan dengan mengeliminasi klausa yang saling bertentangan. Sering digunakan dalam pembuktian otomatis.</a:t>
                      </a:r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Dari dua klausa: (A ∨ B) dan (¬B ∨ C) → hasil resolusi: (A ∨ C)</a:t>
                      </a:r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/>
                        <a:t>Contoh</a:t>
                      </a:r>
                      <a:r>
                        <a:rPr lang="en-US" sz="1400" dirty="0"/>
                        <a:t>: </a:t>
                      </a:r>
                      <a:r>
                        <a:rPr lang="en-US" sz="1400" dirty="0" err="1"/>
                        <a:t>Klausa</a:t>
                      </a:r>
                      <a:r>
                        <a:rPr lang="en-US" sz="1400" dirty="0"/>
                        <a:t> 1: “</a:t>
                      </a:r>
                      <a:r>
                        <a:rPr lang="en-US" sz="1400" dirty="0" err="1"/>
                        <a:t>Seseorang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tidak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sehat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atau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makan</a:t>
                      </a:r>
                      <a:r>
                        <a:rPr lang="en-US" sz="1400" dirty="0"/>
                        <a:t>.” (¬Sehat(x) ∨ Makan(x)) </a:t>
                      </a:r>
                      <a:r>
                        <a:rPr lang="en-US" sz="1400" dirty="0" err="1"/>
                        <a:t>Klausa</a:t>
                      </a:r>
                      <a:r>
                        <a:rPr lang="en-US" sz="1400" dirty="0"/>
                        <a:t> 2: “</a:t>
                      </a:r>
                      <a:r>
                        <a:rPr lang="en-US" sz="1400" dirty="0" err="1"/>
                        <a:t>Seseorang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tidak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makan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atau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lapar</a:t>
                      </a:r>
                      <a:r>
                        <a:rPr lang="en-US" sz="1400" dirty="0"/>
                        <a:t>.” (¬Makan(x) ∨ Lapar(x)) </a:t>
                      </a:r>
                      <a:r>
                        <a:rPr lang="en-US" sz="1400" dirty="0" err="1"/>
                        <a:t>Resolusi</a:t>
                      </a:r>
                      <a:r>
                        <a:rPr lang="en-US" sz="1400" dirty="0"/>
                        <a:t> → (¬Sehat(x) ∨ Lapar(x))</a:t>
                      </a:r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763949"/>
                  </a:ext>
                </a:extLst>
              </a:tr>
              <a:tr h="7030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Modus Ponens</a:t>
                      </a:r>
                      <a:endParaRPr lang="en-US" sz="1400"/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Bentuk inferensi klasik: jika </a:t>
                      </a:r>
                      <a:r>
                        <a:rPr lang="en-US" sz="1400" i="1"/>
                        <a:t>P → Q</a:t>
                      </a:r>
                      <a:r>
                        <a:rPr lang="en-US" sz="1400"/>
                        <a:t> dan </a:t>
                      </a:r>
                      <a:r>
                        <a:rPr lang="en-US" sz="1400" i="1"/>
                        <a:t>P</a:t>
                      </a:r>
                      <a:r>
                        <a:rPr lang="en-US" sz="1400"/>
                        <a:t> benar, maka </a:t>
                      </a:r>
                      <a:r>
                        <a:rPr lang="en-US" sz="1400" i="1"/>
                        <a:t>Q</a:t>
                      </a:r>
                      <a:r>
                        <a:rPr lang="en-US" sz="1400"/>
                        <a:t> juga benar.</a:t>
                      </a:r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Dari: 1. P → Q 2. P Maka </a:t>
                      </a:r>
                      <a:r>
                        <a:rPr lang="en-US" sz="1400" dirty="0" err="1"/>
                        <a:t>dapat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disimpulkan</a:t>
                      </a:r>
                      <a:r>
                        <a:rPr lang="en-US" sz="1400" dirty="0"/>
                        <a:t> Q</a:t>
                      </a:r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Contoh: Jika “Jika hujan maka jalan basah” (Hujan → Basah), dan “Hujan” benar, maka dapat disimpulkan “Jalan basah”.</a:t>
                      </a:r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144216"/>
                  </a:ext>
                </a:extLst>
              </a:tr>
              <a:tr h="164043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/>
                        <a:t>Generalized Modus Ponens (GMP)</a:t>
                      </a:r>
                      <a:endParaRPr lang="en-US" sz="1400"/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/>
                        <a:t>Perluasan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dari</a:t>
                      </a:r>
                      <a:r>
                        <a:rPr lang="en-US" sz="1400" dirty="0"/>
                        <a:t> modus ponens </a:t>
                      </a:r>
                      <a:r>
                        <a:rPr lang="en-US" sz="1400" dirty="0" err="1"/>
                        <a:t>untuk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logika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predikat</a:t>
                      </a:r>
                      <a:r>
                        <a:rPr lang="en-US" sz="1400" dirty="0"/>
                        <a:t>, di mana </a:t>
                      </a:r>
                      <a:r>
                        <a:rPr lang="en-US" sz="1400" dirty="0" err="1"/>
                        <a:t>dapat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diterapkan</a:t>
                      </a:r>
                      <a:r>
                        <a:rPr lang="en-US" sz="1400" dirty="0"/>
                        <a:t> pada </a:t>
                      </a:r>
                      <a:r>
                        <a:rPr lang="en-US" sz="1400" dirty="0" err="1"/>
                        <a:t>aturan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dengan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variabel</a:t>
                      </a:r>
                      <a:r>
                        <a:rPr lang="en-US" sz="1400" dirty="0"/>
                        <a:t>. </a:t>
                      </a:r>
                      <a:r>
                        <a:rPr lang="en-US" sz="1400" dirty="0" err="1"/>
                        <a:t>Menggunakan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i="1" dirty="0"/>
                        <a:t>unification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untuk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menyamakan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premis</a:t>
                      </a:r>
                      <a:r>
                        <a:rPr lang="en-US" sz="1400" dirty="0"/>
                        <a:t> dan </a:t>
                      </a:r>
                      <a:r>
                        <a:rPr lang="en-US" sz="1400" dirty="0" err="1"/>
                        <a:t>fakta</a:t>
                      </a:r>
                      <a:r>
                        <a:rPr lang="en-US" sz="1400" dirty="0"/>
                        <a:t>.</a:t>
                      </a:r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Jika: 1. Premis: P₁(x₁) ∧ P₂(x₂) ∧ … ∧ Pₙ(xₙ) → Q(x) 2. Fakta: P₁(a₁), P₂(a₂), …, Pₙ(aₙ) Maka kesimpulan: Q(a)</a:t>
                      </a:r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/>
                        <a:t>Contoh</a:t>
                      </a:r>
                      <a:r>
                        <a:rPr lang="en-US" sz="1400" dirty="0"/>
                        <a:t>: </a:t>
                      </a:r>
                      <a:r>
                        <a:rPr lang="en-US" sz="1400" dirty="0" err="1"/>
                        <a:t>Aturan</a:t>
                      </a:r>
                      <a:r>
                        <a:rPr lang="en-US" sz="1400" dirty="0"/>
                        <a:t>: “Jika </a:t>
                      </a:r>
                      <a:r>
                        <a:rPr lang="en-US" sz="1400" dirty="0" err="1"/>
                        <a:t>seseorang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adalah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manusia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maka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fana</a:t>
                      </a:r>
                      <a:r>
                        <a:rPr lang="en-US" sz="1400" dirty="0"/>
                        <a:t>.” (</a:t>
                      </a:r>
                      <a:r>
                        <a:rPr lang="en-US" sz="1400" dirty="0" err="1"/>
                        <a:t>Manusia</a:t>
                      </a:r>
                      <a:r>
                        <a:rPr lang="en-US" sz="1400" dirty="0"/>
                        <a:t>(x) → Fana(x)) Fakta: </a:t>
                      </a:r>
                      <a:r>
                        <a:rPr lang="en-US" sz="1400" dirty="0" err="1"/>
                        <a:t>Manusia</a:t>
                      </a:r>
                      <a:r>
                        <a:rPr lang="en-US" sz="1400" dirty="0"/>
                        <a:t>(Socrates) Maka </a:t>
                      </a:r>
                      <a:r>
                        <a:rPr lang="en-US" sz="1400" dirty="0" err="1"/>
                        <a:t>kesimpulan</a:t>
                      </a:r>
                      <a:r>
                        <a:rPr lang="en-US" sz="1400" dirty="0"/>
                        <a:t>: Fana(Socrates)</a:t>
                      </a:r>
                    </a:p>
                  </a:txBody>
                  <a:tcPr marL="33776" marR="33776" marT="16888" marB="168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54916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sz="3200" u="sng" dirty="0" err="1"/>
              <a:t>Unifikasi</a:t>
            </a:r>
            <a:r>
              <a:rPr sz="3200" u="sng" dirty="0"/>
              <a:t> (Unification</a:t>
            </a:r>
            <a:r>
              <a:rPr sz="3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1111"/>
            <a:ext cx="6866021" cy="181973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sz="2800" dirty="0"/>
              <a:t>Proses </a:t>
            </a:r>
            <a:r>
              <a:rPr sz="2800" dirty="0" err="1"/>
              <a:t>mencocokkan</a:t>
            </a:r>
            <a:r>
              <a:rPr sz="2800" dirty="0"/>
              <a:t> dua </a:t>
            </a:r>
            <a:r>
              <a:rPr sz="2800" dirty="0" err="1"/>
              <a:t>ekspresi</a:t>
            </a:r>
            <a:r>
              <a:rPr sz="2800" dirty="0"/>
              <a:t> </a:t>
            </a:r>
            <a:r>
              <a:rPr sz="2800" dirty="0" err="1"/>
              <a:t>logika</a:t>
            </a:r>
            <a:r>
              <a:rPr sz="28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800" dirty="0" err="1"/>
              <a:t>Contoh</a:t>
            </a:r>
            <a:r>
              <a:rPr sz="2800" dirty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800" dirty="0"/>
              <a:t>P(f(x), y) dan P(f(a), b)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800" dirty="0"/>
              <a:t>Unifier = {x/a, y/b}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F93D4D-16F2-6B4F-8DBE-647A61A8521A}"/>
              </a:ext>
            </a:extLst>
          </p:cNvPr>
          <p:cNvSpPr txBox="1">
            <a:spLocks/>
          </p:cNvSpPr>
          <p:nvPr/>
        </p:nvSpPr>
        <p:spPr>
          <a:xfrm>
            <a:off x="128337" y="2724192"/>
            <a:ext cx="8229600" cy="580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u="sng" dirty="0" err="1"/>
              <a:t>Resolusi</a:t>
            </a:r>
            <a:r>
              <a:rPr lang="en-US" sz="3200" u="sng" dirty="0"/>
              <a:t> (Resolution)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9DFC728-6643-D72B-CC48-0F8A409AD0FE}"/>
              </a:ext>
            </a:extLst>
          </p:cNvPr>
          <p:cNvSpPr txBox="1">
            <a:spLocks/>
          </p:cNvSpPr>
          <p:nvPr/>
        </p:nvSpPr>
        <p:spPr>
          <a:xfrm>
            <a:off x="457200" y="3302587"/>
            <a:ext cx="8229600" cy="12983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Metode </a:t>
            </a:r>
            <a:r>
              <a:rPr lang="en-US" sz="2800" dirty="0" err="1"/>
              <a:t>utama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pembuktian</a:t>
            </a:r>
            <a:r>
              <a:rPr lang="en-US" sz="2800" dirty="0"/>
              <a:t> </a:t>
            </a:r>
            <a:r>
              <a:rPr lang="en-US" sz="2800" dirty="0" err="1"/>
              <a:t>otomatis</a:t>
            </a:r>
            <a:r>
              <a:rPr lang="en-US" sz="28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Menggabungkan</a:t>
            </a:r>
            <a:r>
              <a:rPr lang="en-US" sz="2800" dirty="0"/>
              <a:t> dua </a:t>
            </a:r>
            <a:r>
              <a:rPr lang="en-US" sz="2800" dirty="0" err="1"/>
              <a:t>klausa</a:t>
            </a:r>
            <a:r>
              <a:rPr lang="en-US" sz="2800" dirty="0"/>
              <a:t> yang </a:t>
            </a:r>
            <a:r>
              <a:rPr lang="en-US" sz="2800" dirty="0" err="1"/>
              <a:t>berlawanan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menghilangkan</a:t>
            </a:r>
            <a:r>
              <a:rPr lang="en-US" sz="2800" dirty="0"/>
              <a:t> literal </a:t>
            </a:r>
            <a:r>
              <a:rPr lang="en-US" sz="2800" dirty="0" err="1"/>
              <a:t>tertentu</a:t>
            </a:r>
            <a:r>
              <a:rPr lang="en-US" sz="2800" dirty="0"/>
              <a:t>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8FBF416-38A9-F46E-263A-E736E80C2084}"/>
              </a:ext>
            </a:extLst>
          </p:cNvPr>
          <p:cNvSpPr txBox="1">
            <a:spLocks/>
          </p:cNvSpPr>
          <p:nvPr/>
        </p:nvSpPr>
        <p:spPr>
          <a:xfrm>
            <a:off x="409074" y="5179349"/>
            <a:ext cx="6392779" cy="12983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1. ¬</a:t>
            </a:r>
            <a:r>
              <a:rPr lang="en-US" sz="2600" dirty="0" err="1"/>
              <a:t>Manusia</a:t>
            </a:r>
            <a:r>
              <a:rPr lang="en-US" sz="2600" dirty="0"/>
              <a:t>(x) ∨ Fana(x)</a:t>
            </a:r>
          </a:p>
          <a:p>
            <a:r>
              <a:rPr lang="en-US" sz="2600" dirty="0"/>
              <a:t>2. </a:t>
            </a:r>
            <a:r>
              <a:rPr lang="en-US" sz="2600" dirty="0" err="1"/>
              <a:t>Manusia</a:t>
            </a:r>
            <a:r>
              <a:rPr lang="en-US" sz="2600" dirty="0"/>
              <a:t>(Socrates)</a:t>
            </a:r>
          </a:p>
          <a:p>
            <a:r>
              <a:rPr lang="en-US" sz="2600" dirty="0" err="1"/>
              <a:t>Resolusi</a:t>
            </a:r>
            <a:r>
              <a:rPr lang="en-US" sz="2600" dirty="0"/>
              <a:t>: Fana(Socrates)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015FB4-C417-5F7D-A268-9FD748A3B43E}"/>
              </a:ext>
            </a:extLst>
          </p:cNvPr>
          <p:cNvSpPr txBox="1">
            <a:spLocks/>
          </p:cNvSpPr>
          <p:nvPr/>
        </p:nvSpPr>
        <p:spPr>
          <a:xfrm>
            <a:off x="-449179" y="4766982"/>
            <a:ext cx="3505200" cy="4355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u="sng" dirty="0" err="1"/>
              <a:t>Contoh</a:t>
            </a:r>
            <a:r>
              <a:rPr lang="en-US" sz="2400" b="1" u="sng" dirty="0"/>
              <a:t> </a:t>
            </a:r>
            <a:r>
              <a:rPr lang="en-US" sz="2400" b="1" u="sng" dirty="0" err="1"/>
              <a:t>Resolusi</a:t>
            </a:r>
            <a:endParaRPr lang="en-US" sz="2400" b="1" u="sn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CA7DEE-4ABB-F6B7-591E-A65C27B264BA}"/>
              </a:ext>
            </a:extLst>
          </p:cNvPr>
          <p:cNvSpPr txBox="1"/>
          <p:nvPr/>
        </p:nvSpPr>
        <p:spPr>
          <a:xfrm>
            <a:off x="368969" y="245691"/>
            <a:ext cx="8614610" cy="640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buNone/>
            </a:pPr>
            <a:r>
              <a:rPr lang="en-US" sz="2800" b="1" u="sng" dirty="0"/>
              <a:t>CONTOH KASUS (SISTEM PAKAR FOL)</a:t>
            </a:r>
          </a:p>
          <a:p>
            <a:pPr>
              <a:spcAft>
                <a:spcPts val="600"/>
              </a:spcAft>
              <a:buNone/>
            </a:pPr>
            <a:endParaRPr lang="en-US" sz="2000" b="1" dirty="0"/>
          </a:p>
          <a:p>
            <a:pPr>
              <a:spcAft>
                <a:spcPts val="600"/>
              </a:spcAft>
              <a:buNone/>
            </a:pPr>
            <a:r>
              <a:rPr lang="en-US" sz="2400" b="1" dirty="0"/>
              <a:t>Kasus: Diagnosis </a:t>
            </a:r>
            <a:r>
              <a:rPr lang="en-US" sz="2400" b="1" dirty="0" err="1"/>
              <a:t>Penyakit</a:t>
            </a:r>
            <a:r>
              <a:rPr lang="en-US" sz="2400" b="1" dirty="0"/>
              <a:t> </a:t>
            </a:r>
            <a:r>
              <a:rPr lang="en-US" sz="2400" b="1" dirty="0" err="1"/>
              <a:t>Sederhana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FOL</a:t>
            </a:r>
            <a:endParaRPr lang="en-US" sz="2400" dirty="0"/>
          </a:p>
          <a:p>
            <a:pPr>
              <a:spcAft>
                <a:spcPts val="600"/>
              </a:spcAft>
              <a:buNone/>
            </a:pPr>
            <a:r>
              <a:rPr lang="en-US" sz="2400" b="1" dirty="0"/>
              <a:t>Fakta </a:t>
            </a:r>
            <a:r>
              <a:rPr lang="en-US" sz="2400" b="1" dirty="0" err="1"/>
              <a:t>dalam</a:t>
            </a:r>
            <a:r>
              <a:rPr lang="en-US" sz="2400" b="1" dirty="0"/>
              <a:t> KB:</a:t>
            </a:r>
            <a:endParaRPr lang="en-US" sz="2400" dirty="0"/>
          </a:p>
          <a:p>
            <a:pPr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Courier New" panose="02070309020205020404" pitchFamily="49" charset="0"/>
              </a:rPr>
              <a:t>Demam(Ani)</a:t>
            </a:r>
            <a:endParaRPr lang="en-US" sz="2400" dirty="0"/>
          </a:p>
          <a:p>
            <a:pPr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Courier New" panose="02070309020205020404" pitchFamily="49" charset="0"/>
              </a:rPr>
              <a:t>Batuk(Ani)</a:t>
            </a:r>
            <a:endParaRPr lang="en-US" sz="2400" dirty="0"/>
          </a:p>
          <a:p>
            <a:pPr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Courier New" panose="02070309020205020404" pitchFamily="49" charset="0"/>
              </a:rPr>
              <a:t>∀x (Demam(x) ∧ Batuk(x) → Flu(x))</a:t>
            </a:r>
            <a:endParaRPr lang="en-US" sz="2400" dirty="0"/>
          </a:p>
          <a:p>
            <a:pPr>
              <a:spcAft>
                <a:spcPts val="600"/>
              </a:spcAft>
              <a:buNone/>
            </a:pPr>
            <a:r>
              <a:rPr lang="en-US" sz="2400" b="1" dirty="0" err="1"/>
              <a:t>Inferensi</a:t>
            </a:r>
            <a:r>
              <a:rPr lang="en-US" sz="2400" b="1" dirty="0"/>
              <a:t>:</a:t>
            </a:r>
            <a:br>
              <a:rPr lang="en-US" sz="2400" dirty="0"/>
            </a:br>
            <a:r>
              <a:rPr lang="en-US" sz="2400" dirty="0"/>
              <a:t>→ </a:t>
            </a:r>
            <a:r>
              <a:rPr lang="en-US" sz="2400" dirty="0" err="1"/>
              <a:t>Diketahui</a:t>
            </a:r>
            <a:r>
              <a:rPr lang="en-US" sz="2400" dirty="0"/>
              <a:t> Ani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demam</a:t>
            </a:r>
            <a:r>
              <a:rPr lang="en-US" sz="2400" dirty="0"/>
              <a:t> dan </a:t>
            </a:r>
            <a:r>
              <a:rPr lang="en-US" sz="2400" dirty="0" err="1"/>
              <a:t>batuk</a:t>
            </a:r>
            <a:br>
              <a:rPr lang="en-US" sz="2400" dirty="0"/>
            </a:br>
            <a:r>
              <a:rPr lang="en-US" sz="2400" dirty="0"/>
              <a:t>→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aturan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>
                <a:latin typeface="Courier New" panose="02070309020205020404" pitchFamily="49" charset="0"/>
              </a:rPr>
              <a:t>Flu(Ani)</a:t>
            </a:r>
            <a:br>
              <a:rPr lang="en-US" sz="2400" dirty="0"/>
            </a:br>
            <a:r>
              <a:rPr lang="en-US" sz="2400" dirty="0"/>
              <a:t>✅ </a:t>
            </a:r>
            <a:r>
              <a:rPr lang="en-US" sz="2400" i="1" dirty="0"/>
              <a:t>Kesimpulan:</a:t>
            </a:r>
            <a:r>
              <a:rPr lang="en-US" sz="2400" dirty="0"/>
              <a:t> Ani </a:t>
            </a:r>
            <a:r>
              <a:rPr lang="en-US" sz="2400" dirty="0" err="1"/>
              <a:t>didiagnosis</a:t>
            </a:r>
            <a:r>
              <a:rPr lang="en-US" sz="2400" dirty="0"/>
              <a:t> </a:t>
            </a:r>
            <a:r>
              <a:rPr lang="en-US" sz="2400" dirty="0" err="1"/>
              <a:t>mengidap</a:t>
            </a:r>
            <a:r>
              <a:rPr lang="en-US" sz="2400" dirty="0"/>
              <a:t> flu.</a:t>
            </a:r>
          </a:p>
          <a:p>
            <a:pPr>
              <a:spcAft>
                <a:spcPts val="600"/>
              </a:spcAft>
              <a:buNone/>
            </a:pPr>
            <a:r>
              <a:rPr lang="en-US" sz="2400" b="1" dirty="0" err="1"/>
              <a:t>Penjelasan</a:t>
            </a:r>
            <a:r>
              <a:rPr lang="en-US" sz="2400" b="1" dirty="0"/>
              <a:t>:</a:t>
            </a:r>
            <a:endParaRPr lang="en-US" sz="2400" dirty="0"/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pakar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menalar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gejala</a:t>
            </a:r>
            <a:r>
              <a:rPr lang="en-US" sz="2400" dirty="0"/>
              <a:t> dan </a:t>
            </a:r>
            <a:r>
              <a:rPr lang="en-US" sz="2400" dirty="0" err="1"/>
              <a:t>penyakit</a:t>
            </a:r>
            <a:r>
              <a:rPr lang="en-US" sz="2400" dirty="0"/>
              <a:t>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FOL </a:t>
            </a:r>
            <a:r>
              <a:rPr lang="en-US" sz="2400" dirty="0" err="1"/>
              <a:t>memungkinkan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 yang </a:t>
            </a:r>
            <a:r>
              <a:rPr lang="en-US" sz="2400" dirty="0" err="1"/>
              <a:t>fleksibel</a:t>
            </a:r>
            <a:r>
              <a:rPr lang="en-US" sz="2400" dirty="0"/>
              <a:t> dan </a:t>
            </a:r>
            <a:r>
              <a:rPr lang="en-US" sz="2400" dirty="0" err="1"/>
              <a:t>terstruktur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59004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 err="1"/>
              <a:t>Contoh</a:t>
            </a:r>
            <a:r>
              <a:rPr sz="3600" dirty="0"/>
              <a:t> Kasus </a:t>
            </a:r>
            <a:r>
              <a:rPr sz="3600" dirty="0" err="1"/>
              <a:t>Sistem</a:t>
            </a:r>
            <a:r>
              <a:rPr sz="3600" dirty="0"/>
              <a:t> Pakar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5394"/>
            <a:ext cx="8229600" cy="3196389"/>
          </a:xfrm>
        </p:spPr>
        <p:txBody>
          <a:bodyPr/>
          <a:lstStyle/>
          <a:p>
            <a:r>
              <a:rPr dirty="0"/>
              <a:t>Kasus: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pakar</a:t>
            </a:r>
            <a:r>
              <a:rPr dirty="0"/>
              <a:t> diagnosis </a:t>
            </a:r>
            <a:r>
              <a:rPr dirty="0" err="1"/>
              <a:t>penyakit</a:t>
            </a:r>
            <a:r>
              <a:rPr dirty="0"/>
              <a:t>.</a:t>
            </a:r>
          </a:p>
          <a:p>
            <a:r>
              <a:rPr dirty="0"/>
              <a:t>• Fakta: Demam(Andi), Batuk(Andi)</a:t>
            </a:r>
          </a:p>
          <a:p>
            <a:r>
              <a:rPr dirty="0"/>
              <a:t>• </a:t>
            </a:r>
            <a:r>
              <a:rPr dirty="0" err="1"/>
              <a:t>Aturan</a:t>
            </a:r>
            <a:r>
              <a:rPr dirty="0"/>
              <a:t>: ∀x (Demam(x) ∧ Batuk(x) → Flu(x))</a:t>
            </a:r>
          </a:p>
          <a:p>
            <a:r>
              <a:rPr dirty="0" err="1"/>
              <a:t>Inferensi</a:t>
            </a:r>
            <a:r>
              <a:rPr dirty="0"/>
              <a:t>: Flu(Andi)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Keunggulan FOL dalam Sistem Pakar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 err="1"/>
              <a:t>Representasi</a:t>
            </a:r>
            <a:r>
              <a:rPr dirty="0"/>
              <a:t> </a:t>
            </a:r>
            <a:r>
              <a:rPr dirty="0" err="1"/>
              <a:t>pengetahuan</a:t>
            </a:r>
            <a:r>
              <a:rPr dirty="0"/>
              <a:t> </a:t>
            </a:r>
            <a:r>
              <a:rPr dirty="0" err="1"/>
              <a:t>lebih</a:t>
            </a:r>
            <a:r>
              <a:rPr dirty="0"/>
              <a:t> </a:t>
            </a:r>
            <a:r>
              <a:rPr dirty="0" err="1"/>
              <a:t>mendalam</a:t>
            </a:r>
            <a:r>
              <a:rPr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Dapat </a:t>
            </a:r>
            <a:r>
              <a:rPr dirty="0" err="1"/>
              <a:t>mengekspresikan</a:t>
            </a:r>
            <a:r>
              <a:rPr dirty="0"/>
              <a:t> </a:t>
            </a:r>
            <a:r>
              <a:rPr dirty="0" err="1"/>
              <a:t>hubungan</a:t>
            </a:r>
            <a:r>
              <a:rPr dirty="0"/>
              <a:t> </a:t>
            </a:r>
            <a:r>
              <a:rPr dirty="0" err="1"/>
              <a:t>kompleks</a:t>
            </a:r>
            <a:r>
              <a:rPr dirty="0"/>
              <a:t> </a:t>
            </a:r>
            <a:r>
              <a:rPr dirty="0" err="1"/>
              <a:t>antar</a:t>
            </a:r>
            <a:r>
              <a:rPr dirty="0"/>
              <a:t> </a:t>
            </a:r>
            <a:r>
              <a:rPr dirty="0" err="1"/>
              <a:t>entitas</a:t>
            </a:r>
            <a:r>
              <a:rPr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 err="1"/>
              <a:t>Mudah</a:t>
            </a:r>
            <a:r>
              <a:rPr dirty="0"/>
              <a:t> </a:t>
            </a:r>
            <a:r>
              <a:rPr dirty="0" err="1"/>
              <a:t>digunakan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pembuktian</a:t>
            </a:r>
            <a:r>
              <a:rPr dirty="0"/>
              <a:t> </a:t>
            </a:r>
            <a:r>
              <a:rPr dirty="0" err="1"/>
              <a:t>logika</a:t>
            </a:r>
            <a:r>
              <a:rPr dirty="0"/>
              <a:t> </a:t>
            </a:r>
            <a:r>
              <a:rPr dirty="0" err="1"/>
              <a:t>otomatis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dirty="0"/>
              <a:t>FOL </a:t>
            </a:r>
            <a:r>
              <a:rPr dirty="0" err="1"/>
              <a:t>merupakan</a:t>
            </a:r>
            <a:r>
              <a:rPr dirty="0"/>
              <a:t> </a:t>
            </a:r>
            <a:r>
              <a:rPr dirty="0" err="1"/>
              <a:t>dasar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berbasis</a:t>
            </a:r>
            <a:r>
              <a:rPr dirty="0"/>
              <a:t> </a:t>
            </a:r>
            <a:r>
              <a:rPr dirty="0" err="1"/>
              <a:t>pengetahuan</a:t>
            </a:r>
            <a:r>
              <a:rPr dirty="0"/>
              <a:t>.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dirty="0" err="1"/>
              <a:t>Membantu</a:t>
            </a:r>
            <a:r>
              <a:rPr dirty="0"/>
              <a:t> AI </a:t>
            </a:r>
            <a:r>
              <a:rPr dirty="0" err="1"/>
              <a:t>melakukan</a:t>
            </a:r>
            <a:r>
              <a:rPr dirty="0"/>
              <a:t> </a:t>
            </a:r>
            <a:r>
              <a:rPr dirty="0" err="1"/>
              <a:t>penalaran</a:t>
            </a:r>
            <a:r>
              <a:rPr dirty="0"/>
              <a:t> formal.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dirty="0" err="1"/>
              <a:t>Digunakan</a:t>
            </a:r>
            <a:r>
              <a:rPr dirty="0"/>
              <a:t>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pakar</a:t>
            </a:r>
            <a:r>
              <a:rPr dirty="0"/>
              <a:t>, NLP, dan reasoning </a:t>
            </a:r>
            <a:r>
              <a:rPr dirty="0" err="1"/>
              <a:t>berbasis</a:t>
            </a:r>
            <a:r>
              <a:rPr dirty="0"/>
              <a:t> </a:t>
            </a:r>
            <a:r>
              <a:rPr dirty="0" err="1"/>
              <a:t>aturan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C31DD-2AF4-4F57-3A78-8C219A3AD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PENDAHULUAN</a:t>
            </a:r>
            <a:br>
              <a:rPr lang="en-US" b="1" dirty="0"/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063A09-0605-6EA2-202A-4C310FE05325}"/>
              </a:ext>
            </a:extLst>
          </p:cNvPr>
          <p:cNvSpPr txBox="1"/>
          <p:nvPr/>
        </p:nvSpPr>
        <p:spPr>
          <a:xfrm>
            <a:off x="586854" y="1170255"/>
            <a:ext cx="8229599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None/>
            </a:pPr>
            <a:r>
              <a:rPr lang="en-US" sz="2400" b="1" u="sng" dirty="0"/>
              <a:t>Apa </a:t>
            </a:r>
            <a:r>
              <a:rPr lang="en-US" sz="2400" b="1" u="sng" dirty="0" err="1"/>
              <a:t>itu</a:t>
            </a:r>
            <a:r>
              <a:rPr lang="en-US" sz="2400" b="1" u="sng" dirty="0"/>
              <a:t> First Order Logic?</a:t>
            </a:r>
            <a:endParaRPr lang="en-US" sz="2400" u="sng" dirty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First Order Logic (FOL)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 </a:t>
            </a:r>
            <a:r>
              <a:rPr lang="en-US" sz="2400" dirty="0" err="1"/>
              <a:t>simbolik</a:t>
            </a:r>
            <a:r>
              <a:rPr lang="en-US" sz="2400" dirty="0"/>
              <a:t> yang </a:t>
            </a:r>
            <a:r>
              <a:rPr lang="en-US" sz="2400" dirty="0" err="1"/>
              <a:t>memperluas</a:t>
            </a:r>
            <a:r>
              <a:rPr lang="en-US" sz="2400" dirty="0"/>
              <a:t> propositional logic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dirty="0" err="1"/>
              <a:t>kuantor</a:t>
            </a:r>
            <a:r>
              <a:rPr lang="en-US" sz="2400" b="1" dirty="0"/>
              <a:t> (quantifiers)</a:t>
            </a:r>
            <a:r>
              <a:rPr lang="en-US" sz="2400" dirty="0"/>
              <a:t> dan </a:t>
            </a:r>
            <a:r>
              <a:rPr lang="en-US" sz="2400" b="1" dirty="0" err="1"/>
              <a:t>variabel</a:t>
            </a:r>
            <a:r>
              <a:rPr lang="en-US" sz="2400" dirty="0"/>
              <a:t>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merepresentasikan</a:t>
            </a:r>
            <a:r>
              <a:rPr lang="en-US" sz="2400" dirty="0"/>
              <a:t> </a:t>
            </a:r>
            <a:r>
              <a:rPr lang="en-US" sz="2400" b="1" dirty="0" err="1"/>
              <a:t>pengetahuan</a:t>
            </a:r>
            <a:r>
              <a:rPr lang="en-US" sz="2400" b="1" dirty="0"/>
              <a:t> yang </a:t>
            </a:r>
            <a:r>
              <a:rPr lang="en-US" sz="2400" b="1" dirty="0" err="1"/>
              <a:t>kompleks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objek</a:t>
            </a:r>
            <a:r>
              <a:rPr lang="en-US" sz="2400" dirty="0"/>
              <a:t>, </a:t>
            </a:r>
            <a:r>
              <a:rPr lang="en-US" sz="2400" dirty="0" err="1"/>
              <a:t>sifat</a:t>
            </a:r>
            <a:r>
              <a:rPr lang="en-US" sz="2400" dirty="0"/>
              <a:t>, dan </a:t>
            </a:r>
            <a:r>
              <a:rPr lang="en-US" sz="2400" dirty="0" err="1"/>
              <a:t>aturan</a:t>
            </a:r>
            <a:r>
              <a:rPr lang="en-US" sz="2400" dirty="0"/>
              <a:t>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FOL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pakar</a:t>
            </a:r>
            <a:r>
              <a:rPr lang="en-US" sz="2400" dirty="0"/>
              <a:t>, </a:t>
            </a:r>
            <a:r>
              <a:rPr lang="en-US" sz="2400" dirty="0" err="1"/>
              <a:t>pemrosesan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alami</a:t>
            </a:r>
            <a:r>
              <a:rPr lang="en-US" sz="2400" dirty="0"/>
              <a:t>, dan </a:t>
            </a:r>
            <a:r>
              <a:rPr lang="en-US" sz="2400" i="1" dirty="0"/>
              <a:t>knowledge representation</a:t>
            </a:r>
            <a:r>
              <a:rPr lang="en-US" sz="2400" dirty="0"/>
              <a:t> di AI.</a:t>
            </a:r>
          </a:p>
          <a:p>
            <a:pPr>
              <a:spcAft>
                <a:spcPts val="600"/>
              </a:spcAft>
              <a:buNone/>
            </a:pPr>
            <a:r>
              <a:rPr lang="en-US" sz="2400" b="1" u="sng" dirty="0"/>
              <a:t>Tujuan:</a:t>
            </a:r>
            <a:endParaRPr lang="en-US" sz="2400" u="sng" dirty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err="1"/>
              <a:t>Menggambarkan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diwakili</a:t>
            </a:r>
            <a:r>
              <a:rPr lang="en-US" sz="2400" dirty="0"/>
              <a:t> oleh propositional logic.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err="1"/>
              <a:t>Memungkinkan</a:t>
            </a:r>
            <a:r>
              <a:rPr lang="en-US" sz="2400" dirty="0"/>
              <a:t> </a:t>
            </a:r>
            <a:r>
              <a:rPr lang="en-US" sz="2400" dirty="0" err="1"/>
              <a:t>mesin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b="1" dirty="0" err="1"/>
              <a:t>penalaran</a:t>
            </a:r>
            <a:r>
              <a:rPr lang="en-US" sz="2400" b="1" dirty="0"/>
              <a:t> (reasoning)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“</a:t>
            </a:r>
            <a:r>
              <a:rPr lang="en-US" sz="2400" dirty="0" err="1"/>
              <a:t>manusiawi</a:t>
            </a:r>
            <a:r>
              <a:rPr lang="en-US" sz="2400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565076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9648"/>
            <a:ext cx="8229600" cy="1143000"/>
          </a:xfrm>
        </p:spPr>
        <p:txBody>
          <a:bodyPr>
            <a:normAutofit/>
          </a:bodyPr>
          <a:lstStyle/>
          <a:p>
            <a:r>
              <a:rPr sz="3200" b="1" dirty="0" err="1"/>
              <a:t>Perbedaan</a:t>
            </a:r>
            <a:r>
              <a:rPr sz="3200" b="1" dirty="0"/>
              <a:t> </a:t>
            </a:r>
            <a:r>
              <a:rPr sz="3200" b="1" dirty="0" err="1"/>
              <a:t>dengan</a:t>
            </a:r>
            <a:r>
              <a:rPr sz="3200" b="1" dirty="0"/>
              <a:t> Logika </a:t>
            </a:r>
            <a:r>
              <a:rPr sz="3200" b="1" dirty="0" err="1"/>
              <a:t>Proporsional</a:t>
            </a:r>
            <a:endParaRPr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5418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dirty="0"/>
              <a:t>Logika </a:t>
            </a:r>
            <a:r>
              <a:rPr dirty="0" err="1"/>
              <a:t>proposisional</a:t>
            </a:r>
            <a:r>
              <a:rPr dirty="0"/>
              <a:t> </a:t>
            </a:r>
            <a:r>
              <a:rPr dirty="0" err="1"/>
              <a:t>hanya</a:t>
            </a:r>
            <a:r>
              <a:rPr dirty="0"/>
              <a:t> </a:t>
            </a:r>
            <a:r>
              <a:rPr dirty="0" err="1"/>
              <a:t>menyatakan</a:t>
            </a:r>
            <a:r>
              <a:rPr dirty="0"/>
              <a:t> </a:t>
            </a:r>
            <a:r>
              <a:rPr dirty="0" err="1"/>
              <a:t>benar</a:t>
            </a:r>
            <a:r>
              <a:rPr dirty="0"/>
              <a:t> </a:t>
            </a:r>
            <a:r>
              <a:rPr dirty="0" err="1"/>
              <a:t>atau</a:t>
            </a:r>
            <a:r>
              <a:rPr dirty="0"/>
              <a:t> salah.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FOL </a:t>
            </a:r>
            <a:r>
              <a:rPr dirty="0" err="1"/>
              <a:t>dapat</a:t>
            </a:r>
            <a:r>
              <a:rPr dirty="0"/>
              <a:t> </a:t>
            </a:r>
            <a:r>
              <a:rPr dirty="0" err="1"/>
              <a:t>menyatakan</a:t>
            </a:r>
            <a:r>
              <a:rPr dirty="0"/>
              <a:t> </a:t>
            </a:r>
            <a:r>
              <a:rPr dirty="0" err="1"/>
              <a:t>hubungan</a:t>
            </a:r>
            <a:r>
              <a:rPr dirty="0"/>
              <a:t> </a:t>
            </a:r>
            <a:r>
              <a:rPr dirty="0" err="1"/>
              <a:t>antar</a:t>
            </a:r>
            <a:r>
              <a:rPr dirty="0"/>
              <a:t> </a:t>
            </a:r>
            <a:r>
              <a:rPr dirty="0" err="1"/>
              <a:t>objek</a:t>
            </a:r>
            <a:r>
              <a:rPr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FOL </a:t>
            </a:r>
            <a:r>
              <a:rPr dirty="0" err="1"/>
              <a:t>lebih</a:t>
            </a:r>
            <a:r>
              <a:rPr dirty="0"/>
              <a:t> </a:t>
            </a:r>
            <a:r>
              <a:rPr dirty="0" err="1"/>
              <a:t>ekspresif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merepresentasikan</a:t>
            </a:r>
            <a:r>
              <a:rPr dirty="0"/>
              <a:t> dunia </a:t>
            </a:r>
            <a:r>
              <a:rPr dirty="0" err="1"/>
              <a:t>nyata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Komponen Dasar FOL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dirty="0" err="1"/>
              <a:t>Objek</a:t>
            </a:r>
            <a:r>
              <a:rPr dirty="0"/>
              <a:t> (Objects) : </a:t>
            </a:r>
            <a:r>
              <a:rPr dirty="0" err="1"/>
              <a:t>entitas</a:t>
            </a:r>
            <a:r>
              <a:rPr dirty="0"/>
              <a:t> di dunia </a:t>
            </a:r>
            <a:r>
              <a:rPr dirty="0" err="1"/>
              <a:t>nyata</a:t>
            </a:r>
            <a:r>
              <a:rPr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dirty="0" err="1"/>
              <a:t>Fungsi</a:t>
            </a:r>
            <a:r>
              <a:rPr dirty="0"/>
              <a:t> (Functions) : </a:t>
            </a:r>
            <a:r>
              <a:rPr dirty="0" err="1"/>
              <a:t>pemetaan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objek</a:t>
            </a:r>
            <a:r>
              <a:rPr dirty="0"/>
              <a:t> </a:t>
            </a:r>
            <a:r>
              <a:rPr dirty="0" err="1"/>
              <a:t>ke</a:t>
            </a:r>
            <a:r>
              <a:rPr dirty="0"/>
              <a:t> </a:t>
            </a:r>
            <a:r>
              <a:rPr dirty="0" err="1"/>
              <a:t>objek</a:t>
            </a:r>
            <a:r>
              <a:rPr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dirty="0" err="1"/>
              <a:t>Predikat</a:t>
            </a:r>
            <a:r>
              <a:rPr dirty="0"/>
              <a:t> (Predicates) : </a:t>
            </a:r>
            <a:r>
              <a:rPr dirty="0" err="1"/>
              <a:t>menggambarkan</a:t>
            </a:r>
            <a:r>
              <a:rPr dirty="0"/>
              <a:t> </a:t>
            </a:r>
            <a:r>
              <a:rPr dirty="0" err="1"/>
              <a:t>hubungan</a:t>
            </a:r>
            <a:r>
              <a:rPr dirty="0"/>
              <a:t> </a:t>
            </a:r>
            <a:r>
              <a:rPr dirty="0" err="1"/>
              <a:t>antar</a:t>
            </a:r>
            <a:r>
              <a:rPr dirty="0"/>
              <a:t> </a:t>
            </a:r>
            <a:r>
              <a:rPr dirty="0" err="1"/>
              <a:t>objek</a:t>
            </a:r>
            <a:r>
              <a:rPr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dirty="0"/>
              <a:t>Kuantor (Quantifiers) : ∀ (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semua</a:t>
            </a:r>
            <a:r>
              <a:rPr dirty="0"/>
              <a:t>) dan ∃ (</a:t>
            </a:r>
            <a:r>
              <a:rPr dirty="0" err="1"/>
              <a:t>ada</a:t>
            </a:r>
            <a:r>
              <a:rPr dirty="0"/>
              <a:t> </a:t>
            </a:r>
            <a:r>
              <a:rPr dirty="0" err="1"/>
              <a:t>beberapa</a:t>
            </a:r>
            <a:r>
              <a:rPr dirty="0"/>
              <a:t>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8599919-DE99-3825-DC4E-487A94AAD1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377958"/>
              </p:ext>
            </p:extLst>
          </p:nvPr>
        </p:nvGraphicFramePr>
        <p:xfrm>
          <a:off x="457200" y="2212448"/>
          <a:ext cx="8229600" cy="3931920"/>
        </p:xfrm>
        <a:graphic>
          <a:graphicData uri="http://schemas.openxmlformats.org/drawingml/2006/table">
            <a:tbl>
              <a:tblPr/>
              <a:tblGrid>
                <a:gridCol w="2430379">
                  <a:extLst>
                    <a:ext uri="{9D8B030D-6E8A-4147-A177-3AD203B41FA5}">
                      <a16:colId xmlns:a16="http://schemas.microsoft.com/office/drawing/2014/main" val="3314716590"/>
                    </a:ext>
                  </a:extLst>
                </a:gridCol>
                <a:gridCol w="3056021">
                  <a:extLst>
                    <a:ext uri="{9D8B030D-6E8A-4147-A177-3AD203B41FA5}">
                      <a16:colId xmlns:a16="http://schemas.microsoft.com/office/drawing/2014/main" val="353858124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742637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dirty="0" err="1"/>
                        <a:t>Komponen</a:t>
                      </a:r>
                      <a:endParaRPr lang="en-US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dirty="0" err="1"/>
                        <a:t>Penjelasan</a:t>
                      </a:r>
                      <a:endParaRPr lang="en-US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dirty="0" err="1"/>
                        <a:t>Contoh</a:t>
                      </a:r>
                      <a:endParaRPr lang="en-US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2304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Konstanta (Constant)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Menunjukkan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objek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tertentu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Courier New" panose="02070309020205020404" pitchFamily="49" charset="0"/>
                        </a:rPr>
                        <a:t>Ali</a:t>
                      </a:r>
                      <a:r>
                        <a:rPr lang="en-US"/>
                        <a:t>, </a:t>
                      </a:r>
                      <a:r>
                        <a:rPr lang="en-US">
                          <a:latin typeface="Courier New" panose="02070309020205020404" pitchFamily="49" charset="0"/>
                        </a:rPr>
                        <a:t>Jakarta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322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Variabel (Variable)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Menunjukkan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objek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umum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Courier New" panose="02070309020205020404" pitchFamily="49" charset="0"/>
                        </a:rPr>
                        <a:t>x</a:t>
                      </a:r>
                      <a:r>
                        <a:rPr lang="en-US"/>
                        <a:t>, </a:t>
                      </a:r>
                      <a:r>
                        <a:rPr lang="en-US">
                          <a:latin typeface="Courier New" panose="02070309020205020404" pitchFamily="49" charset="0"/>
                        </a:rPr>
                        <a:t>y</a:t>
                      </a:r>
                      <a:r>
                        <a:rPr lang="en-US"/>
                        <a:t>, </a:t>
                      </a:r>
                      <a:r>
                        <a:rPr lang="en-US">
                          <a:latin typeface="Courier New" panose="02070309020205020404" pitchFamily="49" charset="0"/>
                        </a:rPr>
                        <a:t>z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5024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Predikat (Predicate)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Menunjukkan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hubungan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atau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sifat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Courier New" panose="02070309020205020404" pitchFamily="49" charset="0"/>
                        </a:rPr>
                        <a:t>Ayah(Ali, Budi)</a:t>
                      </a:r>
                      <a:r>
                        <a:rPr lang="en-US"/>
                        <a:t> berarti “Ali adalah ayah Budi”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39763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Fungsi (Function)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Menghasilkan nilai berdasarkan input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latin typeface="Courier New" panose="02070309020205020404" pitchFamily="49" charset="0"/>
                        </a:rPr>
                        <a:t>Umur(Ali)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20582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Kuantor (Quantifier)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Menyatakan ruang lingkup logika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∀ (untuk semua), ∃ (ada)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3270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Operator Logika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Digunakan untuk menghubungkan pernyataan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∧, ∨, →, 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16938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90496EA-B361-253E-FD7C-135A109CA00A}"/>
              </a:ext>
            </a:extLst>
          </p:cNvPr>
          <p:cNvSpPr txBox="1"/>
          <p:nvPr/>
        </p:nvSpPr>
        <p:spPr>
          <a:xfrm>
            <a:off x="2370221" y="1016263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DASAR FIRST ORDER LOGIC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0898C9-EAE0-6960-B832-933D4047995E}"/>
              </a:ext>
            </a:extLst>
          </p:cNvPr>
          <p:cNvSpPr txBox="1"/>
          <p:nvPr/>
        </p:nvSpPr>
        <p:spPr>
          <a:xfrm>
            <a:off x="703847" y="1776536"/>
            <a:ext cx="79047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 err="1"/>
              <a:t>Komponen</a:t>
            </a:r>
            <a:r>
              <a:rPr lang="en-US" b="1" dirty="0"/>
              <a:t> Utama:</a:t>
            </a:r>
          </a:p>
        </p:txBody>
      </p:sp>
    </p:spTree>
    <p:extLst>
      <p:ext uri="{BB962C8B-B14F-4D97-AF65-F5344CB8AC3E}">
        <p14:creationId xmlns:p14="http://schemas.microsoft.com/office/powerpoint/2010/main" val="70611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Sintaksis First Order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Contoh</a:t>
            </a:r>
            <a:r>
              <a:rPr dirty="0"/>
              <a:t>:</a:t>
            </a:r>
          </a:p>
          <a:p>
            <a:pPr marL="349250" indent="-349250"/>
            <a:r>
              <a:rPr dirty="0"/>
              <a:t>∀x (</a:t>
            </a:r>
            <a:r>
              <a:rPr dirty="0" err="1"/>
              <a:t>Manusia</a:t>
            </a:r>
            <a:r>
              <a:rPr dirty="0"/>
              <a:t>(x) → </a:t>
            </a:r>
            <a:r>
              <a:rPr dirty="0" err="1"/>
              <a:t>DapatBerpikir</a:t>
            </a:r>
            <a:r>
              <a:rPr dirty="0"/>
              <a:t>(x))</a:t>
            </a:r>
          </a:p>
          <a:p>
            <a:pPr marL="349250" indent="-349250"/>
            <a:r>
              <a:rPr dirty="0" err="1"/>
              <a:t>Artinya</a:t>
            </a:r>
            <a:r>
              <a:rPr dirty="0"/>
              <a:t>: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setiap</a:t>
            </a:r>
            <a:r>
              <a:rPr dirty="0"/>
              <a:t> x, </a:t>
            </a:r>
            <a:r>
              <a:rPr dirty="0" err="1"/>
              <a:t>jika</a:t>
            </a:r>
            <a:r>
              <a:rPr dirty="0"/>
              <a:t> x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manusia</a:t>
            </a:r>
            <a:r>
              <a:rPr dirty="0"/>
              <a:t> </a:t>
            </a:r>
            <a:r>
              <a:rPr dirty="0" err="1"/>
              <a:t>maka</a:t>
            </a:r>
            <a:r>
              <a:rPr dirty="0"/>
              <a:t> x </a:t>
            </a:r>
            <a:r>
              <a:rPr dirty="0" err="1"/>
              <a:t>dapat</a:t>
            </a:r>
            <a:r>
              <a:rPr dirty="0"/>
              <a:t> </a:t>
            </a:r>
            <a:r>
              <a:rPr dirty="0" err="1"/>
              <a:t>berpikir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Semantik First Order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9250" indent="-288925">
              <a:buNone/>
            </a:pPr>
            <a:r>
              <a:rPr dirty="0"/>
              <a:t>• </a:t>
            </a:r>
            <a:r>
              <a:rPr dirty="0" err="1"/>
              <a:t>Menentukan</a:t>
            </a:r>
            <a:r>
              <a:rPr dirty="0"/>
              <a:t> </a:t>
            </a:r>
            <a:r>
              <a:rPr dirty="0" err="1"/>
              <a:t>kebenaran</a:t>
            </a:r>
            <a:r>
              <a:rPr dirty="0"/>
              <a:t> </a:t>
            </a:r>
            <a:r>
              <a:rPr dirty="0" err="1"/>
              <a:t>kalimat</a:t>
            </a:r>
            <a:r>
              <a:rPr dirty="0"/>
              <a:t> </a:t>
            </a:r>
            <a:r>
              <a:rPr dirty="0" err="1"/>
              <a:t>berdasarkan</a:t>
            </a:r>
            <a:r>
              <a:rPr dirty="0"/>
              <a:t> </a:t>
            </a:r>
            <a:r>
              <a:rPr dirty="0" err="1"/>
              <a:t>interpretasi</a:t>
            </a:r>
            <a:r>
              <a:rPr dirty="0"/>
              <a:t> dunia </a:t>
            </a:r>
            <a:r>
              <a:rPr dirty="0" err="1"/>
              <a:t>nyata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Interpretasi</a:t>
            </a:r>
            <a:r>
              <a:rPr dirty="0"/>
              <a:t> </a:t>
            </a:r>
            <a:r>
              <a:rPr dirty="0" err="1"/>
              <a:t>menentukan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   - Domain </a:t>
            </a:r>
            <a:r>
              <a:rPr dirty="0" err="1"/>
              <a:t>objek</a:t>
            </a:r>
            <a:endParaRPr dirty="0"/>
          </a:p>
          <a:p>
            <a:pPr marL="0" indent="0">
              <a:buNone/>
            </a:pPr>
            <a:r>
              <a:rPr dirty="0"/>
              <a:t>   - </a:t>
            </a:r>
            <a:r>
              <a:rPr dirty="0" err="1"/>
              <a:t>Makna</a:t>
            </a:r>
            <a:r>
              <a:rPr dirty="0"/>
              <a:t> </a:t>
            </a:r>
            <a:r>
              <a:rPr dirty="0" err="1"/>
              <a:t>fungsi</a:t>
            </a:r>
            <a:r>
              <a:rPr dirty="0"/>
              <a:t> dan </a:t>
            </a:r>
            <a:r>
              <a:rPr dirty="0" err="1"/>
              <a:t>predikat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Populasi Basis Pengetahuan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96875" indent="-396875">
              <a:buNone/>
            </a:pPr>
            <a:r>
              <a:rPr dirty="0"/>
              <a:t>• Basis </a:t>
            </a:r>
            <a:r>
              <a:rPr dirty="0" err="1"/>
              <a:t>pengetahuan</a:t>
            </a:r>
            <a:r>
              <a:rPr dirty="0"/>
              <a:t> (Knowledge Base/</a:t>
            </a:r>
            <a:r>
              <a:rPr dirty="0" err="1"/>
              <a:t>Kb</a:t>
            </a:r>
            <a:r>
              <a:rPr dirty="0"/>
              <a:t>) </a:t>
            </a:r>
            <a:r>
              <a:rPr dirty="0" err="1"/>
              <a:t>menyimpan</a:t>
            </a:r>
            <a:r>
              <a:rPr dirty="0"/>
              <a:t> </a:t>
            </a:r>
            <a:r>
              <a:rPr dirty="0" err="1"/>
              <a:t>fakta</a:t>
            </a:r>
            <a:r>
              <a:rPr dirty="0"/>
              <a:t> dan </a:t>
            </a:r>
            <a:r>
              <a:rPr dirty="0" err="1"/>
              <a:t>aturan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• Fakta: </a:t>
            </a:r>
            <a:r>
              <a:rPr dirty="0" err="1"/>
              <a:t>pernyataan</a:t>
            </a:r>
            <a:r>
              <a:rPr dirty="0"/>
              <a:t> </a:t>
            </a:r>
            <a:r>
              <a:rPr dirty="0" err="1"/>
              <a:t>benar</a:t>
            </a:r>
            <a:r>
              <a:rPr dirty="0"/>
              <a:t> </a:t>
            </a:r>
            <a:r>
              <a:rPr dirty="0" err="1"/>
              <a:t>tentang</a:t>
            </a:r>
            <a:r>
              <a:rPr dirty="0"/>
              <a:t> dunia.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Aturan</a:t>
            </a:r>
            <a:r>
              <a:rPr dirty="0"/>
              <a:t>: </a:t>
            </a:r>
            <a:r>
              <a:rPr dirty="0" err="1"/>
              <a:t>hubungan</a:t>
            </a:r>
            <a:r>
              <a:rPr dirty="0"/>
              <a:t> </a:t>
            </a:r>
            <a:r>
              <a:rPr dirty="0" err="1"/>
              <a:t>antara</a:t>
            </a:r>
            <a:r>
              <a:rPr dirty="0"/>
              <a:t> </a:t>
            </a:r>
            <a:r>
              <a:rPr dirty="0" err="1"/>
              <a:t>fakta</a:t>
            </a:r>
            <a:r>
              <a:rPr dirty="0"/>
              <a:t>.</a:t>
            </a:r>
          </a:p>
          <a:p>
            <a:pPr marL="396875" indent="0">
              <a:buNone/>
            </a:pPr>
            <a:r>
              <a:rPr dirty="0" err="1"/>
              <a:t>Contoh</a:t>
            </a:r>
            <a:r>
              <a:rPr dirty="0"/>
              <a:t>:</a:t>
            </a:r>
          </a:p>
          <a:p>
            <a:pPr marL="396875" indent="0">
              <a:buNone/>
            </a:pPr>
            <a:r>
              <a:rPr dirty="0"/>
              <a:t>Fakta: </a:t>
            </a:r>
            <a:r>
              <a:rPr dirty="0" err="1"/>
              <a:t>Manusia</a:t>
            </a:r>
            <a:r>
              <a:rPr dirty="0"/>
              <a:t>(Socrates)</a:t>
            </a:r>
          </a:p>
          <a:p>
            <a:pPr marL="396875" indent="0">
              <a:buNone/>
            </a:pPr>
            <a:r>
              <a:rPr dirty="0" err="1"/>
              <a:t>Aturan</a:t>
            </a:r>
            <a:r>
              <a:rPr dirty="0"/>
              <a:t>: ∀x (</a:t>
            </a:r>
            <a:r>
              <a:rPr dirty="0" err="1"/>
              <a:t>Manusia</a:t>
            </a:r>
            <a:r>
              <a:rPr dirty="0"/>
              <a:t>(x) → Fana(x))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Inferensi dalam FOL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None/>
            </a:pPr>
            <a:r>
              <a:rPr dirty="0"/>
              <a:t>• </a:t>
            </a:r>
            <a:r>
              <a:rPr dirty="0" err="1"/>
              <a:t>Inferensi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proses </a:t>
            </a:r>
            <a:r>
              <a:rPr dirty="0" err="1"/>
              <a:t>menarik</a:t>
            </a:r>
            <a:r>
              <a:rPr dirty="0"/>
              <a:t> </a:t>
            </a:r>
            <a:r>
              <a:rPr dirty="0" err="1"/>
              <a:t>kesimpulan</a:t>
            </a:r>
            <a:r>
              <a:rPr dirty="0"/>
              <a:t>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fakta</a:t>
            </a:r>
            <a:r>
              <a:rPr dirty="0"/>
              <a:t> dan </a:t>
            </a:r>
            <a:r>
              <a:rPr dirty="0" err="1"/>
              <a:t>aturan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Contoh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  </a:t>
            </a:r>
            <a:r>
              <a:rPr dirty="0" err="1"/>
              <a:t>Manusia</a:t>
            </a:r>
            <a:r>
              <a:rPr dirty="0"/>
              <a:t>(Socrates)</a:t>
            </a:r>
          </a:p>
          <a:p>
            <a:pPr marL="0" indent="0">
              <a:buNone/>
            </a:pPr>
            <a:r>
              <a:rPr dirty="0"/>
              <a:t>  ∀x (</a:t>
            </a:r>
            <a:r>
              <a:rPr dirty="0" err="1"/>
              <a:t>Manusia</a:t>
            </a:r>
            <a:r>
              <a:rPr dirty="0"/>
              <a:t>(x) → Fana(x))</a:t>
            </a:r>
          </a:p>
          <a:p>
            <a:pPr marL="0" indent="0">
              <a:buNone/>
            </a:pPr>
            <a:r>
              <a:rPr dirty="0"/>
              <a:t>  ⟹ Fana(Socrates)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1266</Words>
  <Application>Microsoft Office PowerPoint</Application>
  <PresentationFormat>On-screen Show (4:3)</PresentationFormat>
  <Paragraphs>156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Wingdings</vt:lpstr>
      <vt:lpstr>Office Theme</vt:lpstr>
      <vt:lpstr>First Order Logic (FOL)</vt:lpstr>
      <vt:lpstr>PENDAHULUAN </vt:lpstr>
      <vt:lpstr>Perbedaan dengan Logika Proporsional</vt:lpstr>
      <vt:lpstr>Komponen Dasar FOL</vt:lpstr>
      <vt:lpstr>PowerPoint Presentation</vt:lpstr>
      <vt:lpstr>Sintaksis First Order Logic</vt:lpstr>
      <vt:lpstr>Semantik First Order Logic</vt:lpstr>
      <vt:lpstr>Populasi Basis Pengetahuan</vt:lpstr>
      <vt:lpstr>Inferensi dalam FOL</vt:lpstr>
      <vt:lpstr>PowerPoint Presentation</vt:lpstr>
      <vt:lpstr>PowerPoint Presentation</vt:lpstr>
      <vt:lpstr>Prosedur Sistematik Inferencing</vt:lpstr>
      <vt:lpstr>Unifikasi (Unification)</vt:lpstr>
      <vt:lpstr>PowerPoint Presentation</vt:lpstr>
      <vt:lpstr>Contoh Kasus Sistem Pakar</vt:lpstr>
      <vt:lpstr>Keunggulan FOL dalam Sistem Pakar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Nurjoko</dc:creator>
  <cp:keywords/>
  <dc:description>generated using python-pptx</dc:description>
  <cp:lastModifiedBy>Nurjoko Nurjoko</cp:lastModifiedBy>
  <cp:revision>2</cp:revision>
  <dcterms:created xsi:type="dcterms:W3CDTF">2013-01-27T09:14:16Z</dcterms:created>
  <dcterms:modified xsi:type="dcterms:W3CDTF">2025-10-09T22:56:19Z</dcterms:modified>
  <cp:category/>
</cp:coreProperties>
</file>