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1" r:id="rId3"/>
    <p:sldId id="342" r:id="rId4"/>
    <p:sldId id="318" r:id="rId5"/>
    <p:sldId id="331" r:id="rId6"/>
    <p:sldId id="332" r:id="rId7"/>
    <p:sldId id="335" r:id="rId8"/>
    <p:sldId id="343" r:id="rId9"/>
    <p:sldId id="344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4580" autoAdjust="0"/>
  </p:normalViewPr>
  <p:slideViewPr>
    <p:cSldViewPr>
      <p:cViewPr>
        <p:scale>
          <a:sx n="60" d="100"/>
          <a:sy n="60" d="100"/>
        </p:scale>
        <p:origin x="-402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Jika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terpenuhi</a:t>
            </a:r>
            <a:r>
              <a:rPr lang="en-ID" dirty="0"/>
              <a:t>,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batal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dibatalkan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3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Konsensual</a:t>
            </a:r>
            <a:r>
              <a:rPr lang="en-US" dirty="0"/>
              <a:t> 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tjd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kesepakatan</a:t>
            </a:r>
            <a:endParaRPr lang="en-US" dirty="0"/>
          </a:p>
          <a:p>
            <a:r>
              <a:rPr lang="en-US" dirty="0" err="1"/>
              <a:t>Riil</a:t>
            </a:r>
            <a:r>
              <a:rPr lang="en-US" dirty="0"/>
              <a:t> ;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nyata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KONTRAK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1900" dirty="0"/>
              <a:t> </a:t>
            </a:r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Apa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anda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pahami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mengenai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Kontrak</a:t>
            </a:r>
            <a:r>
              <a:rPr lang="en-US" b="1" dirty="0">
                <a:solidFill>
                  <a:schemeClr val="tx1"/>
                </a:solidFill>
              </a:rPr>
              <a:t> ???</a:t>
            </a: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272808" cy="4730080"/>
          </a:xfrm>
        </p:spPr>
        <p:txBody>
          <a:bodyPr>
            <a:normAutofit fontScale="85000" lnSpcReduction="20000"/>
          </a:bodyPr>
          <a:lstStyle/>
          <a:p>
            <a:r>
              <a:rPr lang="en-ID" sz="3000" b="1" dirty="0" err="1">
                <a:solidFill>
                  <a:schemeClr val="tx1"/>
                </a:solidFill>
              </a:rPr>
              <a:t>Pengertian</a:t>
            </a:r>
            <a:r>
              <a:rPr lang="en-ID" sz="3000" b="1" dirty="0">
                <a:solidFill>
                  <a:schemeClr val="tx1"/>
                </a:solidFill>
              </a:rPr>
              <a:t> </a:t>
            </a:r>
            <a:r>
              <a:rPr lang="en-ID" sz="3000" b="1" dirty="0" err="1">
                <a:solidFill>
                  <a:schemeClr val="tx1"/>
                </a:solidFill>
              </a:rPr>
              <a:t>Kontrak</a:t>
            </a:r>
            <a:r>
              <a:rPr lang="en-ID" sz="3000" b="1" dirty="0">
                <a:solidFill>
                  <a:schemeClr val="tx1"/>
                </a:solidFill>
              </a:rPr>
              <a:t> / </a:t>
            </a:r>
            <a:r>
              <a:rPr lang="en-ID" sz="3000" b="1" dirty="0" err="1">
                <a:solidFill>
                  <a:schemeClr val="tx1"/>
                </a:solidFill>
              </a:rPr>
              <a:t>Perjanjian</a:t>
            </a:r>
            <a:endParaRPr lang="en-ID" sz="3000" b="1" dirty="0">
              <a:solidFill>
                <a:schemeClr val="tx1"/>
              </a:solidFill>
            </a:endParaRP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b="1" dirty="0" err="1">
                <a:solidFill>
                  <a:schemeClr val="tx1"/>
                </a:solidFill>
              </a:rPr>
              <a:t>Definisi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umum</a:t>
            </a:r>
            <a:r>
              <a:rPr lang="en-ID" sz="2400" b="1" dirty="0">
                <a:solidFill>
                  <a:schemeClr val="tx1"/>
                </a:solidFill>
              </a:rPr>
              <a:t>: </a:t>
            </a:r>
            <a:r>
              <a:rPr lang="en-ID" sz="2400" b="1" dirty="0" err="1">
                <a:solidFill>
                  <a:schemeClr val="tx1"/>
                </a:solidFill>
              </a:rPr>
              <a:t>Kontrak</a:t>
            </a:r>
            <a:r>
              <a:rPr lang="en-ID" sz="2400" b="1" dirty="0">
                <a:solidFill>
                  <a:schemeClr val="tx1"/>
                </a:solidFill>
              </a:rPr>
              <a:t> /</a:t>
            </a:r>
            <a:r>
              <a:rPr lang="en-ID" sz="2400" b="1" dirty="0" err="1">
                <a:solidFill>
                  <a:schemeClr val="tx1"/>
                </a:solidFill>
              </a:rPr>
              <a:t>perjanjian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 di mana </a:t>
            </a:r>
            <a:r>
              <a:rPr lang="en-ID" sz="2400" dirty="0" err="1">
                <a:solidFill>
                  <a:schemeClr val="tx1"/>
                </a:solidFill>
              </a:rPr>
              <a:t>dua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saling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mengikatkan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sesuatu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ID" sz="24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KUH </a:t>
            </a:r>
            <a:r>
              <a:rPr lang="en-ID" sz="2400" dirty="0" err="1">
                <a:solidFill>
                  <a:schemeClr val="tx1"/>
                </a:solidFill>
              </a:rPr>
              <a:t>Perdata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Pasal</a:t>
            </a:r>
            <a:r>
              <a:rPr lang="en-ID" sz="2400" dirty="0">
                <a:solidFill>
                  <a:schemeClr val="tx1"/>
                </a:solidFill>
              </a:rPr>
              <a:t> 1313): “</a:t>
            </a:r>
            <a:r>
              <a:rPr lang="en-ID" sz="2400" dirty="0" err="1">
                <a:solidFill>
                  <a:schemeClr val="tx1"/>
                </a:solidFill>
              </a:rPr>
              <a:t>Suatu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suatu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perbuatan</a:t>
            </a:r>
            <a:r>
              <a:rPr lang="en-ID" sz="2400" dirty="0">
                <a:solidFill>
                  <a:schemeClr val="tx1"/>
                </a:solidFill>
              </a:rPr>
              <a:t> di mana </a:t>
            </a:r>
            <a:r>
              <a:rPr lang="en-ID" sz="2400" dirty="0" err="1">
                <a:solidFill>
                  <a:schemeClr val="tx1"/>
                </a:solidFill>
              </a:rPr>
              <a:t>satu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mengikatkan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terhadap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satu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.”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/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dianggap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sebagai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hukum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perikatan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</a:t>
            </a:r>
            <a:r>
              <a:rPr lang="en-ID" sz="2400" dirty="0">
                <a:solidFill>
                  <a:schemeClr val="tx1"/>
                </a:solidFill>
              </a:rPr>
              <a:t> &amp;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Fungsi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memberikan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kepastian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mendefinisikan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ekspektasi</a:t>
            </a:r>
            <a:r>
              <a:rPr lang="en-ID" sz="2400" dirty="0">
                <a:solidFill>
                  <a:schemeClr val="tx1"/>
                </a:solidFill>
              </a:rPr>
              <a:t> para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melindungi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kepentingan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mengatur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risiko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1800" dirty="0" err="1">
                <a:solidFill>
                  <a:schemeClr val="tx1"/>
                </a:solidFill>
              </a:rPr>
              <a:t>Syarat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Sahnya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Kontrak</a:t>
            </a:r>
            <a:r>
              <a:rPr lang="en-ID" sz="1800" dirty="0">
                <a:solidFill>
                  <a:schemeClr val="tx1"/>
                </a:solidFill>
              </a:rPr>
              <a:t> / </a:t>
            </a:r>
            <a:r>
              <a:rPr lang="en-ID" sz="1800" dirty="0" err="1">
                <a:solidFill>
                  <a:schemeClr val="tx1"/>
                </a:solidFill>
              </a:rPr>
              <a:t>Perjanjian</a:t>
            </a:r>
            <a:endParaRPr lang="en-ID" sz="1800" dirty="0">
              <a:solidFill>
                <a:schemeClr val="tx1"/>
              </a:solidFill>
            </a:endParaRPr>
          </a:p>
          <a:p>
            <a:pPr algn="l"/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menurut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pasal</a:t>
            </a:r>
            <a:r>
              <a:rPr lang="en-ID" sz="1800" dirty="0">
                <a:solidFill>
                  <a:schemeClr val="tx1"/>
                </a:solidFill>
              </a:rPr>
              <a:t> 1320 KUHP </a:t>
            </a:r>
            <a:r>
              <a:rPr lang="en-ID" sz="1800" dirty="0" err="1">
                <a:solidFill>
                  <a:schemeClr val="tx1"/>
                </a:solidFill>
              </a:rPr>
              <a:t>kontrak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apabila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memenuhi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syarat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sbb</a:t>
            </a:r>
            <a:r>
              <a:rPr lang="en-ID" sz="1800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Syarat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Subjektif</a:t>
            </a:r>
            <a:r>
              <a:rPr lang="en-ID" sz="1800" dirty="0">
                <a:solidFill>
                  <a:schemeClr val="tx1"/>
                </a:solidFill>
              </a:rPr>
              <a:t> (internal)</a:t>
            </a:r>
          </a:p>
          <a:p>
            <a:pPr marL="723900" indent="-266700" algn="l">
              <a:buFont typeface="Wingdings" panose="05000000000000000000" pitchFamily="2" charset="2"/>
              <a:buChar char="§"/>
            </a:pPr>
            <a:r>
              <a:rPr lang="sv-SE" sz="1800" dirty="0">
                <a:solidFill>
                  <a:schemeClr val="tx1"/>
                </a:solidFill>
              </a:rPr>
              <a:t>Kesepakatan para pihak</a:t>
            </a:r>
          </a:p>
          <a:p>
            <a:pPr marL="800100" indent="-3429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Ada </a:t>
            </a:r>
            <a:r>
              <a:rPr lang="en-US" sz="1800" dirty="0" err="1">
                <a:solidFill>
                  <a:schemeClr val="tx1"/>
                </a:solidFill>
              </a:rPr>
              <a:t>tawaran</a:t>
            </a:r>
            <a:r>
              <a:rPr lang="en-US" sz="1800" dirty="0">
                <a:solidFill>
                  <a:schemeClr val="tx1"/>
                </a:solidFill>
              </a:rPr>
              <a:t> (offer) dan </a:t>
            </a:r>
            <a:r>
              <a:rPr lang="en-US" sz="1800" dirty="0" err="1">
                <a:solidFill>
                  <a:schemeClr val="tx1"/>
                </a:solidFill>
              </a:rPr>
              <a:t>penerimaan</a:t>
            </a:r>
            <a:r>
              <a:rPr lang="en-US" sz="1800" dirty="0">
                <a:solidFill>
                  <a:schemeClr val="tx1"/>
                </a:solidFill>
              </a:rPr>
              <a:t> (acceptance).</a:t>
            </a:r>
            <a:endParaRPr lang="sv-SE" sz="1800" dirty="0">
              <a:solidFill>
                <a:schemeClr val="tx1"/>
              </a:solidFill>
            </a:endParaRPr>
          </a:p>
          <a:p>
            <a:pPr marL="800100" indent="-342900" algn="l">
              <a:buFont typeface="Wingdings" panose="05000000000000000000" pitchFamily="2" charset="2"/>
              <a:buChar char="Ø"/>
            </a:pPr>
            <a:r>
              <a:rPr lang="en-ID" sz="1800" dirty="0" err="1">
                <a:solidFill>
                  <a:schemeClr val="tx1"/>
                </a:solidFill>
              </a:rPr>
              <a:t>Kehendak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bebas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ada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unsur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paksaan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penipuan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kekhilafan</a:t>
            </a:r>
            <a:endParaRPr lang="en-ID" sz="1800" dirty="0">
              <a:solidFill>
                <a:schemeClr val="tx1"/>
              </a:solidFill>
            </a:endParaRPr>
          </a:p>
          <a:p>
            <a:pPr marL="723900" indent="-266700" algn="l">
              <a:buFont typeface="Wingdings" panose="05000000000000000000" pitchFamily="2" charset="2"/>
              <a:buChar char="§"/>
            </a:pPr>
            <a:r>
              <a:rPr lang="en-ID" sz="1800" dirty="0" err="1">
                <a:solidFill>
                  <a:schemeClr val="tx1"/>
                </a:solidFill>
              </a:rPr>
              <a:t>Kecakapan</a:t>
            </a:r>
            <a:r>
              <a:rPr lang="en-ID" sz="1800" dirty="0">
                <a:solidFill>
                  <a:schemeClr val="tx1"/>
                </a:solidFill>
              </a:rPr>
              <a:t> para </a:t>
            </a:r>
            <a:r>
              <a:rPr lang="en-ID" sz="1800" dirty="0" err="1">
                <a:solidFill>
                  <a:schemeClr val="tx1"/>
                </a:solidFill>
              </a:rPr>
              <a:t>pihak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800100" indent="-342900" algn="l">
              <a:buFont typeface="Wingdings" panose="05000000000000000000" pitchFamily="2" charset="2"/>
              <a:buChar char="Ø"/>
            </a:pPr>
            <a:r>
              <a:rPr lang="en-ID" sz="1800" dirty="0">
                <a:solidFill>
                  <a:schemeClr val="tx1"/>
                </a:solidFill>
              </a:rPr>
              <a:t>Para </a:t>
            </a:r>
            <a:r>
              <a:rPr lang="en-ID" sz="1800" dirty="0" err="1">
                <a:solidFill>
                  <a:schemeClr val="tx1"/>
                </a:solidFill>
              </a:rPr>
              <a:t>pihak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harus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cakap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bertindak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menurut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hukum</a:t>
            </a:r>
            <a:r>
              <a:rPr lang="en-ID" sz="1800" dirty="0">
                <a:solidFill>
                  <a:schemeClr val="tx1"/>
                </a:solidFill>
              </a:rPr>
              <a:t> (</a:t>
            </a:r>
            <a:r>
              <a:rPr lang="en-ID" sz="1800" dirty="0" err="1">
                <a:solidFill>
                  <a:schemeClr val="tx1"/>
                </a:solidFill>
              </a:rPr>
              <a:t>misalnya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bukan</a:t>
            </a:r>
            <a:r>
              <a:rPr lang="en-ID" sz="1800" dirty="0">
                <a:solidFill>
                  <a:schemeClr val="tx1"/>
                </a:solidFill>
              </a:rPr>
              <a:t> orang yang </a:t>
            </a:r>
            <a:r>
              <a:rPr lang="en-ID" sz="1800" dirty="0" err="1">
                <a:solidFill>
                  <a:schemeClr val="tx1"/>
                </a:solidFill>
              </a:rPr>
              <a:t>dinyatakan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pailit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bukan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anak</a:t>
            </a:r>
            <a:r>
              <a:rPr lang="en-ID" sz="1800" dirty="0">
                <a:solidFill>
                  <a:schemeClr val="tx1"/>
                </a:solidFill>
              </a:rPr>
              <a:t> di </a:t>
            </a:r>
            <a:r>
              <a:rPr lang="en-ID" sz="1800" dirty="0" err="1">
                <a:solidFill>
                  <a:schemeClr val="tx1"/>
                </a:solidFill>
              </a:rPr>
              <a:t>bawah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umur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belum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diwakili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dll</a:t>
            </a:r>
            <a:r>
              <a:rPr lang="en-ID" sz="1800" dirty="0">
                <a:solidFill>
                  <a:schemeClr val="tx1"/>
                </a:solidFill>
              </a:rPr>
              <a:t>).</a:t>
            </a:r>
          </a:p>
          <a:p>
            <a:pPr marL="457200" algn="l"/>
            <a:endParaRPr lang="en-ID" sz="800" dirty="0">
              <a:solidFill>
                <a:schemeClr val="tx1"/>
              </a:solidFill>
            </a:endParaRPr>
          </a:p>
          <a:p>
            <a:pPr marL="457200" indent="-457200" algn="l"/>
            <a:r>
              <a:rPr lang="en-ID" sz="1800" dirty="0">
                <a:solidFill>
                  <a:schemeClr val="tx1"/>
                </a:solidFill>
              </a:rPr>
              <a:t>2. </a:t>
            </a:r>
            <a:r>
              <a:rPr lang="en-ID" sz="1800" dirty="0" err="1">
                <a:solidFill>
                  <a:schemeClr val="tx1"/>
                </a:solidFill>
              </a:rPr>
              <a:t>Syarat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Objektif</a:t>
            </a:r>
            <a:r>
              <a:rPr lang="en-ID" sz="1800" dirty="0">
                <a:solidFill>
                  <a:schemeClr val="tx1"/>
                </a:solidFill>
              </a:rPr>
              <a:t> (</a:t>
            </a:r>
            <a:r>
              <a:rPr lang="en-ID" sz="1800" dirty="0" err="1">
                <a:solidFill>
                  <a:schemeClr val="tx1"/>
                </a:solidFill>
              </a:rPr>
              <a:t>eksternal</a:t>
            </a:r>
            <a:r>
              <a:rPr lang="en-ID" sz="1800" dirty="0">
                <a:solidFill>
                  <a:schemeClr val="tx1"/>
                </a:solidFill>
              </a:rPr>
              <a:t>)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ID" sz="1800" dirty="0" err="1">
                <a:solidFill>
                  <a:schemeClr val="tx1"/>
                </a:solidFill>
              </a:rPr>
              <a:t>Suatu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hal</a:t>
            </a:r>
            <a:r>
              <a:rPr lang="en-ID" sz="1800" dirty="0">
                <a:solidFill>
                  <a:schemeClr val="tx1"/>
                </a:solidFill>
              </a:rPr>
              <a:t> (</a:t>
            </a:r>
            <a:r>
              <a:rPr lang="en-ID" sz="1800" dirty="0" err="1">
                <a:solidFill>
                  <a:schemeClr val="tx1"/>
                </a:solidFill>
              </a:rPr>
              <a:t>objek</a:t>
            </a:r>
            <a:r>
              <a:rPr lang="en-ID" sz="1800" dirty="0">
                <a:solidFill>
                  <a:schemeClr val="tx1"/>
                </a:solidFill>
              </a:rPr>
              <a:t>) </a:t>
            </a:r>
            <a:r>
              <a:rPr lang="en-ID" sz="1800" dirty="0" err="1">
                <a:solidFill>
                  <a:schemeClr val="tx1"/>
                </a:solidFill>
              </a:rPr>
              <a:t>tertentu</a:t>
            </a:r>
            <a:endParaRPr lang="en-ID" sz="18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1800" dirty="0" err="1">
                <a:solidFill>
                  <a:schemeClr val="tx1"/>
                </a:solidFill>
              </a:rPr>
              <a:t>Objek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kontrak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harus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jelas</a:t>
            </a:r>
            <a:r>
              <a:rPr lang="en-ID" sz="1800" dirty="0">
                <a:solidFill>
                  <a:schemeClr val="tx1"/>
                </a:solidFill>
              </a:rPr>
              <a:t>: </a:t>
            </a:r>
            <a:r>
              <a:rPr lang="en-ID" sz="1800" dirty="0" err="1">
                <a:solidFill>
                  <a:schemeClr val="tx1"/>
                </a:solidFill>
              </a:rPr>
              <a:t>barang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jasa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prestasi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diperjanjikan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harus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dapat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ditentukan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ID" sz="1800" dirty="0" err="1">
                <a:solidFill>
                  <a:schemeClr val="tx1"/>
                </a:solidFill>
              </a:rPr>
              <a:t>Sesuatu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sebab</a:t>
            </a:r>
            <a:r>
              <a:rPr lang="en-ID" sz="1800" dirty="0">
                <a:solidFill>
                  <a:schemeClr val="tx1"/>
                </a:solidFill>
              </a:rPr>
              <a:t> yang halal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1800" dirty="0" err="1">
                <a:solidFill>
                  <a:schemeClr val="tx1"/>
                </a:solidFill>
              </a:rPr>
              <a:t>lasan</a:t>
            </a:r>
            <a:r>
              <a:rPr lang="en-ID" sz="1800" dirty="0">
                <a:solidFill>
                  <a:schemeClr val="tx1"/>
                </a:solidFill>
              </a:rPr>
              <a:t> / </a:t>
            </a:r>
            <a:r>
              <a:rPr lang="en-ID" sz="1800" dirty="0" err="1">
                <a:solidFill>
                  <a:schemeClr val="tx1"/>
                </a:solidFill>
              </a:rPr>
              <a:t>tujuan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kontrak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harus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bertentangan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dengan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hukum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kesusilaan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ketertiban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umum</a:t>
            </a:r>
            <a:r>
              <a:rPr lang="en-ID" sz="18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 lnSpcReduction="10000"/>
          </a:bodyPr>
          <a:lstStyle/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Jenis‑Jenis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Kontrak</a:t>
            </a:r>
            <a:endParaRPr lang="en-ID" sz="2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menurut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hukumnya</a:t>
            </a:r>
            <a:r>
              <a:rPr lang="en-ID" sz="2400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bersmber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keluarga</a:t>
            </a:r>
            <a:r>
              <a:rPr lang="en-ID" sz="2400" dirty="0">
                <a:solidFill>
                  <a:schemeClr val="tx1"/>
                </a:solidFill>
              </a:rPr>
              <a:t>  (</a:t>
            </a:r>
            <a:r>
              <a:rPr lang="en-ID" sz="2400" dirty="0" err="1">
                <a:solidFill>
                  <a:schemeClr val="tx1"/>
                </a:solidFill>
              </a:rPr>
              <a:t>perkawinan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kebendaan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peralihan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milik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6obligator (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menimbulkan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acara</a:t>
            </a:r>
          </a:p>
          <a:p>
            <a:pPr marL="514350" indent="-51435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public</a:t>
            </a:r>
          </a:p>
          <a:p>
            <a:pPr algn="l"/>
            <a:endParaRPr lang="en-ID" sz="8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2.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menurut</a:t>
            </a:r>
            <a:r>
              <a:rPr lang="en-ID" sz="2400" dirty="0">
                <a:solidFill>
                  <a:schemeClr val="tx1"/>
                </a:solidFill>
              </a:rPr>
              <a:t> Namanya: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nominaat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yang di </a:t>
            </a:r>
            <a:r>
              <a:rPr lang="en-ID" sz="2400" dirty="0" err="1">
                <a:solidFill>
                  <a:schemeClr val="tx1"/>
                </a:solidFill>
              </a:rPr>
              <a:t>kenal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KUHPT ( </a:t>
            </a:r>
            <a:r>
              <a:rPr lang="en-ID" sz="2400" dirty="0" err="1">
                <a:solidFill>
                  <a:schemeClr val="tx1"/>
                </a:solidFill>
              </a:rPr>
              <a:t>jual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beli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sewa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menyewa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pemberian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kuasa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Innominaat</a:t>
            </a:r>
            <a:r>
              <a:rPr lang="en-ID" sz="2400" dirty="0">
                <a:solidFill>
                  <a:schemeClr val="tx1"/>
                </a:solidFill>
              </a:rPr>
              <a:t> :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timbul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tumbuh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 ( </a:t>
            </a:r>
            <a:r>
              <a:rPr lang="en-ID" sz="2400" dirty="0" err="1">
                <a:solidFill>
                  <a:schemeClr val="tx1"/>
                </a:solidFill>
              </a:rPr>
              <a:t>leasing,franchise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lphaLcPeriod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91580" y="332656"/>
            <a:ext cx="7560840" cy="5638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3</a:t>
            </a:r>
            <a:r>
              <a:rPr lang="en-US" sz="35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menurut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bentuknya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lisan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dibuat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cukup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lisan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konsensual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riil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lphaLcPeriod"/>
            </a:pP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tertulis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yang di </a:t>
            </a:r>
            <a:r>
              <a:rPr lang="en-US" sz="2400" dirty="0" err="1">
                <a:solidFill>
                  <a:schemeClr val="tx1"/>
                </a:solidFill>
              </a:rPr>
              <a:t>buat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bentuk</a:t>
            </a:r>
            <a:r>
              <a:rPr lang="en-US" sz="2400" dirty="0">
                <a:solidFill>
                  <a:schemeClr val="tx1"/>
                </a:solidFill>
              </a:rPr>
              <a:t> tulisan (</a:t>
            </a:r>
            <a:r>
              <a:rPr lang="en-US" sz="2400" dirty="0" err="1">
                <a:solidFill>
                  <a:schemeClr val="tx1"/>
                </a:solidFill>
              </a:rPr>
              <a:t>akta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notaris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timbal </a:t>
            </a:r>
            <a:r>
              <a:rPr lang="en-US" sz="2400" dirty="0" err="1">
                <a:solidFill>
                  <a:schemeClr val="tx1"/>
                </a:solidFill>
              </a:rPr>
              <a:t>balik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yang di </a:t>
            </a:r>
            <a:r>
              <a:rPr lang="en-US" sz="2400" dirty="0" err="1">
                <a:solidFill>
                  <a:schemeClr val="tx1"/>
                </a:solidFill>
              </a:rPr>
              <a:t>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menimbulkan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5.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Kontrak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berdasarkan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sifatnya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sz="2600" dirty="0" err="1">
                <a:solidFill>
                  <a:schemeClr val="tx1"/>
                </a:solidFill>
              </a:rPr>
              <a:t>Kontrak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kebendaan</a:t>
            </a:r>
            <a:r>
              <a:rPr lang="en-US" sz="2600" dirty="0">
                <a:solidFill>
                  <a:schemeClr val="tx1"/>
                </a:solidFill>
              </a:rPr>
              <a:t> (di </a:t>
            </a:r>
            <a:r>
              <a:rPr lang="en-US" sz="2600" dirty="0" err="1">
                <a:solidFill>
                  <a:schemeClr val="tx1"/>
                </a:solidFill>
              </a:rPr>
              <a:t>timbulkan</a:t>
            </a:r>
            <a:r>
              <a:rPr lang="en-US" sz="2600" dirty="0">
                <a:solidFill>
                  <a:schemeClr val="tx1"/>
                </a:solidFill>
              </a:rPr>
              <a:t> oleh </a:t>
            </a:r>
            <a:r>
              <a:rPr lang="en-US" sz="2600" dirty="0" err="1">
                <a:solidFill>
                  <a:schemeClr val="tx1"/>
                </a:solidFill>
              </a:rPr>
              <a:t>kebendaan</a:t>
            </a:r>
            <a:r>
              <a:rPr lang="en-US" sz="2600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lphaLcPeriod"/>
            </a:pPr>
            <a:r>
              <a:rPr lang="en-US" sz="2600" dirty="0" err="1">
                <a:solidFill>
                  <a:schemeClr val="tx1"/>
                </a:solidFill>
              </a:rPr>
              <a:t>Kontrak</a:t>
            </a:r>
            <a:r>
              <a:rPr lang="en-US" sz="2600" dirty="0">
                <a:solidFill>
                  <a:schemeClr val="tx1"/>
                </a:solidFill>
              </a:rPr>
              <a:t> obligator (</a:t>
            </a:r>
            <a:r>
              <a:rPr lang="en-US" sz="2600" dirty="0" err="1">
                <a:solidFill>
                  <a:schemeClr val="tx1"/>
                </a:solidFill>
              </a:rPr>
              <a:t>menimbulkan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kewajiban</a:t>
            </a:r>
            <a:r>
              <a:rPr lang="en-US" sz="2600" dirty="0">
                <a:solidFill>
                  <a:schemeClr val="tx1"/>
                </a:solidFill>
              </a:rPr>
              <a:t> para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544616"/>
          </a:xfrm>
        </p:spPr>
        <p:txBody>
          <a:bodyPr>
            <a:noAutofit/>
          </a:bodyPr>
          <a:lstStyle/>
          <a:p>
            <a:pPr algn="l"/>
            <a:r>
              <a:rPr lang="en-ID" b="1" dirty="0" err="1">
                <a:solidFill>
                  <a:schemeClr val="tx1"/>
                </a:solidFill>
              </a:rPr>
              <a:t>Asas-Asas</a:t>
            </a:r>
            <a:r>
              <a:rPr lang="en-ID" b="1" dirty="0">
                <a:solidFill>
                  <a:schemeClr val="tx1"/>
                </a:solidFill>
              </a:rPr>
              <a:t> Hukum </a:t>
            </a:r>
            <a:r>
              <a:rPr lang="en-ID" b="1" dirty="0" err="1">
                <a:solidFill>
                  <a:schemeClr val="tx1"/>
                </a:solidFill>
              </a:rPr>
              <a:t>Kontrak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asas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Asas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Konsensualisme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psl</a:t>
            </a:r>
            <a:r>
              <a:rPr lang="en-US" sz="2400" dirty="0">
                <a:solidFill>
                  <a:schemeClr val="tx1"/>
                </a:solidFill>
              </a:rPr>
              <a:t> 1320 KUH </a:t>
            </a:r>
            <a:r>
              <a:rPr lang="en-US" sz="2400" dirty="0" err="1">
                <a:solidFill>
                  <a:schemeClr val="tx1"/>
                </a:solidFill>
              </a:rPr>
              <a:t>Perdata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Di </a:t>
            </a:r>
            <a:r>
              <a:rPr lang="en-US" sz="2400" dirty="0" err="1">
                <a:solidFill>
                  <a:schemeClr val="tx1"/>
                </a:solidFill>
              </a:rPr>
              <a:t>butuhkan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kesepakatan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lahirnya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kesepakatan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Asas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Kebebasan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Berkontrak</a:t>
            </a:r>
            <a:r>
              <a:rPr lang="en-US" sz="2400" dirty="0">
                <a:solidFill>
                  <a:schemeClr val="tx1"/>
                </a:solidFill>
              </a:rPr>
              <a:t> (freedom of contract) (</a:t>
            </a:r>
            <a:r>
              <a:rPr lang="en-US" sz="2400" dirty="0" err="1">
                <a:solidFill>
                  <a:schemeClr val="tx1"/>
                </a:solidFill>
              </a:rPr>
              <a:t>pasal</a:t>
            </a:r>
            <a:r>
              <a:rPr lang="en-US" sz="2400" dirty="0">
                <a:solidFill>
                  <a:schemeClr val="tx1"/>
                </a:solidFill>
              </a:rPr>
              <a:t> 1338  </a:t>
            </a:r>
            <a:r>
              <a:rPr lang="en-US" sz="2400" dirty="0" err="1">
                <a:solidFill>
                  <a:schemeClr val="tx1"/>
                </a:solidFill>
              </a:rPr>
              <a:t>ayat</a:t>
            </a:r>
            <a:r>
              <a:rPr lang="en-US" sz="2400" dirty="0">
                <a:solidFill>
                  <a:schemeClr val="tx1"/>
                </a:solidFill>
              </a:rPr>
              <a:t> 1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Pihak-pihak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menentukan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sepanjang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bertentangan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 startAt="3"/>
            </a:pPr>
            <a:r>
              <a:rPr lang="en-US" sz="2400" dirty="0" err="1">
                <a:solidFill>
                  <a:schemeClr val="tx1"/>
                </a:solidFill>
              </a:rPr>
              <a:t>Asas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mengikatnya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 (</a:t>
            </a:r>
            <a:r>
              <a:rPr lang="en-ID" sz="2400" dirty="0">
                <a:solidFill>
                  <a:schemeClr val="tx1"/>
                </a:solidFill>
              </a:rPr>
              <a:t>Pacta Sunt </a:t>
            </a:r>
            <a:r>
              <a:rPr lang="en-ID" sz="2400" dirty="0" err="1">
                <a:solidFill>
                  <a:schemeClr val="tx1"/>
                </a:solidFill>
              </a:rPr>
              <a:t>Servanda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dibuat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dihormati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dilaksanakan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4. </a:t>
            </a:r>
            <a:r>
              <a:rPr lang="en-US" sz="2400" dirty="0" err="1">
                <a:solidFill>
                  <a:schemeClr val="tx1"/>
                </a:solidFill>
              </a:rPr>
              <a:t>Asas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Itikad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pasal</a:t>
            </a:r>
            <a:r>
              <a:rPr lang="en-US" sz="2400" dirty="0">
                <a:solidFill>
                  <a:schemeClr val="tx1"/>
                </a:solidFill>
              </a:rPr>
              <a:t> 1338 </a:t>
            </a:r>
            <a:r>
              <a:rPr lang="en-US" sz="2400" dirty="0" err="1">
                <a:solidFill>
                  <a:schemeClr val="tx1"/>
                </a:solidFill>
              </a:rPr>
              <a:t>ayat</a:t>
            </a:r>
            <a:r>
              <a:rPr lang="en-US" sz="2400" dirty="0">
                <a:solidFill>
                  <a:schemeClr val="tx1"/>
                </a:solidFill>
              </a:rPr>
              <a:t> 3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Para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bertindak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jujur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terbuka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menyalahgunakan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463602-5A3F-44E7-8405-5E626F89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692696"/>
            <a:ext cx="6912768" cy="5400600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Struktur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Kontrak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Berikut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bagian-bagian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lazim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Judul</a:t>
            </a:r>
            <a:r>
              <a:rPr lang="en-ID" sz="2400" dirty="0">
                <a:solidFill>
                  <a:schemeClr val="tx1"/>
                </a:solidFill>
              </a:rPr>
              <a:t> ( (</a:t>
            </a:r>
            <a:r>
              <a:rPr lang="en-ID" sz="2400" dirty="0" err="1">
                <a:solidFill>
                  <a:schemeClr val="tx1"/>
                </a:solidFill>
              </a:rPr>
              <a:t>identitas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sendiri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Komparisi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berisi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keterangan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mengenai</a:t>
            </a:r>
            <a:r>
              <a:rPr lang="en-ID" sz="2400" dirty="0">
                <a:solidFill>
                  <a:schemeClr val="tx1"/>
                </a:solidFill>
              </a:rPr>
              <a:t> para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Premisse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Uraian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singkatpara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mengenai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Isi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pasal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memuat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ketentuan</a:t>
            </a:r>
            <a:r>
              <a:rPr lang="en-ID" sz="2400" dirty="0">
                <a:solidFill>
                  <a:schemeClr val="tx1"/>
                </a:solidFill>
              </a:rPr>
              <a:t> yang di </a:t>
            </a:r>
            <a:r>
              <a:rPr lang="en-ID" sz="2400" dirty="0" err="1">
                <a:solidFill>
                  <a:schemeClr val="tx1"/>
                </a:solidFill>
              </a:rPr>
              <a:t>perjanjikan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Penutup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penandatanganan</a:t>
            </a:r>
            <a:r>
              <a:rPr lang="en-ID" sz="2400" dirty="0">
                <a:solidFill>
                  <a:schemeClr val="tx1"/>
                </a:solidFill>
              </a:rPr>
              <a:t> para </a:t>
            </a:r>
            <a:r>
              <a:rPr lang="en-ID" sz="2400" dirty="0" err="1">
                <a:solidFill>
                  <a:schemeClr val="tx1"/>
                </a:solidFill>
              </a:rPr>
              <a:t>pohak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saksi-saksi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terlibat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endParaRPr lang="en-ID" sz="24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5798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95AD41-C79B-4B97-A854-A4F9023E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624" y="764704"/>
            <a:ext cx="6984776" cy="5112568"/>
          </a:xfrm>
        </p:spPr>
        <p:txBody>
          <a:bodyPr>
            <a:normAutofit fontScale="925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Berakhirnya</a:t>
            </a:r>
            <a:r>
              <a:rPr lang="en-ID" b="1" dirty="0">
                <a:solidFill>
                  <a:schemeClr val="tx1"/>
                </a:solidFill>
              </a:rPr>
              <a:t> / </a:t>
            </a:r>
            <a:r>
              <a:rPr lang="en-ID" b="1" dirty="0" err="1">
                <a:solidFill>
                  <a:schemeClr val="tx1"/>
                </a:solidFill>
              </a:rPr>
              <a:t>Penghapusan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Kontrak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Berakhirnya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di </a:t>
            </a:r>
            <a:r>
              <a:rPr lang="en-ID" sz="2400" dirty="0" err="1">
                <a:solidFill>
                  <a:schemeClr val="tx1"/>
                </a:solidFill>
              </a:rPr>
              <a:t>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pasal</a:t>
            </a:r>
            <a:r>
              <a:rPr lang="en-ID" sz="2400" dirty="0">
                <a:solidFill>
                  <a:schemeClr val="tx1"/>
                </a:solidFill>
              </a:rPr>
              <a:t> 1381 KUH </a:t>
            </a:r>
            <a:r>
              <a:rPr lang="en-ID" sz="2400" dirty="0" err="1">
                <a:solidFill>
                  <a:schemeClr val="tx1"/>
                </a:solidFill>
              </a:rPr>
              <a:t>perdata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Berakhirnya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perikatan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selesainya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hapusnya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sebuah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perikatan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diadakan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dua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. ( </a:t>
            </a:r>
            <a:r>
              <a:rPr lang="en-ID" sz="2400" dirty="0" err="1">
                <a:solidFill>
                  <a:schemeClr val="tx1"/>
                </a:solidFill>
              </a:rPr>
              <a:t>jual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beli</a:t>
            </a:r>
            <a:r>
              <a:rPr lang="en-ID" sz="2400" dirty="0">
                <a:solidFill>
                  <a:schemeClr val="tx1"/>
                </a:solidFill>
              </a:rPr>
              <a:t>, utang </a:t>
            </a:r>
            <a:r>
              <a:rPr lang="en-ID" sz="2400" dirty="0" err="1">
                <a:solidFill>
                  <a:schemeClr val="tx1"/>
                </a:solidFill>
              </a:rPr>
              <a:t>piutang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sewa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menyewa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D" sz="8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KUH </a:t>
            </a:r>
            <a:r>
              <a:rPr lang="en-ID" sz="2400" dirty="0" err="1">
                <a:solidFill>
                  <a:schemeClr val="tx1"/>
                </a:solidFill>
              </a:rPr>
              <a:t>Perdata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tentang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berakhirnya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perikatan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yaitu</a:t>
            </a:r>
            <a:r>
              <a:rPr lang="en-ID" sz="2400" dirty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Pembayaran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Kesepakatan</a:t>
            </a:r>
            <a:r>
              <a:rPr lang="en-ID" sz="2400" dirty="0">
                <a:solidFill>
                  <a:schemeClr val="tx1"/>
                </a:solidFill>
              </a:rPr>
              <a:t> para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Putusan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pengadilan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Kadaluarsa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Pembatalan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4653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5909</TotalTime>
  <Words>623</Words>
  <Application>Microsoft Office PowerPoint</Application>
  <PresentationFormat>On-screen Show (4:3)</PresentationFormat>
  <Paragraphs>98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558</cp:revision>
  <cp:lastPrinted>2017-08-29T02:54:51Z</cp:lastPrinted>
  <dcterms:created xsi:type="dcterms:W3CDTF">2010-04-18T12:06:30Z</dcterms:created>
  <dcterms:modified xsi:type="dcterms:W3CDTF">2025-10-05T15:17:41Z</dcterms:modified>
</cp:coreProperties>
</file>