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54" r:id="rId3"/>
    <p:sldId id="358" r:id="rId4"/>
    <p:sldId id="407" r:id="rId5"/>
    <p:sldId id="408" r:id="rId6"/>
    <p:sldId id="387" r:id="rId7"/>
    <p:sldId id="409" r:id="rId8"/>
    <p:sldId id="410" r:id="rId9"/>
    <p:sldId id="411" r:id="rId10"/>
    <p:sldId id="412" r:id="rId11"/>
    <p:sldId id="413" r:id="rId12"/>
    <p:sldId id="414" r:id="rId13"/>
    <p:sldId id="415" r:id="rId14"/>
    <p:sldId id="416" r:id="rId15"/>
    <p:sldId id="417" r:id="rId16"/>
    <p:sldId id="364" r:id="rId17"/>
    <p:sldId id="365" r:id="rId18"/>
    <p:sldId id="428" r:id="rId19"/>
    <p:sldId id="429" r:id="rId20"/>
    <p:sldId id="418" r:id="rId21"/>
    <p:sldId id="420" r:id="rId22"/>
    <p:sldId id="419" r:id="rId23"/>
    <p:sldId id="421" r:id="rId24"/>
    <p:sldId id="423" r:id="rId25"/>
    <p:sldId id="424" r:id="rId26"/>
    <p:sldId id="425" r:id="rId27"/>
    <p:sldId id="426" r:id="rId28"/>
    <p:sldId id="427" r:id="rId29"/>
    <p:sldId id="405" r:id="rId30"/>
  </p:sldIdLst>
  <p:sldSz cx="9144000" cy="6858000" type="screen4x3"/>
  <p:notesSz cx="7045325" cy="9345613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  <p:cmAuthor id="3" name="ADT" initials="A" lastIdx="1" clrIdx="2">
    <p:extLst>
      <p:ext uri="{19B8F6BF-5375-455C-9EA6-DF929625EA0E}">
        <p15:presenceInfo xmlns:p15="http://schemas.microsoft.com/office/powerpoint/2012/main" userId="AD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73" autoAdjust="0"/>
  </p:normalViewPr>
  <p:slideViewPr>
    <p:cSldViewPr>
      <p:cViewPr varScale="1">
        <p:scale>
          <a:sx n="60" d="100"/>
          <a:sy n="60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hc.unesco.org/fr/liste-peril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hc.unesco.org/fr/peril/#exemples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rlz=1C1GCEA_enID997ID997&amp;cs=0&amp;sca_esv=d142667dee937287&amp;sxsrf=AE3TifOT89PvxrwYWilf3wj3O0CiLz5hog:1759893824319&amp;q=Warisan+Dunia+UNESCO&amp;sa=X&amp;ved=2ahUKEwjmrdGx05OQAxVJwjgGHcyuK_QQxccNegQIAxAB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rlz=1C1GCEA_enID997ID997&amp;cs=0&amp;sca_esv=d142667dee937287&amp;sxsrf=AE3TifOT89PvxrwYWilf3wj3O0CiLz5hog:1759893824319&amp;q=Warisan+Dunia+UNESCO&amp;sa=X&amp;ved=2ahUKEwjmrdGx05OQAxVJwjgGHcyuK_QQxccNegQIAxAB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rlz=1C1GCEA_enID997ID997&amp;cs=0&amp;sca_esv=d142667dee937287&amp;sxsrf=AE3TifOT89PvxrwYWilf3wj3O0CiLz5hog:1759893824319&amp;q=Warisan+Dunia+UNESCO&amp;sa=X&amp;ved=2ahUKEwjmrdGx05OQAxVJwjgGHcyuK_QQxccNegQIAxAB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57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9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16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Daftar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Warisan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Dunia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Terancam</a:t>
            </a:r>
            <a:endParaRPr lang="en-US" dirty="0" smtClean="0"/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Daftar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Warisan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Dunia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dalam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Bahaya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dirancang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menginformasikan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komunitas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internasional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kondisi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mengancam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karakteristik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memungkinkan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situs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dimasukkan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Daftar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Warisan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mendorong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tindakan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korektif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Berikut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beberapa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contoh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situs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tersebut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ke-43 (Baku, 2019),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Komite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Warisan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mengingatkan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bahwa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pendaftaran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situs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Daftar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Warisan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Bahaya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bertujuan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memobilisasi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dukungan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internasional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membantu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Negara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Pihak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agar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secara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efektif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mengatasi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tantangan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dihadapi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situs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tersebut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melibatkan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Pusat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Warisan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Penasihat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menyusun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tindakan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perbaikan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guna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mencapai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status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konservasi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situs yang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diinginkan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10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84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Situs-situs Indonesia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diakui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 </a:t>
            </a:r>
            <a:r>
              <a:rPr lang="en-US" dirty="0" err="1" smtClean="0">
                <a:hlinkClick r:id="rId3"/>
              </a:rPr>
              <a:t>Warisan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Dunia</a:t>
            </a:r>
            <a:r>
              <a:rPr lang="en-US" dirty="0" smtClean="0">
                <a:hlinkClick r:id="rId3"/>
              </a:rPr>
              <a:t> UNESCO</a:t>
            </a:r>
            <a:r>
              <a:rPr lang="en-US" dirty="0" smtClean="0"/>
              <a:t> </a:t>
            </a:r>
            <a:r>
              <a:rPr lang="en-US" dirty="0" err="1" smtClean="0"/>
              <a:t>mencakup</a:t>
            </a:r>
            <a:r>
              <a:rPr lang="en-US" dirty="0" smtClean="0"/>
              <a:t> </a:t>
            </a:r>
            <a:r>
              <a:rPr lang="en-US" dirty="0" err="1" smtClean="0"/>
              <a:t>warisan</a:t>
            </a:r>
            <a:r>
              <a:rPr lang="en-US" dirty="0" smtClean="0"/>
              <a:t> </a:t>
            </a:r>
            <a:r>
              <a:rPr lang="en-US" dirty="0" err="1" smtClean="0"/>
              <a:t>budaya</a:t>
            </a:r>
            <a:r>
              <a:rPr lang="en-US" dirty="0" smtClean="0"/>
              <a:t> 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warisan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</a:t>
            </a:r>
            <a:r>
              <a:rPr lang="en-US" dirty="0" err="1" smtClean="0"/>
              <a:t>nya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9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Situs-situs Indonesia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diakui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 </a:t>
            </a:r>
            <a:r>
              <a:rPr lang="en-US" dirty="0" err="1" smtClean="0">
                <a:hlinkClick r:id="rId3"/>
              </a:rPr>
              <a:t>Warisan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Dunia</a:t>
            </a:r>
            <a:r>
              <a:rPr lang="en-US" dirty="0" smtClean="0">
                <a:hlinkClick r:id="rId3"/>
              </a:rPr>
              <a:t> UNESCO</a:t>
            </a:r>
            <a:r>
              <a:rPr lang="en-US" dirty="0" smtClean="0"/>
              <a:t> </a:t>
            </a:r>
            <a:r>
              <a:rPr lang="en-US" dirty="0" err="1" smtClean="0"/>
              <a:t>mencakup</a:t>
            </a:r>
            <a:r>
              <a:rPr lang="en-US" dirty="0" smtClean="0"/>
              <a:t> </a:t>
            </a:r>
            <a:r>
              <a:rPr lang="en-US" dirty="0" err="1" smtClean="0"/>
              <a:t>warisan</a:t>
            </a:r>
            <a:r>
              <a:rPr lang="en-US" dirty="0" smtClean="0"/>
              <a:t> </a:t>
            </a:r>
            <a:r>
              <a:rPr lang="en-US" dirty="0" err="1" smtClean="0"/>
              <a:t>budaya</a:t>
            </a:r>
            <a:r>
              <a:rPr lang="en-US" dirty="0" smtClean="0"/>
              <a:t> 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warisan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</a:t>
            </a:r>
            <a:r>
              <a:rPr lang="en-US" dirty="0" err="1" smtClean="0"/>
              <a:t>nya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9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Situs-situs Indonesia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diakui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 </a:t>
            </a:r>
            <a:r>
              <a:rPr lang="en-US" dirty="0" err="1" smtClean="0">
                <a:hlinkClick r:id="rId3"/>
              </a:rPr>
              <a:t>Warisan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Dunia</a:t>
            </a:r>
            <a:r>
              <a:rPr lang="en-US" dirty="0" smtClean="0">
                <a:hlinkClick r:id="rId3"/>
              </a:rPr>
              <a:t> UNESCO</a:t>
            </a:r>
            <a:r>
              <a:rPr lang="en-US" dirty="0" smtClean="0"/>
              <a:t> </a:t>
            </a:r>
            <a:r>
              <a:rPr lang="en-US" dirty="0" err="1" smtClean="0"/>
              <a:t>mencakup</a:t>
            </a:r>
            <a:r>
              <a:rPr lang="en-US" dirty="0" smtClean="0"/>
              <a:t> </a:t>
            </a:r>
            <a:r>
              <a:rPr lang="en-US" dirty="0" err="1" smtClean="0"/>
              <a:t>warisan</a:t>
            </a:r>
            <a:r>
              <a:rPr lang="en-US" dirty="0" smtClean="0"/>
              <a:t> </a:t>
            </a:r>
            <a:r>
              <a:rPr lang="en-US" dirty="0" err="1" smtClean="0"/>
              <a:t>budaya</a:t>
            </a:r>
            <a:r>
              <a:rPr lang="en-US" dirty="0" smtClean="0"/>
              <a:t> 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warisan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</a:t>
            </a:r>
            <a:r>
              <a:rPr lang="en-US" dirty="0" err="1" smtClean="0"/>
              <a:t>nya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8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membahas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menganalisi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warisan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Indonesia  yang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daftar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situs yang di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akui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oleh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UNESCO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47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Terletak</a:t>
            </a:r>
            <a:r>
              <a:rPr lang="en-US" dirty="0" smtClean="0"/>
              <a:t> di </a:t>
            </a:r>
            <a:r>
              <a:rPr lang="en-US" dirty="0" err="1" smtClean="0"/>
              <a:t>Magelang</a:t>
            </a:r>
            <a:r>
              <a:rPr lang="en-US" dirty="0" smtClean="0"/>
              <a:t>, </a:t>
            </a:r>
            <a:r>
              <a:rPr lang="en-US" dirty="0" err="1" smtClean="0"/>
              <a:t>Jawa</a:t>
            </a:r>
            <a:r>
              <a:rPr lang="en-US" dirty="0" smtClean="0"/>
              <a:t> Tengah, Borobudur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candi</a:t>
            </a:r>
            <a:r>
              <a:rPr lang="en-US" dirty="0" smtClean="0"/>
              <a:t> Buddha </a:t>
            </a:r>
            <a:r>
              <a:rPr lang="en-US" dirty="0" err="1" smtClean="0"/>
              <a:t>terbesar</a:t>
            </a:r>
            <a:r>
              <a:rPr lang="en-US" dirty="0" smtClean="0"/>
              <a:t> di </a:t>
            </a:r>
            <a:r>
              <a:rPr lang="en-US" dirty="0" err="1" smtClean="0"/>
              <a:t>dunia</a:t>
            </a:r>
            <a:r>
              <a:rPr lang="en-US" dirty="0" smtClean="0"/>
              <a:t>, </a:t>
            </a:r>
            <a:r>
              <a:rPr lang="en-US" dirty="0" err="1" smtClean="0"/>
              <a:t>dibangun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abad</a:t>
            </a:r>
            <a:r>
              <a:rPr lang="en-US" dirty="0" smtClean="0"/>
              <a:t> ke-9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Dinasti</a:t>
            </a:r>
            <a:r>
              <a:rPr lang="en-US" dirty="0" smtClean="0"/>
              <a:t> </a:t>
            </a:r>
            <a:r>
              <a:rPr lang="en-US" dirty="0" err="1" smtClean="0"/>
              <a:t>Syailendra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2.000 panel relief </a:t>
            </a:r>
            <a:r>
              <a:rPr lang="en-US" dirty="0" err="1" smtClean="0"/>
              <a:t>dan</a:t>
            </a:r>
            <a:r>
              <a:rPr lang="en-US" dirty="0" smtClean="0"/>
              <a:t> 504 </a:t>
            </a:r>
            <a:r>
              <a:rPr lang="en-US" dirty="0" err="1" smtClean="0"/>
              <a:t>arca</a:t>
            </a:r>
            <a:r>
              <a:rPr lang="en-US" dirty="0" smtClean="0"/>
              <a:t> Buddha, Borobudur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mahakarya</a:t>
            </a:r>
            <a:r>
              <a:rPr lang="en-US" dirty="0" smtClean="0"/>
              <a:t> </a:t>
            </a:r>
            <a:r>
              <a:rPr lang="en-US" dirty="0" err="1" smtClean="0"/>
              <a:t>arsitektur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seni</a:t>
            </a:r>
            <a:r>
              <a:rPr lang="en-US" dirty="0" smtClean="0"/>
              <a:t> yang </a:t>
            </a:r>
            <a:r>
              <a:rPr lang="en-US" dirty="0" err="1" smtClean="0"/>
              <a:t>mencerminkan</a:t>
            </a:r>
            <a:r>
              <a:rPr lang="en-US" dirty="0" smtClean="0"/>
              <a:t> </a:t>
            </a:r>
            <a:r>
              <a:rPr lang="en-US" dirty="0" err="1" smtClean="0"/>
              <a:t>perpaduan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budaya</a:t>
            </a:r>
            <a:r>
              <a:rPr lang="en-US" dirty="0" smtClean="0"/>
              <a:t> Indonesia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pengaruh</a:t>
            </a:r>
            <a:r>
              <a:rPr lang="en-US" dirty="0" smtClean="0"/>
              <a:t> Buddha </a:t>
            </a:r>
            <a:r>
              <a:rPr lang="en-US" dirty="0" err="1" smtClean="0"/>
              <a:t>dari</a:t>
            </a:r>
            <a:r>
              <a:rPr lang="en-US" dirty="0" smtClean="0"/>
              <a:t> India.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00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02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0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2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8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PAR23414 – Operasional Restoran dan Bar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PAR23414 –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Operasional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Restoran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dan Bar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hc.unesco.org/en/lis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2571744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WARISAN DUNIA DI INDONESIA </a:t>
            </a:r>
            <a:r>
              <a:rPr lang="id-ID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</a:t>
            </a:r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KE 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3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699792" y="60608"/>
            <a:ext cx="3960440" cy="63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31640" y="728700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CULTURE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88640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7286" y="153618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6" y="515719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Sistem irigasi tradisional Subak di Bali mencerminkan filosofi Tri Hita Karana, </a:t>
            </a:r>
            <a:r>
              <a:rPr lang="sv-SE" sz="1600" dirty="0" smtClean="0"/>
              <a:t> </a:t>
            </a:r>
            <a:r>
              <a:rPr lang="sv-SE" sz="1600" dirty="0"/>
              <a:t>yang menyatukan alam roh, dunia manusia, dan alam. </a:t>
            </a:r>
            <a:r>
              <a:rPr lang="sv-SE" sz="1600" dirty="0" smtClean="0"/>
              <a:t>Sistem </a:t>
            </a:r>
            <a:r>
              <a:rPr lang="sv-SE" sz="1600" dirty="0"/>
              <a:t>ini sangat penting untuk budidaya padi di Bali dan telah berfungsi sejak abad ke-9.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784" y="1531586"/>
            <a:ext cx="6208432" cy="34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044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31640" y="728700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CULTURE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88640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7286" y="153618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6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508518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Situs </a:t>
            </a:r>
            <a:r>
              <a:rPr lang="en-US" dirty="0" err="1"/>
              <a:t>arkeologi</a:t>
            </a:r>
            <a:r>
              <a:rPr lang="en-US" dirty="0"/>
              <a:t> di </a:t>
            </a:r>
            <a:r>
              <a:rPr lang="en-US" dirty="0" err="1"/>
              <a:t>Jawa</a:t>
            </a:r>
            <a:r>
              <a:rPr lang="en-US" dirty="0"/>
              <a:t> Tengah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salah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paling </a:t>
            </a:r>
            <a:r>
              <a:rPr lang="en-US" dirty="0" err="1"/>
              <a:t>penting</a:t>
            </a:r>
            <a:r>
              <a:rPr lang="en-US" dirty="0"/>
              <a:t> di </a:t>
            </a: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evolusi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.</a:t>
            </a:r>
          </a:p>
          <a:p>
            <a:r>
              <a:rPr lang="en-US" dirty="0" err="1"/>
              <a:t>Fosil</a:t>
            </a:r>
            <a:r>
              <a:rPr lang="en-US" dirty="0"/>
              <a:t> Homo erectus yang </a:t>
            </a:r>
            <a:r>
              <a:rPr lang="en-US" dirty="0" err="1"/>
              <a:t>ditemukan</a:t>
            </a:r>
            <a:r>
              <a:rPr lang="en-US" dirty="0"/>
              <a:t> di </a:t>
            </a:r>
            <a:r>
              <a:rPr lang="en-US" dirty="0" err="1"/>
              <a:t>sini</a:t>
            </a:r>
            <a:r>
              <a:rPr lang="en-US" dirty="0"/>
              <a:t>, yang </a:t>
            </a:r>
            <a:r>
              <a:rPr lang="en-US" dirty="0" err="1"/>
              <a:t>berusia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juta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,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wawasan</a:t>
            </a:r>
            <a:r>
              <a:rPr lang="en-US" dirty="0"/>
              <a:t> </a:t>
            </a:r>
            <a:r>
              <a:rPr lang="en-US" dirty="0" err="1"/>
              <a:t>berharga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perjalanan</a:t>
            </a:r>
            <a:r>
              <a:rPr lang="en-US" dirty="0"/>
              <a:t> </a:t>
            </a:r>
            <a:r>
              <a:rPr lang="en-US" dirty="0" err="1"/>
              <a:t>evolusi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520788"/>
            <a:ext cx="5688632" cy="367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036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31640" y="728700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NATURAL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88640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7286" y="153618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4869160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Kepulauan</a:t>
            </a:r>
            <a:r>
              <a:rPr lang="en-US" dirty="0"/>
              <a:t> Nusa </a:t>
            </a:r>
            <a:r>
              <a:rPr lang="en-US" dirty="0" smtClean="0"/>
              <a:t>Tenggara </a:t>
            </a:r>
            <a:r>
              <a:rPr lang="en-US" dirty="0" err="1" smtClean="0"/>
              <a:t>Timur</a:t>
            </a:r>
            <a:r>
              <a:rPr lang="en-US" dirty="0" smtClean="0"/>
              <a:t>, </a:t>
            </a:r>
            <a:r>
              <a:rPr lang="en-US" dirty="0"/>
              <a:t>Taman Nasional Komodo </a:t>
            </a:r>
            <a:r>
              <a:rPr lang="en-US" dirty="0" err="1"/>
              <a:t>terkenal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habitat </a:t>
            </a:r>
            <a:r>
              <a:rPr lang="en-US" dirty="0" err="1"/>
              <a:t>asli</a:t>
            </a:r>
            <a:r>
              <a:rPr lang="en-US" dirty="0"/>
              <a:t> Komodo, </a:t>
            </a:r>
            <a:r>
              <a:rPr lang="en-US" dirty="0" err="1"/>
              <a:t>kadal</a:t>
            </a:r>
            <a:r>
              <a:rPr lang="en-US" dirty="0"/>
              <a:t> </a:t>
            </a:r>
            <a:r>
              <a:rPr lang="en-US" dirty="0" err="1"/>
              <a:t>terbesar</a:t>
            </a:r>
            <a:r>
              <a:rPr lang="en-US" dirty="0"/>
              <a:t> di </a:t>
            </a:r>
            <a:r>
              <a:rPr lang="en-US" dirty="0" err="1"/>
              <a:t>dunia</a:t>
            </a:r>
            <a:r>
              <a:rPr lang="en-US" dirty="0"/>
              <a:t>.</a:t>
            </a:r>
          </a:p>
          <a:p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menawarkan</a:t>
            </a:r>
            <a:r>
              <a:rPr lang="en-US" dirty="0"/>
              <a:t> </a:t>
            </a:r>
            <a:r>
              <a:rPr lang="en-US" dirty="0" err="1"/>
              <a:t>pemandangan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yang </a:t>
            </a:r>
            <a:r>
              <a:rPr lang="en-US" dirty="0" err="1"/>
              <a:t>menakjubkan</a:t>
            </a:r>
            <a:r>
              <a:rPr lang="en-US" dirty="0"/>
              <a:t>, </a:t>
            </a:r>
            <a:r>
              <a:rPr lang="en-US" dirty="0" err="1"/>
              <a:t>taman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spesies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yang kaya, </a:t>
            </a:r>
            <a:r>
              <a:rPr lang="en-US" dirty="0" err="1"/>
              <a:t>menjadikannya</a:t>
            </a:r>
            <a:r>
              <a:rPr lang="en-US" dirty="0"/>
              <a:t> </a:t>
            </a:r>
            <a:r>
              <a:rPr lang="en-US" dirty="0" err="1"/>
              <a:t>surga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penyelam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pecinta</a:t>
            </a:r>
            <a:r>
              <a:rPr lang="en-US" dirty="0"/>
              <a:t> </a:t>
            </a:r>
            <a:r>
              <a:rPr lang="en-US" dirty="0" err="1"/>
              <a:t>alam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65" y="1518694"/>
            <a:ext cx="5020109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46575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31640" y="728700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NATURAL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88640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7286" y="153618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8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490823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Terletak</a:t>
            </a:r>
            <a:r>
              <a:rPr lang="en-US" dirty="0"/>
              <a:t> di Papua, Lorentz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taman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terbesar</a:t>
            </a:r>
            <a:r>
              <a:rPr lang="en-US" dirty="0"/>
              <a:t> di Asia Tenggara, </a:t>
            </a:r>
            <a:r>
              <a:rPr lang="en-US" dirty="0" err="1"/>
              <a:t>mencakup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ekosistem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puncak</a:t>
            </a:r>
            <a:r>
              <a:rPr lang="en-US" dirty="0"/>
              <a:t> </a:t>
            </a:r>
            <a:r>
              <a:rPr lang="en-US" dirty="0" err="1"/>
              <a:t>gunung</a:t>
            </a:r>
            <a:r>
              <a:rPr lang="en-US" dirty="0"/>
              <a:t> </a:t>
            </a:r>
            <a:r>
              <a:rPr lang="en-US" dirty="0" err="1"/>
              <a:t>bersalju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tropis</a:t>
            </a:r>
            <a:r>
              <a:rPr lang="en-US" dirty="0"/>
              <a:t>.</a:t>
            </a:r>
          </a:p>
          <a:p>
            <a:r>
              <a:rPr lang="en-US" dirty="0"/>
              <a:t>Taman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spesies</a:t>
            </a:r>
            <a:r>
              <a:rPr lang="en-US" dirty="0"/>
              <a:t> </a:t>
            </a:r>
            <a:r>
              <a:rPr lang="en-US" dirty="0" err="1"/>
              <a:t>endemik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mencerminkan</a:t>
            </a:r>
            <a:r>
              <a:rPr lang="en-US" dirty="0"/>
              <a:t> </a:t>
            </a:r>
            <a:r>
              <a:rPr lang="en-US" dirty="0" err="1"/>
              <a:t>keanekaragaman</a:t>
            </a:r>
            <a:r>
              <a:rPr lang="en-US" dirty="0"/>
              <a:t> </a:t>
            </a:r>
            <a:r>
              <a:rPr lang="en-US" dirty="0" err="1"/>
              <a:t>hayati</a:t>
            </a:r>
            <a:r>
              <a:rPr lang="en-US" dirty="0"/>
              <a:t> yang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167" y="1536188"/>
            <a:ext cx="5913666" cy="337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194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31640" y="728700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NATURAL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88640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156041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524" y="466722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Taman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terletak</a:t>
            </a:r>
            <a:r>
              <a:rPr lang="en-US" dirty="0"/>
              <a:t> di </a:t>
            </a:r>
            <a:r>
              <a:rPr lang="en-US" dirty="0" err="1"/>
              <a:t>ujung</a:t>
            </a:r>
            <a:r>
              <a:rPr lang="en-US" dirty="0"/>
              <a:t> </a:t>
            </a:r>
            <a:r>
              <a:rPr lang="en-US" dirty="0" err="1"/>
              <a:t>barat</a:t>
            </a:r>
            <a:r>
              <a:rPr lang="en-US" dirty="0"/>
              <a:t> </a:t>
            </a:r>
            <a:r>
              <a:rPr lang="en-US" dirty="0" err="1"/>
              <a:t>Pulau</a:t>
            </a:r>
            <a:r>
              <a:rPr lang="en-US" dirty="0"/>
              <a:t> </a:t>
            </a:r>
            <a:r>
              <a:rPr lang="en-US" dirty="0" err="1"/>
              <a:t>Jawa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habitat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badak</a:t>
            </a:r>
            <a:r>
              <a:rPr lang="en-US" dirty="0"/>
              <a:t> </a:t>
            </a:r>
            <a:r>
              <a:rPr lang="en-US" dirty="0" err="1"/>
              <a:t>Jawa</a:t>
            </a:r>
            <a:r>
              <a:rPr lang="en-US" dirty="0"/>
              <a:t> yang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langka</a:t>
            </a:r>
            <a:r>
              <a:rPr lang="en-US" dirty="0"/>
              <a:t>.</a:t>
            </a:r>
          </a:p>
          <a:p>
            <a:r>
              <a:rPr lang="en-US" dirty="0"/>
              <a:t>Ujung </a:t>
            </a:r>
            <a:r>
              <a:rPr lang="en-US" dirty="0" err="1"/>
              <a:t>Kulon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ekosistem</a:t>
            </a:r>
            <a:r>
              <a:rPr lang="en-US" dirty="0"/>
              <a:t> yang </a:t>
            </a:r>
            <a:r>
              <a:rPr lang="en-US" dirty="0" err="1"/>
              <a:t>beragam</a:t>
            </a:r>
            <a:r>
              <a:rPr lang="en-US" dirty="0"/>
              <a:t>,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hutan</a:t>
            </a:r>
            <a:r>
              <a:rPr lang="en-US" dirty="0"/>
              <a:t> </a:t>
            </a:r>
            <a:r>
              <a:rPr lang="en-US" dirty="0" err="1"/>
              <a:t>hujan</a:t>
            </a:r>
            <a:r>
              <a:rPr lang="en-US" dirty="0"/>
              <a:t> </a:t>
            </a:r>
            <a:r>
              <a:rPr lang="en-US" dirty="0" err="1"/>
              <a:t>tropis</a:t>
            </a:r>
            <a:r>
              <a:rPr lang="en-US" dirty="0"/>
              <a:t>, mangrove,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terumbu</a:t>
            </a:r>
            <a:r>
              <a:rPr lang="en-US" dirty="0"/>
              <a:t> </a:t>
            </a:r>
            <a:r>
              <a:rPr lang="en-US" dirty="0" err="1"/>
              <a:t>karang</a:t>
            </a:r>
            <a:r>
              <a:rPr lang="en-US" dirty="0"/>
              <a:t> yang kaya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keanekaragaman</a:t>
            </a:r>
            <a:r>
              <a:rPr lang="en-US" dirty="0"/>
              <a:t> </a:t>
            </a:r>
            <a:r>
              <a:rPr lang="en-US" dirty="0" err="1"/>
              <a:t>hayati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791" y="1520788"/>
            <a:ext cx="4417075" cy="3018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239" y="2083638"/>
            <a:ext cx="3589233" cy="202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981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31640" y="728700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NATURAL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88640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7286" y="153618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10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4688715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Hutan</a:t>
            </a:r>
            <a:r>
              <a:rPr lang="en-US" dirty="0" smtClean="0"/>
              <a:t> </a:t>
            </a:r>
            <a:r>
              <a:rPr lang="en-US" dirty="0" err="1" smtClean="0"/>
              <a:t>Hujan</a:t>
            </a:r>
            <a:r>
              <a:rPr lang="en-US" dirty="0" smtClean="0"/>
              <a:t> </a:t>
            </a:r>
            <a:r>
              <a:rPr lang="en-US" dirty="0" err="1" smtClean="0"/>
              <a:t>Tropis</a:t>
            </a:r>
            <a:r>
              <a:rPr lang="en-US" dirty="0" smtClean="0"/>
              <a:t> Sumatera </a:t>
            </a:r>
            <a:r>
              <a:rPr lang="en-US" dirty="0" err="1"/>
              <a:t>t</a:t>
            </a:r>
            <a:r>
              <a:rPr lang="en-US" dirty="0" err="1" smtClean="0"/>
              <a:t>erdiri</a:t>
            </a:r>
            <a:r>
              <a:rPr lang="en-US" dirty="0" smtClean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taman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(</a:t>
            </a:r>
            <a:r>
              <a:rPr lang="en-US" dirty="0" err="1"/>
              <a:t>Gunung</a:t>
            </a:r>
            <a:r>
              <a:rPr lang="en-US" dirty="0"/>
              <a:t> </a:t>
            </a:r>
            <a:r>
              <a:rPr lang="en-US" dirty="0" err="1"/>
              <a:t>Leuser</a:t>
            </a:r>
            <a:r>
              <a:rPr lang="en-US" dirty="0"/>
              <a:t>, </a:t>
            </a:r>
            <a:r>
              <a:rPr lang="en-US" dirty="0" err="1"/>
              <a:t>Kerinci</a:t>
            </a:r>
            <a:r>
              <a:rPr lang="en-US" dirty="0"/>
              <a:t> </a:t>
            </a:r>
            <a:r>
              <a:rPr lang="en-US" dirty="0" err="1"/>
              <a:t>Seblat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Bukit </a:t>
            </a:r>
            <a:r>
              <a:rPr lang="en-US" dirty="0" err="1"/>
              <a:t>Barisan</a:t>
            </a:r>
            <a:r>
              <a:rPr lang="en-US" dirty="0"/>
              <a:t> </a:t>
            </a:r>
            <a:r>
              <a:rPr lang="en-US" dirty="0" smtClean="0"/>
              <a:t>Selatan</a:t>
            </a:r>
            <a:r>
              <a:rPr lang="en-US" dirty="0"/>
              <a:t>), </a:t>
            </a:r>
            <a:r>
              <a:rPr lang="en-US" dirty="0" err="1"/>
              <a:t>kawasan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salah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hutan</a:t>
            </a:r>
            <a:r>
              <a:rPr lang="en-US" dirty="0"/>
              <a:t> </a:t>
            </a:r>
            <a:r>
              <a:rPr lang="en-US" dirty="0" err="1"/>
              <a:t>hujan</a:t>
            </a:r>
            <a:r>
              <a:rPr lang="en-US" dirty="0"/>
              <a:t> </a:t>
            </a:r>
            <a:r>
              <a:rPr lang="en-US" dirty="0" err="1"/>
              <a:t>tropis</a:t>
            </a:r>
            <a:r>
              <a:rPr lang="en-US" dirty="0"/>
              <a:t> </a:t>
            </a:r>
            <a:r>
              <a:rPr lang="en-US" dirty="0" err="1"/>
              <a:t>terpenting</a:t>
            </a:r>
            <a:r>
              <a:rPr lang="en-US" dirty="0"/>
              <a:t> di </a:t>
            </a:r>
            <a:r>
              <a:rPr lang="en-US" dirty="0" err="1"/>
              <a:t>dunia</a:t>
            </a:r>
            <a:r>
              <a:rPr lang="en-US" dirty="0"/>
              <a:t>.</a:t>
            </a:r>
          </a:p>
          <a:p>
            <a:r>
              <a:rPr lang="en-US" dirty="0" err="1"/>
              <a:t>Hutan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habitat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spesies-spesies</a:t>
            </a:r>
            <a:r>
              <a:rPr lang="en-US" dirty="0"/>
              <a:t> </a:t>
            </a:r>
            <a:r>
              <a:rPr lang="en-US" dirty="0" err="1"/>
              <a:t>langka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harimau</a:t>
            </a:r>
            <a:r>
              <a:rPr lang="en-US" dirty="0"/>
              <a:t> Sumatra, </a:t>
            </a:r>
            <a:r>
              <a:rPr lang="en-US" dirty="0" err="1"/>
              <a:t>gajah</a:t>
            </a:r>
            <a:r>
              <a:rPr lang="en-US" dirty="0"/>
              <a:t> Sumatra, </a:t>
            </a:r>
            <a:r>
              <a:rPr lang="en-US" dirty="0" err="1"/>
              <a:t>dan</a:t>
            </a:r>
            <a:r>
              <a:rPr lang="en-US" dirty="0"/>
              <a:t> orangutan.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687" y="1511678"/>
            <a:ext cx="563262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24981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-19163" y="1556792"/>
            <a:ext cx="91440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STUDI KASUS </a:t>
            </a:r>
          </a:p>
          <a:p>
            <a:pPr algn="ctr"/>
            <a:r>
              <a:rPr lang="en-US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SITUS NASIONAL</a:t>
            </a:r>
            <a:endParaRPr lang="en-US" sz="8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843808" y="188640"/>
            <a:ext cx="374441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325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9512" y="1412776"/>
            <a:ext cx="8640960" cy="57606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2500" dirty="0" err="1">
                <a:solidFill>
                  <a:schemeClr val="tx1"/>
                </a:solidFill>
              </a:rPr>
              <a:t>Studi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Kasus</a:t>
            </a:r>
            <a:r>
              <a:rPr lang="en-US" sz="2500" dirty="0" smtClean="0">
                <a:solidFill>
                  <a:schemeClr val="tx1"/>
                </a:solidFill>
              </a:rPr>
              <a:t> : </a:t>
            </a:r>
            <a:r>
              <a:rPr lang="en-US" sz="2500" dirty="0">
                <a:solidFill>
                  <a:schemeClr val="tx1"/>
                </a:solidFill>
              </a:rPr>
              <a:t>Candi Borobudur – </a:t>
            </a:r>
            <a:r>
              <a:rPr lang="en-US" sz="2500" dirty="0" err="1">
                <a:solidFill>
                  <a:schemeClr val="tx1"/>
                </a:solidFill>
              </a:rPr>
              <a:t>Warisan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Dunia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smtClean="0">
                <a:solidFill>
                  <a:schemeClr val="tx1"/>
                </a:solidFill>
              </a:rPr>
              <a:t>UNESCO</a:t>
            </a:r>
            <a:endParaRPr lang="en-US" sz="25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500" dirty="0" smtClean="0">
                <a:solidFill>
                  <a:schemeClr val="tx1"/>
                </a:solidFill>
              </a:rPr>
              <a:t>Di </a:t>
            </a:r>
            <a:r>
              <a:rPr lang="en-US" sz="2500" dirty="0" err="1" smtClean="0">
                <a:solidFill>
                  <a:schemeClr val="tx1"/>
                </a:solidFill>
              </a:rPr>
              <a:t>analisis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dari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aspek</a:t>
            </a:r>
            <a:r>
              <a:rPr lang="en-US" sz="2500" dirty="0" smtClean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dirty="0" err="1" smtClean="0">
                <a:solidFill>
                  <a:schemeClr val="tx1"/>
                </a:solidFill>
              </a:rPr>
              <a:t>Nilai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Universal yang </a:t>
            </a:r>
            <a:r>
              <a:rPr lang="en-US" dirty="0" err="1">
                <a:solidFill>
                  <a:schemeClr val="tx1"/>
                </a:solidFill>
              </a:rPr>
              <a:t>Luar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Biasa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dirty="0" err="1" smtClean="0">
                <a:solidFill>
                  <a:schemeClr val="tx1"/>
                </a:solidFill>
              </a:rPr>
              <a:t>Kriteria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AutoNum type="alphaLcPeriod"/>
            </a:pPr>
            <a:r>
              <a:rPr lang="en-US" dirty="0" err="1" smtClean="0">
                <a:solidFill>
                  <a:schemeClr val="tx1"/>
                </a:solidFill>
              </a:rPr>
              <a:t>Perlindungan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Internasional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Konvensi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83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55576" y="916923"/>
            <a:ext cx="7377989" cy="244827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Outstanding Universal Value  :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Candi </a:t>
            </a:r>
            <a:r>
              <a:rPr lang="en-US" dirty="0" err="1">
                <a:solidFill>
                  <a:schemeClr val="tx1"/>
                </a:solidFill>
              </a:rPr>
              <a:t>induknya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berupa</a:t>
            </a:r>
            <a:r>
              <a:rPr lang="en-US" dirty="0">
                <a:solidFill>
                  <a:schemeClr val="tx1"/>
                </a:solidFill>
              </a:rPr>
              <a:t> stupa yang </a:t>
            </a:r>
            <a:r>
              <a:rPr lang="en-US" dirty="0" err="1">
                <a:solidFill>
                  <a:schemeClr val="tx1"/>
                </a:solidFill>
              </a:rPr>
              <a:t>dibangun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tingkat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mengelilingi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sebuah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bukit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dulunya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merupakan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pusat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alami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sebuah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dasar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piramida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lima </a:t>
            </a:r>
            <a:r>
              <a:rPr lang="en-US" dirty="0" err="1">
                <a:solidFill>
                  <a:schemeClr val="tx1"/>
                </a:solidFill>
              </a:rPr>
              <a:t>teras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persegi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konsentris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dasar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kerucut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tiga</a:t>
            </a:r>
            <a:r>
              <a:rPr lang="en-US" dirty="0">
                <a:solidFill>
                  <a:schemeClr val="tx1"/>
                </a:solidFill>
              </a:rPr>
              <a:t> platform </a:t>
            </a:r>
            <a:r>
              <a:rPr lang="en-US" dirty="0" err="1">
                <a:solidFill>
                  <a:schemeClr val="tx1"/>
                </a:solidFill>
              </a:rPr>
              <a:t>melingkar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puncaknya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sebuah</a:t>
            </a:r>
            <a:r>
              <a:rPr lang="en-US" dirty="0">
                <a:solidFill>
                  <a:schemeClr val="tx1"/>
                </a:solidFill>
              </a:rPr>
              <a:t> stupa monumental. </a:t>
            </a:r>
            <a:r>
              <a:rPr lang="en-US" dirty="0" err="1">
                <a:solidFill>
                  <a:schemeClr val="tx1"/>
                </a:solidFill>
              </a:rPr>
              <a:t>Dinding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langkan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dihiasi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relief </a:t>
            </a:r>
            <a:r>
              <a:rPr lang="en-US" dirty="0" err="1">
                <a:solidFill>
                  <a:schemeClr val="tx1"/>
                </a:solidFill>
              </a:rPr>
              <a:t>dasar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diukir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halus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meliputi</a:t>
            </a:r>
            <a:r>
              <a:rPr lang="en-US" dirty="0">
                <a:solidFill>
                  <a:schemeClr val="tx1"/>
                </a:solidFill>
              </a:rPr>
              <a:t> area </a:t>
            </a:r>
            <a:r>
              <a:rPr lang="en-US" dirty="0" err="1">
                <a:solidFill>
                  <a:schemeClr val="tx1"/>
                </a:solidFill>
              </a:rPr>
              <a:t>seluas</a:t>
            </a:r>
            <a:r>
              <a:rPr lang="en-US" dirty="0">
                <a:solidFill>
                  <a:schemeClr val="tx1"/>
                </a:solidFill>
              </a:rPr>
              <a:t> 2.520 m² </a:t>
            </a:r>
            <a:r>
              <a:rPr lang="en-US" baseline="30000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 Di </a:t>
            </a:r>
            <a:r>
              <a:rPr lang="en-US" dirty="0" err="1">
                <a:solidFill>
                  <a:schemeClr val="tx1"/>
                </a:solidFill>
              </a:rPr>
              <a:t>sekeliling</a:t>
            </a:r>
            <a:r>
              <a:rPr lang="en-US" dirty="0">
                <a:solidFill>
                  <a:schemeClr val="tx1"/>
                </a:solidFill>
              </a:rPr>
              <a:t> platform </a:t>
            </a:r>
            <a:r>
              <a:rPr lang="en-US" dirty="0" err="1">
                <a:solidFill>
                  <a:schemeClr val="tx1"/>
                </a:solidFill>
              </a:rPr>
              <a:t>melingkar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tersebut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terdapat</a:t>
            </a:r>
            <a:r>
              <a:rPr lang="en-US" dirty="0">
                <a:solidFill>
                  <a:schemeClr val="tx1"/>
                </a:solidFill>
              </a:rPr>
              <a:t> 72 stupa </a:t>
            </a:r>
            <a:r>
              <a:rPr lang="en-US" dirty="0" err="1">
                <a:solidFill>
                  <a:schemeClr val="tx1"/>
                </a:solidFill>
              </a:rPr>
              <a:t>kerawang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masing-masing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arca</a:t>
            </a:r>
            <a:r>
              <a:rPr lang="en-US" dirty="0">
                <a:solidFill>
                  <a:schemeClr val="tx1"/>
                </a:solidFill>
              </a:rPr>
              <a:t> Buddha.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141059"/>
            <a:ext cx="792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sym typeface="Poppins"/>
            </a:endParaRPr>
          </a:p>
          <a:p>
            <a:r>
              <a:rPr lang="en-US" dirty="0" err="1" smtClean="0"/>
              <a:t>Pembagian</a:t>
            </a:r>
            <a:r>
              <a:rPr lang="en-US" dirty="0" smtClean="0"/>
              <a:t> </a:t>
            </a:r>
            <a:r>
              <a:rPr lang="en-US" dirty="0" err="1"/>
              <a:t>vertikal</a:t>
            </a:r>
            <a:r>
              <a:rPr lang="en-US" dirty="0"/>
              <a:t> </a:t>
            </a:r>
            <a:r>
              <a:rPr lang="en-US" dirty="0" err="1"/>
              <a:t>candi</a:t>
            </a:r>
            <a:r>
              <a:rPr lang="en-US" dirty="0"/>
              <a:t> Borobudur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, </a:t>
            </a:r>
            <a:r>
              <a:rPr lang="en-US" dirty="0" err="1"/>
              <a:t>tubuh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konsepsi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</a:t>
            </a:r>
            <a:r>
              <a:rPr lang="en-US" dirty="0" err="1"/>
              <a:t>semesta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kosmologi</a:t>
            </a:r>
            <a:r>
              <a:rPr lang="en-US" dirty="0"/>
              <a:t> </a:t>
            </a:r>
            <a:r>
              <a:rPr lang="en-US" dirty="0" smtClean="0"/>
              <a:t>Buddha</a:t>
            </a:r>
          </a:p>
          <a:p>
            <a:endParaRPr lang="en-US" dirty="0"/>
          </a:p>
          <a:p>
            <a:r>
              <a:rPr lang="en-US" dirty="0"/>
              <a:t>Di </a:t>
            </a:r>
            <a:r>
              <a:rPr lang="en-US" dirty="0" err="1"/>
              <a:t>candi</a:t>
            </a:r>
            <a:r>
              <a:rPr lang="en-US" dirty="0"/>
              <a:t> Borobudur, </a:t>
            </a:r>
            <a:r>
              <a:rPr lang="en-US" i="1" dirty="0" err="1"/>
              <a:t>kamadhatu</a:t>
            </a:r>
            <a:r>
              <a:rPr lang="en-US" dirty="0"/>
              <a:t> </a:t>
            </a:r>
            <a:r>
              <a:rPr lang="en-US" dirty="0" err="1"/>
              <a:t>diwakili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, </a:t>
            </a:r>
            <a:r>
              <a:rPr lang="en-US" i="1" dirty="0" err="1"/>
              <a:t>rupadhatu</a:t>
            </a:r>
            <a:r>
              <a:rPr lang="en-US" dirty="0"/>
              <a:t> </a:t>
            </a:r>
            <a:r>
              <a:rPr lang="en-US" dirty="0" err="1"/>
              <a:t>oleh</a:t>
            </a:r>
            <a:r>
              <a:rPr lang="en-US" dirty="0"/>
              <a:t> lima </a:t>
            </a:r>
            <a:r>
              <a:rPr lang="en-US" dirty="0" err="1"/>
              <a:t>teras</a:t>
            </a:r>
            <a:r>
              <a:rPr lang="en-US" dirty="0"/>
              <a:t> </a:t>
            </a:r>
            <a:r>
              <a:rPr lang="en-US" dirty="0" err="1"/>
              <a:t>persegi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 </a:t>
            </a:r>
            <a:r>
              <a:rPr lang="en-US" i="1" dirty="0" err="1"/>
              <a:t>arupadhatu</a:t>
            </a:r>
            <a:r>
              <a:rPr lang="en-US" dirty="0"/>
              <a:t> 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tiga</a:t>
            </a:r>
            <a:r>
              <a:rPr lang="en-US" dirty="0"/>
              <a:t> platform </a:t>
            </a:r>
            <a:r>
              <a:rPr lang="en-US" dirty="0" err="1"/>
              <a:t>melingkar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stupa </a:t>
            </a:r>
            <a:r>
              <a:rPr lang="en-US" dirty="0" err="1"/>
              <a:t>besar</a:t>
            </a:r>
            <a:r>
              <a:rPr lang="en-US" dirty="0"/>
              <a:t>.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mengungkapkan</a:t>
            </a:r>
            <a:r>
              <a:rPr lang="en-US" dirty="0"/>
              <a:t> </a:t>
            </a:r>
            <a:r>
              <a:rPr lang="en-US" dirty="0" err="1"/>
              <a:t>kombinasi</a:t>
            </a:r>
            <a:r>
              <a:rPr lang="en-US" dirty="0"/>
              <a:t> </a:t>
            </a:r>
            <a:r>
              <a:rPr lang="en-US" dirty="0" err="1"/>
              <a:t>unik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ide-ide yang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sentral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pemujaan</a:t>
            </a:r>
            <a:r>
              <a:rPr lang="en-US" dirty="0"/>
              <a:t> </a:t>
            </a:r>
            <a:r>
              <a:rPr lang="en-US" dirty="0" err="1"/>
              <a:t>leluhur</a:t>
            </a:r>
            <a:r>
              <a:rPr lang="en-US" dirty="0"/>
              <a:t>, yang </a:t>
            </a:r>
            <a:r>
              <a:rPr lang="en-US" dirty="0" err="1"/>
              <a:t>terkait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gagasan</a:t>
            </a:r>
            <a:r>
              <a:rPr lang="en-US" dirty="0"/>
              <a:t> </a:t>
            </a:r>
            <a:r>
              <a:rPr lang="en-US" dirty="0" err="1"/>
              <a:t>gunung</a:t>
            </a:r>
            <a:r>
              <a:rPr lang="en-US" dirty="0"/>
              <a:t> </a:t>
            </a:r>
            <a:r>
              <a:rPr lang="en-US" dirty="0" err="1"/>
              <a:t>bertingkat</a:t>
            </a:r>
            <a:r>
              <a:rPr lang="en-US" dirty="0"/>
              <a:t>,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Buddha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Nirwana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771800" y="188640"/>
            <a:ext cx="38164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36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37863" y="620688"/>
            <a:ext cx="7377989" cy="2448272"/>
          </a:xfrm>
        </p:spPr>
        <p:txBody>
          <a:bodyPr>
            <a:noAutofit/>
          </a:bodyPr>
          <a:lstStyle/>
          <a:p>
            <a:pPr algn="l"/>
            <a:r>
              <a:rPr lang="en-US" sz="1900" dirty="0" err="1" smtClean="0">
                <a:solidFill>
                  <a:schemeClr val="tx1"/>
                </a:solidFill>
                <a:ea typeface="Cambria" panose="02040503050406030204" pitchFamily="18" charset="0"/>
              </a:rPr>
              <a:t>Kriteria</a:t>
            </a:r>
            <a:r>
              <a:rPr lang="en-US" sz="1900" dirty="0" smtClean="0">
                <a:solidFill>
                  <a:schemeClr val="tx1"/>
                </a:solidFill>
                <a:ea typeface="Cambria" panose="02040503050406030204" pitchFamily="18" charset="0"/>
              </a:rPr>
              <a:t> : </a:t>
            </a:r>
          </a:p>
          <a:p>
            <a:pPr algn="l"/>
            <a:r>
              <a:rPr lang="en-US" sz="1900" dirty="0">
                <a:solidFill>
                  <a:schemeClr val="tx1"/>
                </a:solidFill>
              </a:rPr>
              <a:t>(</a:t>
            </a:r>
            <a:r>
              <a:rPr lang="en-US" sz="1900" dirty="0" err="1">
                <a:solidFill>
                  <a:schemeClr val="tx1"/>
                </a:solidFill>
              </a:rPr>
              <a:t>i</a:t>
            </a:r>
            <a:r>
              <a:rPr lang="en-US" sz="1900" dirty="0">
                <a:solidFill>
                  <a:schemeClr val="tx1"/>
                </a:solidFill>
              </a:rPr>
              <a:t>) </a:t>
            </a:r>
            <a:r>
              <a:rPr lang="en-US" sz="1900" dirty="0" err="1">
                <a:solidFill>
                  <a:schemeClr val="tx1"/>
                </a:solidFill>
              </a:rPr>
              <a:t>Untuk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mewakili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sebuah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mahakarya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kejeniusan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kreatif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manusia</a:t>
            </a:r>
            <a:endParaRPr lang="en-US" sz="1900" dirty="0">
              <a:solidFill>
                <a:schemeClr val="tx1"/>
              </a:solidFill>
            </a:endParaRPr>
          </a:p>
          <a:p>
            <a:pPr algn="l"/>
            <a:endParaRPr lang="en-US" sz="1900" dirty="0" smtClean="0">
              <a:solidFill>
                <a:schemeClr val="tx1"/>
              </a:solidFill>
              <a:ea typeface="Cambria" panose="02040503050406030204" pitchFamily="18" charset="0"/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 </a:t>
            </a:r>
            <a:r>
              <a:rPr lang="en-US" sz="1900" b="1" dirty="0">
                <a:solidFill>
                  <a:schemeClr val="tx1"/>
                </a:solidFill>
              </a:rPr>
              <a:t>(</a:t>
            </a:r>
            <a:r>
              <a:rPr lang="en-US" sz="1900" b="1" dirty="0" err="1">
                <a:solidFill>
                  <a:schemeClr val="tx1"/>
                </a:solidFill>
              </a:rPr>
              <a:t>i</a:t>
            </a:r>
            <a:r>
              <a:rPr lang="en-US" sz="1900" b="1" dirty="0">
                <a:solidFill>
                  <a:schemeClr val="tx1"/>
                </a:solidFill>
              </a:rPr>
              <a:t>):</a:t>
            </a:r>
            <a:r>
              <a:rPr lang="en-US" sz="1900" dirty="0">
                <a:solidFill>
                  <a:schemeClr val="tx1"/>
                </a:solidFill>
              </a:rPr>
              <a:t> </a:t>
            </a:r>
            <a:r>
              <a:rPr lang="en-US" sz="1900" dirty="0" err="1">
                <a:solidFill>
                  <a:schemeClr val="tx1"/>
                </a:solidFill>
              </a:rPr>
              <a:t>Kompleks</a:t>
            </a:r>
            <a:r>
              <a:rPr lang="en-US" sz="1900" dirty="0">
                <a:solidFill>
                  <a:schemeClr val="tx1"/>
                </a:solidFill>
              </a:rPr>
              <a:t> Borobudur, </a:t>
            </a:r>
            <a:r>
              <a:rPr lang="en-US" sz="1900" dirty="0" err="1">
                <a:solidFill>
                  <a:schemeClr val="tx1"/>
                </a:solidFill>
              </a:rPr>
              <a:t>dengan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piramida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bertingkat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sepuluh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teras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tanpa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atap</a:t>
            </a:r>
            <a:r>
              <a:rPr lang="en-US" sz="1900" dirty="0">
                <a:solidFill>
                  <a:schemeClr val="tx1"/>
                </a:solidFill>
              </a:rPr>
              <a:t> yang </a:t>
            </a:r>
            <a:r>
              <a:rPr lang="en-US" sz="1900" dirty="0" err="1">
                <a:solidFill>
                  <a:schemeClr val="tx1"/>
                </a:solidFill>
              </a:rPr>
              <a:t>konon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dimahkotai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kubah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besar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berbentuk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lonceng</a:t>
            </a:r>
            <a:r>
              <a:rPr lang="en-US" sz="1900" dirty="0">
                <a:solidFill>
                  <a:schemeClr val="tx1"/>
                </a:solidFill>
              </a:rPr>
              <a:t>, </a:t>
            </a:r>
            <a:r>
              <a:rPr lang="en-US" sz="1900" dirty="0" err="1">
                <a:solidFill>
                  <a:schemeClr val="tx1"/>
                </a:solidFill>
              </a:rPr>
              <a:t>merupakan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perpaduan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harmonis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antara</a:t>
            </a:r>
            <a:r>
              <a:rPr lang="en-US" sz="1900" dirty="0">
                <a:solidFill>
                  <a:schemeClr val="tx1"/>
                </a:solidFill>
              </a:rPr>
              <a:t> stupa, </a:t>
            </a:r>
            <a:r>
              <a:rPr lang="en-US" sz="1900" dirty="0" err="1">
                <a:solidFill>
                  <a:schemeClr val="tx1"/>
                </a:solidFill>
              </a:rPr>
              <a:t>candi</a:t>
            </a:r>
            <a:r>
              <a:rPr lang="en-US" sz="1900" dirty="0">
                <a:solidFill>
                  <a:schemeClr val="tx1"/>
                </a:solidFill>
              </a:rPr>
              <a:t>, </a:t>
            </a:r>
            <a:r>
              <a:rPr lang="en-US" sz="1900" dirty="0" err="1">
                <a:solidFill>
                  <a:schemeClr val="tx1"/>
                </a:solidFill>
              </a:rPr>
              <a:t>dan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gunung</a:t>
            </a:r>
            <a:r>
              <a:rPr lang="en-US" sz="1900" dirty="0">
                <a:solidFill>
                  <a:schemeClr val="tx1"/>
                </a:solidFill>
              </a:rPr>
              <a:t> yang </a:t>
            </a:r>
            <a:r>
              <a:rPr lang="en-US" sz="1900" dirty="0" err="1">
                <a:solidFill>
                  <a:schemeClr val="tx1"/>
                </a:solidFill>
              </a:rPr>
              <a:t>merupakan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mahakarya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arsitektur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seni</a:t>
            </a:r>
            <a:r>
              <a:rPr lang="en-US" sz="1900" dirty="0">
                <a:solidFill>
                  <a:schemeClr val="tx1"/>
                </a:solidFill>
              </a:rPr>
              <a:t> monumental Buddha.</a:t>
            </a:r>
            <a:endParaRPr lang="en-US" sz="1900" dirty="0" smtClean="0">
              <a:solidFill>
                <a:schemeClr val="tx1"/>
              </a:solidFill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141059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sym typeface="Poppins"/>
            </a:endParaRP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771800" y="188640"/>
            <a:ext cx="38164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755576" y="3068960"/>
            <a:ext cx="7377989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00" dirty="0" err="1" smtClean="0">
                <a:solidFill>
                  <a:schemeClr val="tx1"/>
                </a:solidFill>
                <a:ea typeface="Cambria" panose="02040503050406030204" pitchFamily="18" charset="0"/>
              </a:rPr>
              <a:t>Kriteria</a:t>
            </a:r>
            <a:r>
              <a:rPr lang="en-US" sz="1900" dirty="0" smtClean="0">
                <a:solidFill>
                  <a:schemeClr val="tx1"/>
                </a:solidFill>
                <a:ea typeface="Cambria" panose="02040503050406030204" pitchFamily="18" charset="0"/>
              </a:rPr>
              <a:t> : </a:t>
            </a:r>
          </a:p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(</a:t>
            </a:r>
            <a:r>
              <a:rPr lang="en-US" sz="1900" dirty="0">
                <a:solidFill>
                  <a:schemeClr val="tx1"/>
                </a:solidFill>
              </a:rPr>
              <a:t>ii) </a:t>
            </a:r>
            <a:r>
              <a:rPr lang="en-US" sz="1900" dirty="0" err="1">
                <a:solidFill>
                  <a:schemeClr val="tx1"/>
                </a:solidFill>
              </a:rPr>
              <a:t>menjadi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saksi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adanya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pertukaran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pengaruh</a:t>
            </a:r>
            <a:r>
              <a:rPr lang="en-US" sz="1900" dirty="0">
                <a:solidFill>
                  <a:schemeClr val="tx1"/>
                </a:solidFill>
              </a:rPr>
              <a:t> yang </a:t>
            </a:r>
            <a:r>
              <a:rPr lang="en-US" sz="1900" dirty="0" err="1">
                <a:solidFill>
                  <a:schemeClr val="tx1"/>
                </a:solidFill>
              </a:rPr>
              <a:t>cukup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besar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selama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kurun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waktu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tertentu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atau</a:t>
            </a:r>
            <a:r>
              <a:rPr lang="en-US" sz="1900" dirty="0">
                <a:solidFill>
                  <a:schemeClr val="tx1"/>
                </a:solidFill>
              </a:rPr>
              <a:t> di </a:t>
            </a:r>
            <a:r>
              <a:rPr lang="en-US" sz="1900" dirty="0" err="1">
                <a:solidFill>
                  <a:schemeClr val="tx1"/>
                </a:solidFill>
              </a:rPr>
              <a:t>suatu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kawasan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budaya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tertentu</a:t>
            </a:r>
            <a:r>
              <a:rPr lang="en-US" sz="1900" dirty="0">
                <a:solidFill>
                  <a:schemeClr val="tx1"/>
                </a:solidFill>
              </a:rPr>
              <a:t>, </a:t>
            </a:r>
            <a:r>
              <a:rPr lang="en-US" sz="1900" dirty="0" err="1">
                <a:solidFill>
                  <a:schemeClr val="tx1"/>
                </a:solidFill>
              </a:rPr>
              <a:t>terhadap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perkembangan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arsitektur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atau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teknologi</a:t>
            </a:r>
            <a:r>
              <a:rPr lang="en-US" sz="1900" dirty="0">
                <a:solidFill>
                  <a:schemeClr val="tx1"/>
                </a:solidFill>
              </a:rPr>
              <a:t>, </a:t>
            </a:r>
            <a:r>
              <a:rPr lang="en-US" sz="1900" dirty="0" err="1">
                <a:solidFill>
                  <a:schemeClr val="tx1"/>
                </a:solidFill>
              </a:rPr>
              <a:t>seni</a:t>
            </a:r>
            <a:r>
              <a:rPr lang="en-US" sz="1900" dirty="0">
                <a:solidFill>
                  <a:schemeClr val="tx1"/>
                </a:solidFill>
              </a:rPr>
              <a:t> monumental, </a:t>
            </a:r>
            <a:r>
              <a:rPr lang="en-US" sz="1900" dirty="0" err="1">
                <a:solidFill>
                  <a:schemeClr val="tx1"/>
                </a:solidFill>
              </a:rPr>
              <a:t>tata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kota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atau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desain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lanskap</a:t>
            </a:r>
            <a:endParaRPr lang="en-US" sz="1900" dirty="0" smtClean="0">
              <a:solidFill>
                <a:schemeClr val="tx1"/>
              </a:solidFill>
            </a:endParaRPr>
          </a:p>
          <a:p>
            <a:pPr algn="l"/>
            <a:endParaRPr lang="en-US" sz="1900" dirty="0" smtClean="0">
              <a:solidFill>
                <a:schemeClr val="tx1"/>
              </a:solidFill>
            </a:endParaRPr>
          </a:p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(ii) </a:t>
            </a:r>
            <a:r>
              <a:rPr lang="en-US" sz="1900" dirty="0" err="1" smtClean="0">
                <a:solidFill>
                  <a:schemeClr val="tx1"/>
                </a:solidFill>
              </a:rPr>
              <a:t>Kompleks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>
                <a:solidFill>
                  <a:schemeClr val="tx1"/>
                </a:solidFill>
              </a:rPr>
              <a:t>Borobudur </a:t>
            </a:r>
            <a:r>
              <a:rPr lang="en-US" sz="1900" dirty="0" err="1">
                <a:solidFill>
                  <a:schemeClr val="tx1"/>
                </a:solidFill>
              </a:rPr>
              <a:t>merupakan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contoh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luar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biasa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seni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dan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arsitektur</a:t>
            </a:r>
            <a:r>
              <a:rPr lang="en-US" sz="1900" dirty="0">
                <a:solidFill>
                  <a:schemeClr val="tx1"/>
                </a:solidFill>
              </a:rPr>
              <a:t> Indonesia </a:t>
            </a:r>
            <a:r>
              <a:rPr lang="en-US" sz="1900" dirty="0" err="1">
                <a:solidFill>
                  <a:schemeClr val="tx1"/>
                </a:solidFill>
              </a:rPr>
              <a:t>antara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awal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abad</a:t>
            </a:r>
            <a:r>
              <a:rPr lang="en-US" sz="1900" dirty="0">
                <a:solidFill>
                  <a:schemeClr val="tx1"/>
                </a:solidFill>
              </a:rPr>
              <a:t> ke-8 </a:t>
            </a:r>
            <a:r>
              <a:rPr lang="en-US" sz="1900" dirty="0" err="1">
                <a:solidFill>
                  <a:schemeClr val="tx1"/>
                </a:solidFill>
              </a:rPr>
              <a:t>dan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akhir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abad</a:t>
            </a:r>
            <a:r>
              <a:rPr lang="en-US" sz="1900" dirty="0">
                <a:solidFill>
                  <a:schemeClr val="tx1"/>
                </a:solidFill>
              </a:rPr>
              <a:t> ke-9, yang </a:t>
            </a:r>
            <a:r>
              <a:rPr lang="en-US" sz="1900" dirty="0" err="1">
                <a:solidFill>
                  <a:schemeClr val="tx1"/>
                </a:solidFill>
              </a:rPr>
              <a:t>memberikan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pengaruh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besar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pada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renaisans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arsitektur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antara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pertengahan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abad</a:t>
            </a:r>
            <a:r>
              <a:rPr lang="en-US" sz="1900" dirty="0">
                <a:solidFill>
                  <a:schemeClr val="tx1"/>
                </a:solidFill>
              </a:rPr>
              <a:t> ke-13 </a:t>
            </a:r>
            <a:r>
              <a:rPr lang="en-US" sz="1900" dirty="0" err="1">
                <a:solidFill>
                  <a:schemeClr val="tx1"/>
                </a:solidFill>
              </a:rPr>
              <a:t>dan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awal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abad</a:t>
            </a:r>
            <a:r>
              <a:rPr lang="en-US" sz="1900" dirty="0">
                <a:solidFill>
                  <a:schemeClr val="tx1"/>
                </a:solidFill>
              </a:rPr>
              <a:t> ke-16.</a:t>
            </a:r>
            <a:endParaRPr lang="en-US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130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22403" y="1052736"/>
            <a:ext cx="7089957" cy="576064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Pengetahuan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memahami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Warisan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Dunia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Indonesia 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141059"/>
            <a:ext cx="79208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Pada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pembahasan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ini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diperuntunkan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untuk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memahami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terkait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 :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Daftar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Poppins"/>
                <a:sym typeface="Poppins"/>
              </a:rPr>
              <a:t> Situs UNESCO Indonesia</a:t>
            </a:r>
          </a:p>
          <a:p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Poppins"/>
              <a:sym typeface="Poppins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71800" y="188640"/>
            <a:ext cx="38164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449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640960" cy="864096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2. </a:t>
            </a:r>
            <a:r>
              <a:rPr lang="en-US" sz="2500" dirty="0" err="1" smtClean="0">
                <a:solidFill>
                  <a:schemeClr val="tx1"/>
                </a:solidFill>
              </a:rPr>
              <a:t>Studi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Kasus</a:t>
            </a:r>
            <a:r>
              <a:rPr lang="en-US" sz="2500" dirty="0" smtClean="0">
                <a:solidFill>
                  <a:schemeClr val="tx1"/>
                </a:solidFill>
              </a:rPr>
              <a:t> : Candi </a:t>
            </a:r>
            <a:r>
              <a:rPr lang="en-US" dirty="0" err="1">
                <a:solidFill>
                  <a:schemeClr val="tx1"/>
                </a:solidFill>
              </a:rPr>
              <a:t>Prambanan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Ensemble </a:t>
            </a:r>
            <a:r>
              <a:rPr lang="en-US" sz="2500" dirty="0" smtClean="0">
                <a:solidFill>
                  <a:schemeClr val="tx1"/>
                </a:solidFill>
              </a:rPr>
              <a:t>– </a:t>
            </a:r>
            <a:r>
              <a:rPr lang="en-US" sz="2500" dirty="0" err="1" smtClean="0">
                <a:solidFill>
                  <a:schemeClr val="tx1"/>
                </a:solidFill>
              </a:rPr>
              <a:t>Warisan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Dunia</a:t>
            </a:r>
            <a:r>
              <a:rPr lang="en-US" sz="2500" dirty="0" smtClean="0">
                <a:solidFill>
                  <a:schemeClr val="tx1"/>
                </a:solidFill>
              </a:rPr>
              <a:t> UNESCO</a:t>
            </a: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500" dirty="0" smtClean="0">
                <a:solidFill>
                  <a:schemeClr val="tx1"/>
                </a:solidFill>
              </a:rPr>
              <a:t>Di </a:t>
            </a:r>
            <a:r>
              <a:rPr lang="en-US" sz="2500" dirty="0" err="1" smtClean="0">
                <a:solidFill>
                  <a:schemeClr val="tx1"/>
                </a:solidFill>
              </a:rPr>
              <a:t>analisis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dari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aspek</a:t>
            </a:r>
            <a:r>
              <a:rPr lang="en-US" sz="2500" dirty="0" smtClean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dirty="0" err="1" smtClean="0">
                <a:solidFill>
                  <a:schemeClr val="tx1"/>
                </a:solidFill>
              </a:rPr>
              <a:t>Nilai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Universal yang </a:t>
            </a:r>
            <a:r>
              <a:rPr lang="en-US" dirty="0" err="1">
                <a:solidFill>
                  <a:schemeClr val="tx1"/>
                </a:solidFill>
              </a:rPr>
              <a:t>Luar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Biasa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dirty="0" err="1" smtClean="0">
                <a:solidFill>
                  <a:schemeClr val="tx1"/>
                </a:solidFill>
              </a:rPr>
              <a:t>Kriteria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Pemilihannya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145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964488" cy="1296144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3.  </a:t>
            </a:r>
            <a:r>
              <a:rPr lang="en-US" sz="2000" dirty="0" err="1" smtClean="0">
                <a:solidFill>
                  <a:schemeClr val="tx1"/>
                </a:solidFill>
              </a:rPr>
              <a:t>Studi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Kasus</a:t>
            </a:r>
            <a:r>
              <a:rPr lang="en-US" sz="2000" dirty="0" smtClean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Poros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Kosmologi</a:t>
            </a:r>
            <a:r>
              <a:rPr lang="en-US" sz="2000" dirty="0">
                <a:solidFill>
                  <a:schemeClr val="tx1"/>
                </a:solidFill>
              </a:rPr>
              <a:t> Yogyakarta </a:t>
            </a:r>
            <a:r>
              <a:rPr lang="en-US" sz="2000" dirty="0" err="1">
                <a:solidFill>
                  <a:schemeClr val="tx1"/>
                </a:solidFill>
              </a:rPr>
              <a:t>dan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Monumen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Sejarah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Ikoniknya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– </a:t>
            </a:r>
            <a:r>
              <a:rPr lang="en-US" sz="2000" dirty="0" err="1" smtClean="0">
                <a:solidFill>
                  <a:schemeClr val="tx1"/>
                </a:solidFill>
              </a:rPr>
              <a:t>Warisan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Dunia</a:t>
            </a:r>
            <a:r>
              <a:rPr lang="en-US" sz="2000" dirty="0" smtClean="0">
                <a:solidFill>
                  <a:schemeClr val="tx1"/>
                </a:solidFill>
              </a:rPr>
              <a:t> UNESCO</a:t>
            </a: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Di </a:t>
            </a:r>
            <a:r>
              <a:rPr lang="en-US" sz="2400" dirty="0" err="1">
                <a:solidFill>
                  <a:schemeClr val="tx1"/>
                </a:solidFill>
              </a:rPr>
              <a:t>analisis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aspek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Nilai</a:t>
            </a:r>
            <a:r>
              <a:rPr lang="en-US" sz="2400" dirty="0">
                <a:solidFill>
                  <a:schemeClr val="tx1"/>
                </a:solidFill>
              </a:rPr>
              <a:t> Universal yang </a:t>
            </a:r>
            <a:r>
              <a:rPr lang="en-US" sz="2400" dirty="0" err="1">
                <a:solidFill>
                  <a:schemeClr val="tx1"/>
                </a:solidFill>
              </a:rPr>
              <a:t>Luar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Biasa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Kriteria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Pemilihannya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433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640960" cy="1152128"/>
          </a:xfrm>
        </p:spPr>
        <p:txBody>
          <a:bodyPr>
            <a:noAutofit/>
          </a:bodyPr>
          <a:lstStyle/>
          <a:p>
            <a:pPr marL="457200" indent="-457200">
              <a:buAutoNum type="arabicPeriod" startAt="4"/>
            </a:pPr>
            <a:r>
              <a:rPr lang="en-US" sz="2500" dirty="0" err="1" smtClean="0">
                <a:solidFill>
                  <a:schemeClr val="tx1"/>
                </a:solidFill>
              </a:rPr>
              <a:t>Studi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Kasus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>
                <a:solidFill>
                  <a:schemeClr val="tx1"/>
                </a:solidFill>
              </a:rPr>
              <a:t>: </a:t>
            </a:r>
            <a:r>
              <a:rPr lang="en-US" sz="2500" dirty="0" err="1">
                <a:solidFill>
                  <a:schemeClr val="tx1"/>
                </a:solidFill>
              </a:rPr>
              <a:t>Warisan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>
                <a:solidFill>
                  <a:schemeClr val="tx1"/>
                </a:solidFill>
              </a:rPr>
              <a:t>T</a:t>
            </a:r>
            <a:r>
              <a:rPr lang="en-US" sz="2500" dirty="0" smtClean="0">
                <a:solidFill>
                  <a:schemeClr val="tx1"/>
                </a:solidFill>
              </a:rPr>
              <a:t>ambang </a:t>
            </a:r>
            <a:r>
              <a:rPr lang="en-US" sz="2500" dirty="0">
                <a:solidFill>
                  <a:schemeClr val="tx1"/>
                </a:solidFill>
              </a:rPr>
              <a:t>B</a:t>
            </a:r>
            <a:r>
              <a:rPr lang="en-US" sz="2500" dirty="0" smtClean="0">
                <a:solidFill>
                  <a:schemeClr val="tx1"/>
                </a:solidFill>
              </a:rPr>
              <a:t>atubara </a:t>
            </a:r>
            <a:r>
              <a:rPr lang="en-US" sz="2500" dirty="0" err="1">
                <a:solidFill>
                  <a:schemeClr val="tx1"/>
                </a:solidFill>
              </a:rPr>
              <a:t>Ombilin</a:t>
            </a:r>
            <a:r>
              <a:rPr lang="en-US" sz="2500" dirty="0">
                <a:solidFill>
                  <a:schemeClr val="tx1"/>
                </a:solidFill>
              </a:rPr>
              <a:t> di </a:t>
            </a:r>
            <a:r>
              <a:rPr lang="en-US" sz="2500" dirty="0" err="1" smtClean="0">
                <a:solidFill>
                  <a:schemeClr val="tx1"/>
                </a:solidFill>
              </a:rPr>
              <a:t>Sawahlunto</a:t>
            </a:r>
            <a:r>
              <a:rPr lang="en-US" sz="2500" dirty="0" smtClean="0">
                <a:solidFill>
                  <a:schemeClr val="tx1"/>
                </a:solidFill>
              </a:rPr>
              <a:t> –  </a:t>
            </a:r>
            <a:r>
              <a:rPr lang="en-US" sz="2500" dirty="0" err="1" smtClean="0">
                <a:solidFill>
                  <a:schemeClr val="tx1"/>
                </a:solidFill>
              </a:rPr>
              <a:t>Warisan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Dunia</a:t>
            </a:r>
            <a:r>
              <a:rPr lang="en-US" sz="2500" dirty="0" smtClean="0">
                <a:solidFill>
                  <a:schemeClr val="tx1"/>
                </a:solidFill>
              </a:rPr>
              <a:t> UNESCO</a:t>
            </a: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Di </a:t>
            </a:r>
            <a:r>
              <a:rPr lang="en-US" sz="2400" dirty="0" err="1">
                <a:solidFill>
                  <a:schemeClr val="tx1"/>
                </a:solidFill>
              </a:rPr>
              <a:t>analisis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aspek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Nilai</a:t>
            </a:r>
            <a:r>
              <a:rPr lang="en-US" sz="2400" dirty="0">
                <a:solidFill>
                  <a:schemeClr val="tx1"/>
                </a:solidFill>
              </a:rPr>
              <a:t> Universal yang </a:t>
            </a:r>
            <a:r>
              <a:rPr lang="en-US" sz="2400" dirty="0" err="1">
                <a:solidFill>
                  <a:schemeClr val="tx1"/>
                </a:solidFill>
              </a:rPr>
              <a:t>Luar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Biasa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Kriteria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Pemilihannya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04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964488" cy="936104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5. </a:t>
            </a:r>
            <a:r>
              <a:rPr lang="en-US" sz="2500" dirty="0" err="1" smtClean="0">
                <a:solidFill>
                  <a:schemeClr val="tx1"/>
                </a:solidFill>
              </a:rPr>
              <a:t>Studi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Kasus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Lanskap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Budaya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Provinsi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Bali : </a:t>
            </a:r>
            <a:r>
              <a:rPr lang="en-US" sz="2400" dirty="0" err="1">
                <a:solidFill>
                  <a:schemeClr val="tx1"/>
                </a:solidFill>
              </a:rPr>
              <a:t>Sistem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n-US" sz="2400" i="1" dirty="0" err="1">
                <a:solidFill>
                  <a:schemeClr val="tx1"/>
                </a:solidFill>
              </a:rPr>
              <a:t>Subak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n-US" sz="2400" dirty="0" err="1">
                <a:solidFill>
                  <a:schemeClr val="tx1"/>
                </a:solidFill>
              </a:rPr>
              <a:t>sebagai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Manifestasi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Filosofi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n-US" sz="2400" i="1" dirty="0">
                <a:solidFill>
                  <a:schemeClr val="tx1"/>
                </a:solidFill>
              </a:rPr>
              <a:t>Tri </a:t>
            </a:r>
            <a:r>
              <a:rPr lang="en-US" sz="2400" i="1" dirty="0" err="1">
                <a:solidFill>
                  <a:schemeClr val="tx1"/>
                </a:solidFill>
              </a:rPr>
              <a:t>Hita</a:t>
            </a:r>
            <a:r>
              <a:rPr lang="en-US" sz="2400" i="1" dirty="0">
                <a:solidFill>
                  <a:schemeClr val="tx1"/>
                </a:solidFill>
              </a:rPr>
              <a:t> Karana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–  </a:t>
            </a:r>
            <a:r>
              <a:rPr lang="en-US" sz="2400" dirty="0" err="1" smtClean="0">
                <a:solidFill>
                  <a:schemeClr val="tx1"/>
                </a:solidFill>
              </a:rPr>
              <a:t>Warisan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Dunia</a:t>
            </a:r>
            <a:r>
              <a:rPr lang="en-US" sz="2400" dirty="0" smtClean="0">
                <a:solidFill>
                  <a:schemeClr val="tx1"/>
                </a:solidFill>
              </a:rPr>
              <a:t> UNESCO</a:t>
            </a: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Di </a:t>
            </a:r>
            <a:r>
              <a:rPr lang="en-US" sz="2400" dirty="0" err="1">
                <a:solidFill>
                  <a:schemeClr val="tx1"/>
                </a:solidFill>
              </a:rPr>
              <a:t>analisis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aspek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Nilai</a:t>
            </a:r>
            <a:r>
              <a:rPr lang="en-US" sz="2400" dirty="0">
                <a:solidFill>
                  <a:schemeClr val="tx1"/>
                </a:solidFill>
              </a:rPr>
              <a:t> Universal yang </a:t>
            </a:r>
            <a:r>
              <a:rPr lang="en-US" sz="2400" dirty="0" err="1">
                <a:solidFill>
                  <a:schemeClr val="tx1"/>
                </a:solidFill>
              </a:rPr>
              <a:t>Luar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Biasa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Kriteria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Pemilihannya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375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5250" y="1700808"/>
            <a:ext cx="8998750" cy="1080120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6. </a:t>
            </a:r>
            <a:r>
              <a:rPr lang="en-US" sz="2500" dirty="0" err="1" smtClean="0">
                <a:solidFill>
                  <a:schemeClr val="tx1"/>
                </a:solidFill>
              </a:rPr>
              <a:t>Studi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Kasus</a:t>
            </a:r>
            <a:r>
              <a:rPr lang="en-US" sz="2500" dirty="0" smtClean="0">
                <a:solidFill>
                  <a:schemeClr val="tx1"/>
                </a:solidFill>
              </a:rPr>
              <a:t> : </a:t>
            </a:r>
            <a:r>
              <a:rPr lang="en-US" dirty="0">
                <a:solidFill>
                  <a:schemeClr val="tx1"/>
                </a:solidFill>
              </a:rPr>
              <a:t>Situs </a:t>
            </a:r>
            <a:r>
              <a:rPr lang="en-US" dirty="0" err="1">
                <a:solidFill>
                  <a:schemeClr val="tx1"/>
                </a:solidFill>
              </a:rPr>
              <a:t>Manusia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Purba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Sangiran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–  </a:t>
            </a:r>
            <a:r>
              <a:rPr lang="en-US" sz="2400" dirty="0" err="1" smtClean="0">
                <a:solidFill>
                  <a:schemeClr val="tx1"/>
                </a:solidFill>
              </a:rPr>
              <a:t>Warisan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Dunia</a:t>
            </a:r>
            <a:r>
              <a:rPr lang="en-US" sz="2400" dirty="0" smtClean="0">
                <a:solidFill>
                  <a:schemeClr val="tx1"/>
                </a:solidFill>
              </a:rPr>
              <a:t> UNESCO</a:t>
            </a: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Di </a:t>
            </a:r>
            <a:r>
              <a:rPr lang="en-US" sz="2400" dirty="0" err="1">
                <a:solidFill>
                  <a:schemeClr val="tx1"/>
                </a:solidFill>
              </a:rPr>
              <a:t>analisis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aspek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Nilai</a:t>
            </a:r>
            <a:r>
              <a:rPr lang="en-US" sz="2400" dirty="0">
                <a:solidFill>
                  <a:schemeClr val="tx1"/>
                </a:solidFill>
              </a:rPr>
              <a:t> Universal yang </a:t>
            </a:r>
            <a:r>
              <a:rPr lang="en-US" sz="2400" dirty="0" err="1">
                <a:solidFill>
                  <a:schemeClr val="tx1"/>
                </a:solidFill>
              </a:rPr>
              <a:t>Luar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Biasa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Kriteria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Pemilihannya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5250" y="1700808"/>
            <a:ext cx="8998750" cy="1080120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7. </a:t>
            </a:r>
            <a:r>
              <a:rPr lang="en-US" sz="2500" dirty="0" err="1" smtClean="0">
                <a:solidFill>
                  <a:schemeClr val="tx1"/>
                </a:solidFill>
              </a:rPr>
              <a:t>Studi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Kasus</a:t>
            </a:r>
            <a:r>
              <a:rPr lang="en-US" sz="2500" dirty="0" smtClean="0">
                <a:solidFill>
                  <a:schemeClr val="tx1"/>
                </a:solidFill>
              </a:rPr>
              <a:t> : </a:t>
            </a:r>
            <a:r>
              <a:rPr lang="en-US" dirty="0">
                <a:solidFill>
                  <a:schemeClr val="tx1"/>
                </a:solidFill>
              </a:rPr>
              <a:t>Situs Taman Nasional </a:t>
            </a:r>
            <a:r>
              <a:rPr lang="en-US" dirty="0" smtClean="0">
                <a:solidFill>
                  <a:schemeClr val="tx1"/>
                </a:solidFill>
              </a:rPr>
              <a:t>Komodo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–  </a:t>
            </a:r>
            <a:r>
              <a:rPr lang="en-US" sz="2400" dirty="0" err="1" smtClean="0">
                <a:solidFill>
                  <a:schemeClr val="tx1"/>
                </a:solidFill>
              </a:rPr>
              <a:t>Warisan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Dunia</a:t>
            </a:r>
            <a:r>
              <a:rPr lang="en-US" sz="2400" dirty="0" smtClean="0">
                <a:solidFill>
                  <a:schemeClr val="tx1"/>
                </a:solidFill>
              </a:rPr>
              <a:t> UNESCO</a:t>
            </a: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Di </a:t>
            </a:r>
            <a:r>
              <a:rPr lang="en-US" sz="2400" dirty="0" err="1">
                <a:solidFill>
                  <a:schemeClr val="tx1"/>
                </a:solidFill>
              </a:rPr>
              <a:t>analisis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aspek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Nilai</a:t>
            </a:r>
            <a:r>
              <a:rPr lang="en-US" sz="2400" dirty="0">
                <a:solidFill>
                  <a:schemeClr val="tx1"/>
                </a:solidFill>
              </a:rPr>
              <a:t> Universal yang </a:t>
            </a:r>
            <a:r>
              <a:rPr lang="en-US" sz="2400" dirty="0" err="1">
                <a:solidFill>
                  <a:schemeClr val="tx1"/>
                </a:solidFill>
              </a:rPr>
              <a:t>Luar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Biasa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Kriteria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Pemilihannya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56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5250" y="1700808"/>
            <a:ext cx="8998750" cy="1080120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8. </a:t>
            </a:r>
            <a:r>
              <a:rPr lang="en-US" sz="2500" dirty="0" err="1" smtClean="0">
                <a:solidFill>
                  <a:schemeClr val="tx1"/>
                </a:solidFill>
              </a:rPr>
              <a:t>Studi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Kasus</a:t>
            </a:r>
            <a:r>
              <a:rPr lang="en-US" sz="2500" dirty="0" smtClean="0">
                <a:solidFill>
                  <a:schemeClr val="tx1"/>
                </a:solidFill>
              </a:rPr>
              <a:t> : </a:t>
            </a:r>
            <a:r>
              <a:rPr lang="en-US" dirty="0">
                <a:solidFill>
                  <a:schemeClr val="tx1"/>
                </a:solidFill>
              </a:rPr>
              <a:t>Situs Taman Nasional </a:t>
            </a:r>
            <a:r>
              <a:rPr lang="en-US" dirty="0" smtClean="0">
                <a:solidFill>
                  <a:schemeClr val="tx1"/>
                </a:solidFill>
              </a:rPr>
              <a:t>Lorentz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–  </a:t>
            </a:r>
            <a:r>
              <a:rPr lang="en-US" sz="2400" dirty="0" err="1" smtClean="0">
                <a:solidFill>
                  <a:schemeClr val="tx1"/>
                </a:solidFill>
              </a:rPr>
              <a:t>Warisan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Dunia</a:t>
            </a:r>
            <a:r>
              <a:rPr lang="en-US" sz="2400" dirty="0" smtClean="0">
                <a:solidFill>
                  <a:schemeClr val="tx1"/>
                </a:solidFill>
              </a:rPr>
              <a:t> UNESCO</a:t>
            </a: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Di </a:t>
            </a:r>
            <a:r>
              <a:rPr lang="en-US" sz="2400" dirty="0" err="1">
                <a:solidFill>
                  <a:schemeClr val="tx1"/>
                </a:solidFill>
              </a:rPr>
              <a:t>analisis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aspek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Nilai</a:t>
            </a:r>
            <a:r>
              <a:rPr lang="en-US" sz="2400" dirty="0">
                <a:solidFill>
                  <a:schemeClr val="tx1"/>
                </a:solidFill>
              </a:rPr>
              <a:t> Universal yang </a:t>
            </a:r>
            <a:r>
              <a:rPr lang="en-US" sz="2400" dirty="0" err="1">
                <a:solidFill>
                  <a:schemeClr val="tx1"/>
                </a:solidFill>
              </a:rPr>
              <a:t>Luar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Biasa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Kriteria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Pemilihannya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424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5250" y="1700808"/>
            <a:ext cx="8998750" cy="1080120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9. </a:t>
            </a:r>
            <a:r>
              <a:rPr lang="en-US" sz="2500" dirty="0" err="1" smtClean="0">
                <a:solidFill>
                  <a:schemeClr val="tx1"/>
                </a:solidFill>
              </a:rPr>
              <a:t>Studi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Kasus</a:t>
            </a:r>
            <a:r>
              <a:rPr lang="en-US" sz="2500" dirty="0" smtClean="0">
                <a:solidFill>
                  <a:schemeClr val="tx1"/>
                </a:solidFill>
              </a:rPr>
              <a:t> : </a:t>
            </a:r>
            <a:r>
              <a:rPr lang="en-US" dirty="0">
                <a:solidFill>
                  <a:schemeClr val="tx1"/>
                </a:solidFill>
              </a:rPr>
              <a:t>Situs Taman Nasional Ujung </a:t>
            </a:r>
            <a:r>
              <a:rPr lang="en-US" dirty="0" err="1" smtClean="0">
                <a:solidFill>
                  <a:schemeClr val="tx1"/>
                </a:solidFill>
              </a:rPr>
              <a:t>Kulon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–  </a:t>
            </a:r>
            <a:r>
              <a:rPr lang="en-US" sz="2400" dirty="0" err="1" smtClean="0">
                <a:solidFill>
                  <a:schemeClr val="tx1"/>
                </a:solidFill>
              </a:rPr>
              <a:t>Warisan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Dunia</a:t>
            </a:r>
            <a:r>
              <a:rPr lang="en-US" sz="2400" dirty="0" smtClean="0">
                <a:solidFill>
                  <a:schemeClr val="tx1"/>
                </a:solidFill>
              </a:rPr>
              <a:t> UNESCO</a:t>
            </a: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Di </a:t>
            </a:r>
            <a:r>
              <a:rPr lang="en-US" sz="2400" dirty="0" err="1">
                <a:solidFill>
                  <a:schemeClr val="tx1"/>
                </a:solidFill>
              </a:rPr>
              <a:t>analisis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aspek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Nilai</a:t>
            </a:r>
            <a:r>
              <a:rPr lang="en-US" sz="2400" dirty="0">
                <a:solidFill>
                  <a:schemeClr val="tx1"/>
                </a:solidFill>
              </a:rPr>
              <a:t> Universal yang </a:t>
            </a:r>
            <a:r>
              <a:rPr lang="en-US" sz="2400" dirty="0" err="1">
                <a:solidFill>
                  <a:schemeClr val="tx1"/>
                </a:solidFill>
              </a:rPr>
              <a:t>Luar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Biasa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Kriteria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Pemilihannya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635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5250" y="1700808"/>
            <a:ext cx="8998750" cy="1224136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1"/>
                </a:solidFill>
              </a:rPr>
              <a:t>10. </a:t>
            </a:r>
            <a:r>
              <a:rPr lang="en-US" sz="2500" dirty="0" err="1" smtClean="0">
                <a:solidFill>
                  <a:schemeClr val="tx1"/>
                </a:solidFill>
              </a:rPr>
              <a:t>Studi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Kasus</a:t>
            </a:r>
            <a:r>
              <a:rPr lang="en-US" sz="2500" dirty="0" smtClean="0">
                <a:solidFill>
                  <a:schemeClr val="tx1"/>
                </a:solidFill>
              </a:rPr>
              <a:t> : </a:t>
            </a:r>
            <a:r>
              <a:rPr lang="fi-FI" dirty="0">
                <a:solidFill>
                  <a:schemeClr val="tx1"/>
                </a:solidFill>
              </a:rPr>
              <a:t>Warisan Hutan Hujan Tropis Sumatera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–  </a:t>
            </a:r>
            <a:r>
              <a:rPr lang="en-US" sz="2400" dirty="0" err="1" smtClean="0">
                <a:solidFill>
                  <a:schemeClr val="tx1"/>
                </a:solidFill>
              </a:rPr>
              <a:t>Warisan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Dunia</a:t>
            </a:r>
            <a:r>
              <a:rPr lang="en-US" sz="2400" dirty="0" smtClean="0">
                <a:solidFill>
                  <a:schemeClr val="tx1"/>
                </a:solidFill>
              </a:rPr>
              <a:t> UNESCO</a:t>
            </a:r>
          </a:p>
          <a:p>
            <a:pPr marL="457200" indent="-457200">
              <a:buAutoNum type="arabicPeriod"/>
            </a:pPr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Di </a:t>
            </a:r>
            <a:r>
              <a:rPr lang="en-US" sz="2400" dirty="0" err="1">
                <a:solidFill>
                  <a:schemeClr val="tx1"/>
                </a:solidFill>
              </a:rPr>
              <a:t>analisis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dari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aspek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Nilai</a:t>
            </a:r>
            <a:r>
              <a:rPr lang="en-US" sz="2400" dirty="0">
                <a:solidFill>
                  <a:schemeClr val="tx1"/>
                </a:solidFill>
              </a:rPr>
              <a:t> Universal yang </a:t>
            </a:r>
            <a:r>
              <a:rPr lang="en-US" sz="2400" dirty="0" err="1">
                <a:solidFill>
                  <a:schemeClr val="tx1"/>
                </a:solidFill>
              </a:rPr>
              <a:t>Luar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Biasa</a:t>
            </a:r>
            <a:endParaRPr lang="en-US" sz="2400" dirty="0">
              <a:solidFill>
                <a:schemeClr val="tx1"/>
              </a:solidFill>
            </a:endParaRPr>
          </a:p>
          <a:p>
            <a:pPr marL="514350" indent="-514350">
              <a:buAutoNum type="alphaLcPeriod"/>
            </a:pPr>
            <a:r>
              <a:rPr lang="en-US" sz="2400" dirty="0" err="1">
                <a:solidFill>
                  <a:schemeClr val="tx1"/>
                </a:solidFill>
              </a:rPr>
              <a:t>Kriteria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Pemilihannya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endParaRPr lang="en-US" sz="25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260648"/>
            <a:ext cx="38884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2942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	</a:t>
            </a:r>
            <a:endParaRPr lang="id-ID" sz="2400" b="1" dirty="0"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J"/>
            </a:pPr>
            <a:r>
              <a:rPr lang="en-US" sz="4000" b="1" dirty="0"/>
              <a:t>END</a:t>
            </a:r>
            <a:r>
              <a:rPr lang="id-ID" sz="4000" b="1" dirty="0"/>
              <a:t> </a:t>
            </a:r>
            <a:r>
              <a:rPr lang="id-ID" sz="4000" b="1" dirty="0">
                <a:sym typeface="Wingdings" panose="05000000000000000000" pitchFamily="2" charset="2"/>
              </a:rPr>
              <a:t></a:t>
            </a:r>
            <a:endParaRPr lang="en-US" sz="4000" b="1" dirty="0">
              <a:sym typeface="Wingdings" panose="05000000000000000000" pitchFamily="2" charset="2"/>
            </a:endParaRPr>
          </a:p>
          <a:p>
            <a:r>
              <a:rPr lang="en-US" sz="4000" b="1" dirty="0">
                <a:sym typeface="Wingdings" panose="05000000000000000000" pitchFamily="2" charset="2"/>
              </a:rPr>
              <a:t>Thanks for attention</a:t>
            </a:r>
          </a:p>
          <a:p>
            <a:r>
              <a:rPr lang="en-US" sz="4000" b="1" dirty="0">
                <a:sym typeface="Wingdings" panose="05000000000000000000" pitchFamily="2" charset="2"/>
              </a:rPr>
              <a:t>See you </a:t>
            </a:r>
            <a:r>
              <a:rPr lang="en-US" sz="4000" b="1" dirty="0" smtClean="0">
                <a:sym typeface="Wingdings" panose="05000000000000000000" pitchFamily="2" charset="2"/>
              </a:rPr>
              <a:t>again !</a:t>
            </a:r>
            <a:endParaRPr lang="en-US" sz="4000" b="1" dirty="0"/>
          </a:p>
        </p:txBody>
      </p:sp>
      <p:sp>
        <p:nvSpPr>
          <p:cNvPr id="2" name="Oval 1"/>
          <p:cNvSpPr/>
          <p:nvPr/>
        </p:nvSpPr>
        <p:spPr>
          <a:xfrm>
            <a:off x="2699792" y="260648"/>
            <a:ext cx="4104456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83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7684" y="656747"/>
            <a:ext cx="5688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Warisan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Dunia</a:t>
            </a:r>
            <a:r>
              <a:rPr lang="en-US" sz="2800" b="1" dirty="0" smtClean="0"/>
              <a:t> di Indonesia</a:t>
            </a:r>
          </a:p>
          <a:p>
            <a:r>
              <a:rPr lang="en-US" dirty="0" smtClean="0"/>
              <a:t>Indonesia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negara</a:t>
            </a:r>
            <a:r>
              <a:rPr lang="en-US" dirty="0" smtClean="0"/>
              <a:t> </a:t>
            </a:r>
            <a:r>
              <a:rPr lang="en-US" dirty="0" err="1"/>
              <a:t>kepulauan</a:t>
            </a:r>
            <a:r>
              <a:rPr lang="en-US" dirty="0"/>
              <a:t> yang </a:t>
            </a:r>
            <a:r>
              <a:rPr lang="en-US" dirty="0" err="1"/>
              <a:t>terletak</a:t>
            </a:r>
            <a:r>
              <a:rPr lang="en-US" dirty="0"/>
              <a:t> di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Samudra</a:t>
            </a:r>
            <a:r>
              <a:rPr lang="en-US" dirty="0"/>
              <a:t> </a:t>
            </a:r>
            <a:r>
              <a:rPr lang="en-US" dirty="0" err="1"/>
              <a:t>Hindia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Pasifik</a:t>
            </a:r>
            <a:r>
              <a:rPr lang="en-US" dirty="0"/>
              <a:t>, </a:t>
            </a:r>
            <a:r>
              <a:rPr lang="en-US" dirty="0" err="1"/>
              <a:t>dikenal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kekayaan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keindahan</a:t>
            </a:r>
            <a:r>
              <a:rPr lang="en-US" dirty="0"/>
              <a:t> </a:t>
            </a:r>
            <a:r>
              <a:rPr lang="en-US" dirty="0" err="1"/>
              <a:t>alamnya</a:t>
            </a:r>
            <a:r>
              <a:rPr lang="en-US" dirty="0"/>
              <a:t> yang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.</a:t>
            </a:r>
          </a:p>
          <a:p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negara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17.000 </a:t>
            </a:r>
            <a:r>
              <a:rPr lang="en-US" dirty="0" err="1"/>
              <a:t>pulau</a:t>
            </a:r>
            <a:r>
              <a:rPr lang="en-US" dirty="0"/>
              <a:t>, Indonesia </a:t>
            </a:r>
            <a:r>
              <a:rPr lang="en-US" dirty="0" err="1"/>
              <a:t>menawarkan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situs </a:t>
            </a:r>
            <a:r>
              <a:rPr lang="en-US" dirty="0" err="1"/>
              <a:t>bersejarah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keajaiban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diakui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UNESCO</a:t>
            </a:r>
            <a:r>
              <a:rPr lang="en-US" dirty="0"/>
              <a:t> 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Warisan</a:t>
            </a:r>
            <a:r>
              <a:rPr lang="en-US" dirty="0"/>
              <a:t> </a:t>
            </a:r>
            <a:r>
              <a:rPr lang="en-US" dirty="0" err="1"/>
              <a:t>Dunia</a:t>
            </a:r>
            <a:r>
              <a:rPr lang="en-US" dirty="0"/>
              <a:t>.</a:t>
            </a:r>
          </a:p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771800" y="252446"/>
            <a:ext cx="4104456" cy="2962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Landmark Indonesia dan Orang-orang dengan Pakaian Tradisional - Bebas Royalti Arsitektur vektor st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326503" cy="40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529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23628" y="1052736"/>
            <a:ext cx="7016824" cy="144016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Pengakuan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terkait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pentingnya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pelestarian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warisan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tersebut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akan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tetapi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mengundang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dunia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mengapresiasi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keanekaragaman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dimiliki</a:t>
            </a:r>
            <a:r>
              <a:rPr lang="en-US" dirty="0">
                <a:solidFill>
                  <a:schemeClr val="tx1"/>
                </a:solidFill>
              </a:rPr>
              <a:t> Indonesia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Subtitle 1"/>
          <p:cNvSpPr txBox="1">
            <a:spLocks/>
          </p:cNvSpPr>
          <p:nvPr/>
        </p:nvSpPr>
        <p:spPr>
          <a:xfrm>
            <a:off x="715616" y="2924944"/>
            <a:ext cx="7672808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</a:rPr>
              <a:t>Di </a:t>
            </a:r>
            <a:r>
              <a:rPr lang="en-US" sz="2600" dirty="0" err="1">
                <a:solidFill>
                  <a:schemeClr val="tx1"/>
                </a:solidFill>
              </a:rPr>
              <a:t>bawah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ini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adalah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sepuluh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smtClean="0">
                <a:solidFill>
                  <a:schemeClr val="tx1"/>
                </a:solidFill>
              </a:rPr>
              <a:t>situs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Warisan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Dunia</a:t>
            </a:r>
            <a:r>
              <a:rPr lang="en-US" sz="2600" dirty="0">
                <a:solidFill>
                  <a:schemeClr val="tx1"/>
                </a:solidFill>
              </a:rPr>
              <a:t> di Indonesia yang </a:t>
            </a:r>
            <a:r>
              <a:rPr lang="en-US" sz="2600" dirty="0" err="1">
                <a:solidFill>
                  <a:schemeClr val="tx1"/>
                </a:solidFill>
              </a:rPr>
              <a:t>telah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mendapatkan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pengakuan</a:t>
            </a:r>
            <a:r>
              <a:rPr lang="en-US" sz="2600" dirty="0">
                <a:solidFill>
                  <a:schemeClr val="tx1"/>
                </a:solidFill>
              </a:rPr>
              <a:t> UNESCO. </a:t>
            </a:r>
            <a:endParaRPr lang="en-US" sz="2600" dirty="0" smtClean="0">
              <a:solidFill>
                <a:schemeClr val="tx1"/>
              </a:solidFill>
            </a:endParaRPr>
          </a:p>
          <a:p>
            <a:r>
              <a:rPr lang="en-US" sz="2600" dirty="0" err="1" smtClean="0">
                <a:solidFill>
                  <a:schemeClr val="tx1"/>
                </a:solidFill>
              </a:rPr>
              <a:t>Setiap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situs </a:t>
            </a:r>
            <a:r>
              <a:rPr lang="en-US" sz="2600" dirty="0" err="1">
                <a:solidFill>
                  <a:schemeClr val="tx1"/>
                </a:solidFill>
              </a:rPr>
              <a:t>memiliki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keunikan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tersendiri</a:t>
            </a:r>
            <a:r>
              <a:rPr lang="en-US" sz="2600" dirty="0">
                <a:solidFill>
                  <a:schemeClr val="tx1"/>
                </a:solidFill>
              </a:rPr>
              <a:t> yang </a:t>
            </a:r>
            <a:r>
              <a:rPr lang="en-US" sz="2600" dirty="0" err="1">
                <a:solidFill>
                  <a:schemeClr val="tx1"/>
                </a:solidFill>
              </a:rPr>
              <a:t>mencerminkan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sejarah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panjang</a:t>
            </a:r>
            <a:r>
              <a:rPr lang="en-US" sz="2600" dirty="0">
                <a:solidFill>
                  <a:schemeClr val="tx1"/>
                </a:solidFill>
              </a:rPr>
              <a:t>, </a:t>
            </a:r>
            <a:r>
              <a:rPr lang="en-US" sz="2600" dirty="0" err="1">
                <a:solidFill>
                  <a:schemeClr val="tx1"/>
                </a:solidFill>
              </a:rPr>
              <a:t>kekayaan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budaya</a:t>
            </a:r>
            <a:r>
              <a:rPr lang="en-US" sz="2600" dirty="0">
                <a:solidFill>
                  <a:schemeClr val="tx1"/>
                </a:solidFill>
              </a:rPr>
              <a:t>, </a:t>
            </a:r>
            <a:r>
              <a:rPr lang="en-US" sz="2600" dirty="0" err="1">
                <a:solidFill>
                  <a:schemeClr val="tx1"/>
                </a:solidFill>
              </a:rPr>
              <a:t>dan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keindahan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alam</a:t>
            </a:r>
            <a:r>
              <a:rPr lang="en-US" sz="2600" dirty="0">
                <a:solidFill>
                  <a:schemeClr val="tx1"/>
                </a:solidFill>
              </a:rPr>
              <a:t> yang </a:t>
            </a:r>
            <a:r>
              <a:rPr lang="en-US" sz="2600" dirty="0" err="1">
                <a:solidFill>
                  <a:schemeClr val="tx1"/>
                </a:solidFill>
              </a:rPr>
              <a:t>mempesona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dari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negeri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ini</a:t>
            </a:r>
            <a:r>
              <a:rPr lang="en-US" sz="2600" dirty="0">
                <a:solidFill>
                  <a:schemeClr val="tx1"/>
                </a:solidFill>
              </a:rPr>
              <a:t>. </a:t>
            </a:r>
            <a:r>
              <a:rPr lang="en-US" sz="2600" dirty="0" err="1">
                <a:solidFill>
                  <a:schemeClr val="tx1"/>
                </a:solidFill>
              </a:rPr>
              <a:t>Berikut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ini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daftarnya</a:t>
            </a:r>
            <a:r>
              <a:rPr lang="en-US" sz="2600" dirty="0" smtClean="0">
                <a:solidFill>
                  <a:schemeClr val="tx1"/>
                </a:solidFill>
              </a:rPr>
              <a:t> :</a:t>
            </a:r>
          </a:p>
          <a:p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2771800" y="260648"/>
            <a:ext cx="38164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433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43608" y="755741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CULTURE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279733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5 Fakta Menarik Candi Borobudur, Candi Buddha Terbesar di Du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76" y="1553863"/>
            <a:ext cx="5518051" cy="31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4733817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Terletak</a:t>
            </a:r>
            <a:r>
              <a:rPr lang="en-US" sz="1600" dirty="0"/>
              <a:t> di </a:t>
            </a:r>
            <a:r>
              <a:rPr lang="en-US" sz="1600" dirty="0" err="1"/>
              <a:t>Magelang</a:t>
            </a:r>
            <a:r>
              <a:rPr lang="en-US" sz="1600" dirty="0"/>
              <a:t>, </a:t>
            </a:r>
            <a:r>
              <a:rPr lang="en-US" sz="1600" dirty="0" err="1"/>
              <a:t>Jawa</a:t>
            </a:r>
            <a:r>
              <a:rPr lang="en-US" sz="1600" dirty="0"/>
              <a:t> Tengah, Borobudur </a:t>
            </a:r>
            <a:r>
              <a:rPr lang="en-US" sz="1600" dirty="0" err="1"/>
              <a:t>adalah</a:t>
            </a:r>
            <a:r>
              <a:rPr lang="en-US" sz="1600" dirty="0"/>
              <a:t> C</a:t>
            </a:r>
            <a:r>
              <a:rPr lang="en-US" sz="1600" dirty="0" smtClean="0"/>
              <a:t>andi </a:t>
            </a:r>
            <a:r>
              <a:rPr lang="en-US" sz="1600" dirty="0"/>
              <a:t>Buddha </a:t>
            </a:r>
            <a:r>
              <a:rPr lang="en-US" sz="1600" dirty="0" err="1"/>
              <a:t>terbesar</a:t>
            </a:r>
            <a:r>
              <a:rPr lang="en-US" sz="1600" dirty="0"/>
              <a:t> di </a:t>
            </a:r>
            <a:r>
              <a:rPr lang="en-US" sz="1600" dirty="0" err="1"/>
              <a:t>dunia</a:t>
            </a:r>
            <a:r>
              <a:rPr lang="en-US" sz="1600" dirty="0"/>
              <a:t>, </a:t>
            </a:r>
            <a:r>
              <a:rPr lang="en-US" sz="1600" dirty="0" err="1"/>
              <a:t>dibangun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abad</a:t>
            </a:r>
            <a:r>
              <a:rPr lang="en-US" sz="1600" dirty="0"/>
              <a:t> ke-9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Dinasti</a:t>
            </a:r>
            <a:r>
              <a:rPr lang="en-US" sz="1600" dirty="0"/>
              <a:t> </a:t>
            </a:r>
            <a:r>
              <a:rPr lang="en-US" sz="1600" dirty="0" err="1"/>
              <a:t>Syailendra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2.000 panel </a:t>
            </a:r>
            <a:r>
              <a:rPr lang="en-US" sz="1600" dirty="0" smtClean="0"/>
              <a:t>relief </a:t>
            </a:r>
            <a:r>
              <a:rPr lang="en-US" sz="1600" dirty="0" err="1" smtClean="0"/>
              <a:t>dan</a:t>
            </a:r>
            <a:r>
              <a:rPr lang="en-US" sz="1600" dirty="0" smtClean="0"/>
              <a:t> 504 </a:t>
            </a:r>
            <a:r>
              <a:rPr lang="en-US" sz="1600" dirty="0" err="1"/>
              <a:t>arca</a:t>
            </a:r>
            <a:r>
              <a:rPr lang="en-US" sz="1600" dirty="0"/>
              <a:t> </a:t>
            </a:r>
            <a:r>
              <a:rPr lang="en-US" sz="1600" dirty="0" smtClean="0"/>
              <a:t>Buddha</a:t>
            </a:r>
          </a:p>
          <a:p>
            <a:r>
              <a:rPr lang="en-US" sz="1600" dirty="0" smtClean="0"/>
              <a:t>Borobudur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mahakarya</a:t>
            </a:r>
            <a:r>
              <a:rPr lang="en-US" sz="1600" dirty="0"/>
              <a:t> </a:t>
            </a:r>
            <a:r>
              <a:rPr lang="en-US" sz="1600" dirty="0" err="1"/>
              <a:t>arsitektur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seni</a:t>
            </a:r>
            <a:r>
              <a:rPr lang="en-US" sz="1600" dirty="0"/>
              <a:t> yang </a:t>
            </a:r>
            <a:r>
              <a:rPr lang="en-US" sz="1600" dirty="0" err="1"/>
              <a:t>mencerminkan</a:t>
            </a:r>
            <a:r>
              <a:rPr lang="en-US" sz="1600" dirty="0"/>
              <a:t> </a:t>
            </a:r>
            <a:r>
              <a:rPr lang="en-US" sz="1600" dirty="0" err="1"/>
              <a:t>perpaduan</a:t>
            </a:r>
            <a:r>
              <a:rPr lang="en-US" sz="1600" dirty="0"/>
              <a:t> </a:t>
            </a:r>
            <a:r>
              <a:rPr lang="en-US" sz="1600" dirty="0" err="1"/>
              <a:t>antara</a:t>
            </a:r>
            <a:r>
              <a:rPr lang="en-US" sz="1600" dirty="0"/>
              <a:t> </a:t>
            </a:r>
            <a:r>
              <a:rPr lang="en-US" sz="1600" dirty="0" err="1"/>
              <a:t>budaya</a:t>
            </a:r>
            <a:r>
              <a:rPr lang="en-US" sz="1600" dirty="0"/>
              <a:t> Indonesia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pengaruh</a:t>
            </a:r>
            <a:r>
              <a:rPr lang="en-US" sz="1600" dirty="0"/>
              <a:t> Buddha </a:t>
            </a:r>
            <a:r>
              <a:rPr lang="en-US" sz="1600" dirty="0" err="1"/>
              <a:t>dari</a:t>
            </a:r>
            <a:r>
              <a:rPr lang="en-US" sz="1600" dirty="0"/>
              <a:t> India.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556" y="170080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78156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31640" y="728700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CULTURE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88640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stination Info - Prambanan Te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11838"/>
            <a:ext cx="4896544" cy="3258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5556" y="170080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5014798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Candi Hindu </a:t>
            </a:r>
            <a:r>
              <a:rPr lang="en-US" sz="1600" dirty="0" err="1"/>
              <a:t>terbesar</a:t>
            </a:r>
            <a:r>
              <a:rPr lang="en-US" sz="1600" dirty="0"/>
              <a:t> di Indonesia </a:t>
            </a:r>
            <a:r>
              <a:rPr lang="en-US" sz="1600" dirty="0" err="1"/>
              <a:t>ini</a:t>
            </a:r>
            <a:r>
              <a:rPr lang="en-US" sz="1600" dirty="0"/>
              <a:t> </a:t>
            </a:r>
            <a:r>
              <a:rPr lang="en-US" sz="1600" dirty="0" err="1"/>
              <a:t>terletak</a:t>
            </a:r>
            <a:r>
              <a:rPr lang="en-US" sz="1600" dirty="0"/>
              <a:t> di </a:t>
            </a:r>
            <a:r>
              <a:rPr lang="en-US" sz="1600" dirty="0" err="1"/>
              <a:t>perbatasan</a:t>
            </a:r>
            <a:r>
              <a:rPr lang="en-US" sz="1600" dirty="0"/>
              <a:t> </a:t>
            </a:r>
            <a:r>
              <a:rPr lang="en-US" sz="1600" dirty="0" err="1"/>
              <a:t>Jawa</a:t>
            </a:r>
            <a:r>
              <a:rPr lang="en-US" sz="1600" dirty="0"/>
              <a:t> Tengah </a:t>
            </a:r>
            <a:r>
              <a:rPr lang="en-US" sz="1600" dirty="0" err="1"/>
              <a:t>dan</a:t>
            </a:r>
            <a:r>
              <a:rPr lang="en-US" sz="1600" dirty="0"/>
              <a:t> Yogyakarta. </a:t>
            </a:r>
            <a:r>
              <a:rPr lang="en-US" sz="1600" dirty="0" err="1"/>
              <a:t>Dibangun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abad</a:t>
            </a:r>
            <a:r>
              <a:rPr lang="en-US" sz="1600" dirty="0"/>
              <a:t> ke-9, Candi </a:t>
            </a:r>
            <a:r>
              <a:rPr lang="en-US" sz="1600" dirty="0" err="1"/>
              <a:t>Prambanan</a:t>
            </a:r>
            <a:r>
              <a:rPr lang="en-US" sz="1600" dirty="0"/>
              <a:t> </a:t>
            </a:r>
            <a:r>
              <a:rPr lang="en-US" sz="1600" dirty="0" err="1"/>
              <a:t>didedikasikan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Trimurti (Brahma, </a:t>
            </a:r>
            <a:r>
              <a:rPr lang="en-US" sz="1600" dirty="0" err="1"/>
              <a:t>Wisnu</a:t>
            </a:r>
            <a:r>
              <a:rPr lang="en-US" sz="1600" dirty="0"/>
              <a:t>,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Siwa</a:t>
            </a:r>
            <a:r>
              <a:rPr lang="en-US" sz="1600" dirty="0"/>
              <a:t>)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dikenal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arsitektur</a:t>
            </a:r>
            <a:r>
              <a:rPr lang="en-US" sz="1600" dirty="0"/>
              <a:t> </a:t>
            </a:r>
            <a:r>
              <a:rPr lang="en-US" sz="1600" dirty="0" err="1"/>
              <a:t>tinggi</a:t>
            </a:r>
            <a:r>
              <a:rPr lang="en-US" sz="1600" dirty="0"/>
              <a:t> </a:t>
            </a:r>
            <a:r>
              <a:rPr lang="en-US" sz="1600" dirty="0" err="1"/>
              <a:t>serta</a:t>
            </a:r>
            <a:r>
              <a:rPr lang="en-US" sz="1600" dirty="0"/>
              <a:t> </a:t>
            </a:r>
            <a:r>
              <a:rPr lang="en-US" sz="1600" dirty="0" err="1"/>
              <a:t>reliefnya</a:t>
            </a:r>
            <a:r>
              <a:rPr lang="en-US" sz="1600" dirty="0"/>
              <a:t> yang </a:t>
            </a:r>
            <a:r>
              <a:rPr lang="en-US" sz="1600" dirty="0" err="1"/>
              <a:t>rumit</a:t>
            </a:r>
            <a:r>
              <a:rPr lang="en-US" sz="1600" dirty="0"/>
              <a:t>, </a:t>
            </a:r>
            <a:r>
              <a:rPr lang="en-US" sz="1600" dirty="0" err="1"/>
              <a:t>menggambarkan</a:t>
            </a:r>
            <a:r>
              <a:rPr lang="en-US" sz="1600" dirty="0"/>
              <a:t> </a:t>
            </a:r>
            <a:r>
              <a:rPr lang="en-US" sz="1600" dirty="0" err="1"/>
              <a:t>berbagai</a:t>
            </a:r>
            <a:r>
              <a:rPr lang="en-US" sz="1600" dirty="0"/>
              <a:t> </a:t>
            </a:r>
            <a:r>
              <a:rPr lang="en-US" sz="1600" dirty="0" err="1"/>
              <a:t>kisah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epik</a:t>
            </a:r>
            <a:r>
              <a:rPr lang="en-US" sz="1600" dirty="0"/>
              <a:t> Hindu.</a:t>
            </a:r>
          </a:p>
        </p:txBody>
      </p:sp>
    </p:spTree>
    <p:extLst>
      <p:ext uri="{BB962C8B-B14F-4D97-AF65-F5344CB8AC3E}">
        <p14:creationId xmlns:p14="http://schemas.microsoft.com/office/powerpoint/2010/main" val="24307600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31640" y="728700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CULTURE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88640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5556" y="170080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3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5006135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Poros</a:t>
            </a:r>
            <a:r>
              <a:rPr lang="en-US" sz="1600" dirty="0"/>
              <a:t> </a:t>
            </a:r>
            <a:r>
              <a:rPr lang="en-US" sz="1600" dirty="0" err="1"/>
              <a:t>Kosmologi</a:t>
            </a:r>
            <a:r>
              <a:rPr lang="en-US" sz="1600" dirty="0"/>
              <a:t> Yogyakarta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Monumen</a:t>
            </a:r>
            <a:r>
              <a:rPr lang="en-US" sz="1600" dirty="0"/>
              <a:t> </a:t>
            </a:r>
            <a:r>
              <a:rPr lang="en-US" sz="1600" dirty="0" err="1"/>
              <a:t>Sejarah</a:t>
            </a:r>
            <a:r>
              <a:rPr lang="en-US" sz="1600" dirty="0"/>
              <a:t> </a:t>
            </a:r>
            <a:r>
              <a:rPr lang="en-US" sz="1600" dirty="0" err="1" smtClean="0"/>
              <a:t>Ikoniknya</a:t>
            </a:r>
            <a:r>
              <a:rPr lang="en-US" sz="1600" dirty="0" smtClean="0"/>
              <a:t>. </a:t>
            </a:r>
            <a:r>
              <a:rPr lang="en-US" sz="1600" dirty="0" err="1" smtClean="0"/>
              <a:t>Sumbu</a:t>
            </a:r>
            <a:r>
              <a:rPr lang="en-US" sz="1600" dirty="0" smtClean="0"/>
              <a:t> </a:t>
            </a:r>
            <a:r>
              <a:rPr lang="en-US" sz="1600" dirty="0" err="1" smtClean="0"/>
              <a:t>Filosofi</a:t>
            </a:r>
            <a:r>
              <a:rPr lang="en-US" sz="1600" dirty="0" smtClean="0"/>
              <a:t> </a:t>
            </a:r>
            <a:r>
              <a:rPr lang="en-US" sz="1600" dirty="0" err="1" smtClean="0"/>
              <a:t>ini</a:t>
            </a:r>
            <a:r>
              <a:rPr lang="en-US" sz="1600" dirty="0" smtClean="0"/>
              <a:t> </a:t>
            </a:r>
            <a:r>
              <a:rPr lang="en-US" sz="1600" dirty="0" err="1"/>
              <a:t>mencakup</a:t>
            </a:r>
            <a:r>
              <a:rPr lang="en-US" sz="1600" dirty="0"/>
              <a:t> </a:t>
            </a:r>
            <a:r>
              <a:rPr lang="en-US" sz="1600" dirty="0" err="1"/>
              <a:t>jalur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Kraton</a:t>
            </a:r>
            <a:r>
              <a:rPr lang="en-US" sz="1600" dirty="0"/>
              <a:t> Yogyakarta, </a:t>
            </a:r>
            <a:r>
              <a:rPr lang="en-US" sz="1600" dirty="0" err="1"/>
              <a:t>Alun-Alun</a:t>
            </a:r>
            <a:r>
              <a:rPr lang="en-US" sz="1600" dirty="0"/>
              <a:t> Utara, </a:t>
            </a:r>
            <a:r>
              <a:rPr lang="en-US" sz="1600" dirty="0" err="1"/>
              <a:t>hingga</a:t>
            </a:r>
            <a:r>
              <a:rPr lang="en-US" sz="1600" dirty="0"/>
              <a:t> </a:t>
            </a:r>
            <a:r>
              <a:rPr lang="en-US" sz="1600" dirty="0" err="1"/>
              <a:t>Tugu</a:t>
            </a:r>
            <a:r>
              <a:rPr lang="en-US" sz="1600" dirty="0"/>
              <a:t> Yogyakarta. Situs </a:t>
            </a:r>
            <a:r>
              <a:rPr lang="en-US" sz="1600" dirty="0" err="1"/>
              <a:t>ini</a:t>
            </a:r>
            <a:r>
              <a:rPr lang="en-US" sz="1600" dirty="0"/>
              <a:t> </a:t>
            </a:r>
            <a:r>
              <a:rPr lang="en-US" sz="1600" dirty="0" err="1"/>
              <a:t>melambangkan</a:t>
            </a:r>
            <a:r>
              <a:rPr lang="en-US" sz="1600" dirty="0"/>
              <a:t> </a:t>
            </a:r>
            <a:r>
              <a:rPr lang="en-US" sz="1600" dirty="0" err="1"/>
              <a:t>konsep</a:t>
            </a:r>
            <a:r>
              <a:rPr lang="en-US" sz="1600" dirty="0"/>
              <a:t> </a:t>
            </a:r>
            <a:r>
              <a:rPr lang="en-US" sz="1600" dirty="0" err="1"/>
              <a:t>kosmologi</a:t>
            </a:r>
            <a:r>
              <a:rPr lang="en-US" sz="1600" dirty="0"/>
              <a:t> </a:t>
            </a:r>
            <a:r>
              <a:rPr lang="en-US" sz="1600" dirty="0" err="1"/>
              <a:t>Jawa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menjadi</a:t>
            </a:r>
            <a:r>
              <a:rPr lang="en-US" sz="1600" dirty="0"/>
              <a:t> </a:t>
            </a:r>
            <a:r>
              <a:rPr lang="en-US" sz="1600" dirty="0" err="1"/>
              <a:t>pusat</a:t>
            </a:r>
            <a:r>
              <a:rPr lang="en-US" sz="1600" dirty="0"/>
              <a:t> </a:t>
            </a:r>
            <a:r>
              <a:rPr lang="en-US" sz="1600" dirty="0" err="1"/>
              <a:t>penting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kehidupan</a:t>
            </a:r>
            <a:r>
              <a:rPr lang="en-US" sz="1600" dirty="0"/>
              <a:t> </a:t>
            </a:r>
            <a:r>
              <a:rPr lang="en-US" sz="1600" dirty="0" err="1"/>
              <a:t>budaya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spiritual </a:t>
            </a:r>
            <a:r>
              <a:rPr lang="en-US" sz="1600" dirty="0" err="1"/>
              <a:t>masyarakat</a:t>
            </a:r>
            <a:r>
              <a:rPr lang="en-US" sz="1600" dirty="0"/>
              <a:t> Yogyakarta.</a:t>
            </a:r>
          </a:p>
        </p:txBody>
      </p:sp>
      <p:pic>
        <p:nvPicPr>
          <p:cNvPr id="3074" name="Picture 2" descr="Keraton Yogyakarta. Salah satu titik dalam Sumbu Filosofi Yogyakarta, yang ditetapkan sebagai Warisan Budaya Dunia UNESC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32" y="1544127"/>
            <a:ext cx="6480428" cy="354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283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6336704" cy="6149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523" y="1669386"/>
            <a:ext cx="2524477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574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42890" y="710698"/>
            <a:ext cx="6480720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CULTURE : 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800" y="188640"/>
            <a:ext cx="39604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andi Prambanan - Ensiklopedia Sejarah Du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62" y="-14789024"/>
            <a:ext cx="812748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500" y="1520788"/>
            <a:ext cx="648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520788"/>
            <a:ext cx="4824536" cy="4824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2200" y="1556792"/>
            <a:ext cx="216024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Tambang </a:t>
            </a:r>
            <a:r>
              <a:rPr lang="en-US" sz="1700" dirty="0" err="1"/>
              <a:t>batubara</a:t>
            </a:r>
            <a:r>
              <a:rPr lang="en-US" sz="1700" dirty="0"/>
              <a:t> </a:t>
            </a:r>
            <a:r>
              <a:rPr lang="en-US" sz="1700" dirty="0" err="1"/>
              <a:t>Ombilin</a:t>
            </a:r>
            <a:r>
              <a:rPr lang="en-US" sz="1700" dirty="0"/>
              <a:t> </a:t>
            </a:r>
            <a:r>
              <a:rPr lang="en-US" sz="1700" dirty="0" err="1"/>
              <a:t>terletak</a:t>
            </a:r>
            <a:r>
              <a:rPr lang="en-US" sz="1700" dirty="0"/>
              <a:t> di Sumatera Barat. Tambang </a:t>
            </a:r>
            <a:r>
              <a:rPr lang="en-US" sz="1700" dirty="0" err="1"/>
              <a:t>ini</a:t>
            </a:r>
            <a:r>
              <a:rPr lang="en-US" sz="1700" dirty="0"/>
              <a:t> </a:t>
            </a:r>
            <a:r>
              <a:rPr lang="en-US" sz="1700" dirty="0" err="1"/>
              <a:t>merupakan</a:t>
            </a:r>
            <a:r>
              <a:rPr lang="en-US" sz="1700" dirty="0"/>
              <a:t> </a:t>
            </a:r>
            <a:r>
              <a:rPr lang="en-US" sz="1700" dirty="0" err="1"/>
              <a:t>salah</a:t>
            </a:r>
            <a:r>
              <a:rPr lang="en-US" sz="1700" dirty="0"/>
              <a:t> </a:t>
            </a:r>
            <a:r>
              <a:rPr lang="en-US" sz="1700" dirty="0" err="1"/>
              <a:t>satu</a:t>
            </a:r>
            <a:r>
              <a:rPr lang="en-US" sz="1700" dirty="0"/>
              <a:t> </a:t>
            </a:r>
            <a:r>
              <a:rPr lang="en-US" sz="1700" dirty="0" err="1"/>
              <a:t>tambang</a:t>
            </a:r>
            <a:r>
              <a:rPr lang="en-US" sz="1700" dirty="0"/>
              <a:t> </a:t>
            </a:r>
            <a:r>
              <a:rPr lang="en-US" sz="1700" dirty="0" err="1"/>
              <a:t>tertua</a:t>
            </a:r>
            <a:r>
              <a:rPr lang="en-US" sz="1700" dirty="0"/>
              <a:t> di Indonesia, </a:t>
            </a:r>
            <a:r>
              <a:rPr lang="en-US" sz="1700" dirty="0" err="1"/>
              <a:t>yaitu</a:t>
            </a:r>
            <a:r>
              <a:rPr lang="en-US" sz="1700" dirty="0"/>
              <a:t> </a:t>
            </a:r>
            <a:r>
              <a:rPr lang="en-US" sz="1700" dirty="0" err="1"/>
              <a:t>pada</a:t>
            </a:r>
            <a:r>
              <a:rPr lang="en-US" sz="1700" dirty="0"/>
              <a:t> </a:t>
            </a:r>
            <a:r>
              <a:rPr lang="en-US" sz="1700" dirty="0" err="1"/>
              <a:t>akhir</a:t>
            </a:r>
            <a:r>
              <a:rPr lang="en-US" sz="1700" dirty="0"/>
              <a:t> </a:t>
            </a:r>
            <a:r>
              <a:rPr lang="en-US" sz="1700" dirty="0" err="1"/>
              <a:t>abad</a:t>
            </a:r>
            <a:r>
              <a:rPr lang="en-US" sz="1700" dirty="0"/>
              <a:t> ke-19 </a:t>
            </a:r>
            <a:r>
              <a:rPr lang="en-US" sz="1700" dirty="0" err="1"/>
              <a:t>oleh</a:t>
            </a:r>
            <a:r>
              <a:rPr lang="en-US" sz="1700" dirty="0"/>
              <a:t> </a:t>
            </a:r>
            <a:r>
              <a:rPr lang="en-US" sz="1700" dirty="0" err="1"/>
              <a:t>pemerintah</a:t>
            </a:r>
            <a:r>
              <a:rPr lang="en-US" sz="1700" dirty="0"/>
              <a:t> </a:t>
            </a:r>
            <a:r>
              <a:rPr lang="en-US" sz="1700" dirty="0" err="1"/>
              <a:t>kolonial</a:t>
            </a:r>
            <a:r>
              <a:rPr lang="en-US" sz="1700" dirty="0"/>
              <a:t> </a:t>
            </a:r>
            <a:r>
              <a:rPr lang="en-US" sz="1700" dirty="0" err="1"/>
              <a:t>Belanda</a:t>
            </a:r>
            <a:r>
              <a:rPr lang="en-US" sz="1700" dirty="0"/>
              <a:t>. Situs </a:t>
            </a:r>
            <a:r>
              <a:rPr lang="en-US" sz="1700" dirty="0" err="1"/>
              <a:t>ini</a:t>
            </a:r>
            <a:r>
              <a:rPr lang="en-US" sz="1700" dirty="0"/>
              <a:t> </a:t>
            </a:r>
            <a:r>
              <a:rPr lang="en-US" sz="1700" dirty="0" err="1"/>
              <a:t>mencerminkan</a:t>
            </a:r>
            <a:r>
              <a:rPr lang="en-US" sz="1700" dirty="0"/>
              <a:t> </a:t>
            </a:r>
            <a:r>
              <a:rPr lang="en-US" sz="1700" dirty="0" err="1"/>
              <a:t>sejarah</a:t>
            </a:r>
            <a:r>
              <a:rPr lang="en-US" sz="1700" dirty="0"/>
              <a:t> </a:t>
            </a:r>
            <a:r>
              <a:rPr lang="en-US" sz="1700" dirty="0" err="1"/>
              <a:t>industri</a:t>
            </a:r>
            <a:r>
              <a:rPr lang="en-US" sz="1700" dirty="0"/>
              <a:t> </a:t>
            </a:r>
            <a:r>
              <a:rPr lang="en-US" sz="1700" dirty="0" err="1"/>
              <a:t>pertambangan</a:t>
            </a:r>
            <a:r>
              <a:rPr lang="en-US" sz="1700" dirty="0"/>
              <a:t> di Indonesia </a:t>
            </a:r>
            <a:r>
              <a:rPr lang="en-US" sz="1700" dirty="0" err="1"/>
              <a:t>dan</a:t>
            </a:r>
            <a:r>
              <a:rPr lang="en-US" sz="1700" dirty="0"/>
              <a:t> </a:t>
            </a:r>
            <a:r>
              <a:rPr lang="en-US" sz="1700" dirty="0" err="1"/>
              <a:t>dampaknya</a:t>
            </a:r>
            <a:r>
              <a:rPr lang="en-US" sz="1700" dirty="0"/>
              <a:t> </a:t>
            </a:r>
            <a:r>
              <a:rPr lang="en-US" sz="1700" dirty="0" err="1"/>
              <a:t>terhadap</a:t>
            </a:r>
            <a:r>
              <a:rPr lang="en-US" sz="1700" dirty="0"/>
              <a:t> </a:t>
            </a:r>
            <a:r>
              <a:rPr lang="en-US" sz="1700" dirty="0" err="1"/>
              <a:t>perkembangan</a:t>
            </a:r>
            <a:r>
              <a:rPr lang="en-US" sz="1700" dirty="0"/>
              <a:t> </a:t>
            </a:r>
            <a:r>
              <a:rPr lang="en-US" sz="1700" dirty="0" err="1"/>
              <a:t>ekonomi</a:t>
            </a:r>
            <a:r>
              <a:rPr lang="en-US" sz="1700" dirty="0"/>
              <a:t> </a:t>
            </a:r>
            <a:r>
              <a:rPr lang="en-US" sz="1700" dirty="0" err="1"/>
              <a:t>lokal</a:t>
            </a:r>
            <a:r>
              <a:rPr lang="en-US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22519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9762</TotalTime>
  <Words>1155</Words>
  <Application>Microsoft Office PowerPoint</Application>
  <PresentationFormat>On-screen Show (4:3)</PresentationFormat>
  <Paragraphs>152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</vt:lpstr>
      <vt:lpstr>Poppins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ADT</cp:lastModifiedBy>
  <cp:revision>616</cp:revision>
  <cp:lastPrinted>2017-08-29T02:54:51Z</cp:lastPrinted>
  <dcterms:created xsi:type="dcterms:W3CDTF">2010-04-18T12:06:30Z</dcterms:created>
  <dcterms:modified xsi:type="dcterms:W3CDTF">2025-10-10T03:03:56Z</dcterms:modified>
</cp:coreProperties>
</file>