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726" y="1265992"/>
            <a:ext cx="8169638" cy="1752600"/>
          </a:xfrm>
        </p:spPr>
        <p:txBody>
          <a:bodyPr>
            <a:normAutofit fontScale="90000"/>
          </a:bodyPr>
          <a:lstStyle/>
          <a:p>
            <a:r>
              <a:rPr dirty="0" err="1">
                <a:solidFill>
                  <a:srgbClr val="002060"/>
                </a:solidFill>
              </a:rPr>
              <a:t>Hakekat</a:t>
            </a:r>
            <a:r>
              <a:rPr dirty="0">
                <a:solidFill>
                  <a:srgbClr val="002060"/>
                </a:solidFill>
              </a:rPr>
              <a:t> </a:t>
            </a:r>
            <a:r>
              <a:rPr dirty="0" err="1">
                <a:solidFill>
                  <a:srgbClr val="002060"/>
                </a:solidFill>
              </a:rPr>
              <a:t>Pemimpin</a:t>
            </a:r>
            <a:r>
              <a:rPr dirty="0">
                <a:solidFill>
                  <a:srgbClr val="002060"/>
                </a:solidFill>
              </a:rPr>
              <a:t> dan </a:t>
            </a:r>
            <a:r>
              <a:rPr dirty="0" err="1">
                <a:solidFill>
                  <a:srgbClr val="002060"/>
                </a:solidFill>
              </a:rPr>
              <a:t>Kepemimpinan</a:t>
            </a:r>
            <a:endParaRPr dirty="0">
              <a:solidFill>
                <a:srgbClr val="002060"/>
              </a:solidFill>
            </a:endParaRPr>
          </a:p>
          <a:p>
            <a:r>
              <a:rPr dirty="0">
                <a:solidFill>
                  <a:srgbClr val="002060"/>
                </a:solidFill>
              </a:rPr>
              <a:t>(Leader and Leadership</a:t>
            </a:r>
            <a:r>
              <a:rPr dirty="0"/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4283" y="3678266"/>
            <a:ext cx="7240248" cy="1752600"/>
          </a:xfrm>
        </p:spPr>
        <p:txBody>
          <a:bodyPr>
            <a:normAutofit fontScale="85000" lnSpcReduction="20000"/>
          </a:bodyPr>
          <a:lstStyle/>
          <a:p>
            <a:r>
              <a:rPr dirty="0" err="1">
                <a:solidFill>
                  <a:srgbClr val="0070C0"/>
                </a:solidFill>
              </a:rPr>
              <a:t>Disusun</a:t>
            </a:r>
            <a:r>
              <a:rPr dirty="0">
                <a:solidFill>
                  <a:srgbClr val="0070C0"/>
                </a:solidFill>
              </a:rPr>
              <a:t> oleh: </a:t>
            </a:r>
            <a:r>
              <a:rPr lang="en-US" dirty="0">
                <a:solidFill>
                  <a:srgbClr val="0070C0"/>
                </a:solidFill>
              </a:rPr>
              <a:t>Dr. Ir. </a:t>
            </a:r>
            <a:r>
              <a:rPr lang="en-US" dirty="0" err="1">
                <a:solidFill>
                  <a:srgbClr val="0070C0"/>
                </a:solidFill>
              </a:rPr>
              <a:t>Damsir</a:t>
            </a:r>
            <a:r>
              <a:rPr lang="en-US" dirty="0">
                <a:solidFill>
                  <a:srgbClr val="0070C0"/>
                </a:solidFill>
              </a:rPr>
              <a:t>, M.T.A</a:t>
            </a:r>
            <a:endParaRPr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Dosen </a:t>
            </a:r>
            <a:r>
              <a:rPr lang="en-US" dirty="0" err="1">
                <a:solidFill>
                  <a:srgbClr val="0070C0"/>
                </a:solidFill>
              </a:rPr>
              <a:t>Pascasarjana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r>
              <a:rPr dirty="0" err="1">
                <a:solidFill>
                  <a:srgbClr val="0070C0"/>
                </a:solidFill>
              </a:rPr>
              <a:t>Institu</a:t>
            </a:r>
            <a:r>
              <a:rPr lang="en-US" dirty="0" err="1">
                <a:solidFill>
                  <a:srgbClr val="0070C0"/>
                </a:solidFill>
              </a:rPr>
              <a:t>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Informatika</a:t>
            </a:r>
            <a:r>
              <a:rPr lang="en-US" dirty="0">
                <a:solidFill>
                  <a:srgbClr val="0070C0"/>
                </a:solidFill>
              </a:rPr>
              <a:t> dan </a:t>
            </a:r>
            <a:r>
              <a:rPr lang="en-US" dirty="0" err="1">
                <a:solidFill>
                  <a:srgbClr val="0070C0"/>
                </a:solidFill>
              </a:rPr>
              <a:t>Bisnis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Darmajaya</a:t>
            </a:r>
            <a:endParaRPr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2025</a:t>
            </a:r>
            <a:endParaRPr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2606" y="682054"/>
            <a:ext cx="5658787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Tantangan</a:t>
            </a:r>
            <a:r>
              <a:rPr dirty="0"/>
              <a:t> </a:t>
            </a:r>
            <a:r>
              <a:rPr dirty="0" err="1"/>
              <a:t>Kepemimpinan</a:t>
            </a:r>
            <a:r>
              <a:rPr dirty="0"/>
              <a:t>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5013" y="1825054"/>
            <a:ext cx="5373974" cy="2582056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 err="1"/>
              <a:t>Perubahan</a:t>
            </a:r>
            <a:r>
              <a:rPr dirty="0"/>
              <a:t> </a:t>
            </a:r>
            <a:r>
              <a:rPr dirty="0" err="1"/>
              <a:t>teknologi</a:t>
            </a:r>
            <a:r>
              <a:rPr dirty="0"/>
              <a:t> dan </a:t>
            </a:r>
            <a:r>
              <a:rPr dirty="0" err="1"/>
              <a:t>digitalisasi</a:t>
            </a:r>
            <a:r>
              <a:rPr dirty="0"/>
              <a:t> </a:t>
            </a:r>
            <a:r>
              <a:rPr dirty="0" err="1"/>
              <a:t>cepat</a:t>
            </a:r>
            <a:endParaRPr dirty="0"/>
          </a:p>
          <a:p>
            <a:pPr>
              <a:defRPr sz="2000"/>
            </a:pPr>
            <a:r>
              <a:rPr dirty="0" err="1"/>
              <a:t>Keanekaragaman</a:t>
            </a:r>
            <a:r>
              <a:rPr dirty="0"/>
              <a:t> </a:t>
            </a:r>
            <a:r>
              <a:rPr dirty="0" err="1"/>
              <a:t>budaya</a:t>
            </a:r>
            <a:r>
              <a:rPr dirty="0"/>
              <a:t> dan </a:t>
            </a:r>
            <a:r>
              <a:rPr dirty="0" err="1"/>
              <a:t>generasi</a:t>
            </a:r>
            <a:endParaRPr dirty="0"/>
          </a:p>
          <a:p>
            <a:pPr>
              <a:defRPr sz="2000"/>
            </a:pPr>
            <a:r>
              <a:rPr dirty="0" err="1"/>
              <a:t>Kompleksitas</a:t>
            </a:r>
            <a:r>
              <a:rPr dirty="0"/>
              <a:t> </a:t>
            </a:r>
            <a:r>
              <a:rPr dirty="0" err="1"/>
              <a:t>masalah</a:t>
            </a:r>
            <a:r>
              <a:rPr dirty="0"/>
              <a:t> global</a:t>
            </a:r>
          </a:p>
          <a:p>
            <a:pPr>
              <a:defRPr sz="2000"/>
            </a:pPr>
            <a:r>
              <a:rPr dirty="0"/>
              <a:t>Tuntutan </a:t>
            </a: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inklusif</a:t>
            </a:r>
            <a:r>
              <a:rPr dirty="0"/>
              <a:t> dan </a:t>
            </a:r>
            <a:r>
              <a:rPr dirty="0" err="1"/>
              <a:t>inovatif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121" y="552762"/>
            <a:ext cx="5703757" cy="1143000"/>
          </a:xfrm>
        </p:spPr>
        <p:txBody>
          <a:bodyPr/>
          <a:lstStyle/>
          <a:p>
            <a:r>
              <a:rPr dirty="0" err="1"/>
              <a:t>Pemimpin</a:t>
            </a:r>
            <a:r>
              <a:rPr dirty="0"/>
              <a:t> Masa </a:t>
            </a:r>
            <a:r>
              <a:rPr dirty="0" err="1"/>
              <a:t>Depan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1128" y="1718247"/>
            <a:ext cx="4579495" cy="2522095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 err="1"/>
              <a:t>Berpikir</a:t>
            </a:r>
            <a:r>
              <a:rPr dirty="0"/>
              <a:t> global – </a:t>
            </a:r>
            <a:r>
              <a:rPr dirty="0" err="1"/>
              <a:t>bertindak</a:t>
            </a:r>
            <a:r>
              <a:rPr dirty="0"/>
              <a:t> </a:t>
            </a:r>
            <a:r>
              <a:rPr dirty="0" err="1"/>
              <a:t>lokal</a:t>
            </a:r>
            <a:endParaRPr dirty="0"/>
          </a:p>
          <a:p>
            <a:pPr>
              <a:defRPr sz="2000"/>
            </a:pPr>
            <a:r>
              <a:rPr dirty="0" err="1"/>
              <a:t>Kolaboratif</a:t>
            </a:r>
            <a:r>
              <a:rPr dirty="0"/>
              <a:t> dan </a:t>
            </a:r>
            <a:r>
              <a:rPr dirty="0" err="1"/>
              <a:t>memberdayakan</a:t>
            </a:r>
            <a:endParaRPr dirty="0"/>
          </a:p>
          <a:p>
            <a:pPr>
              <a:defRPr sz="2000"/>
            </a:pPr>
            <a:r>
              <a:rPr dirty="0"/>
              <a:t>Digital savvy dan visioner</a:t>
            </a:r>
          </a:p>
          <a:p>
            <a:pPr>
              <a:defRPr sz="2000"/>
            </a:pPr>
            <a:r>
              <a:rPr dirty="0" err="1"/>
              <a:t>Mendorong</a:t>
            </a:r>
            <a:r>
              <a:rPr dirty="0"/>
              <a:t> </a:t>
            </a:r>
            <a:r>
              <a:rPr dirty="0" err="1"/>
              <a:t>inovasi</a:t>
            </a:r>
            <a:r>
              <a:rPr dirty="0"/>
              <a:t> dan </a:t>
            </a:r>
            <a:r>
              <a:rPr dirty="0" err="1"/>
              <a:t>keberlanjutan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587" y="581937"/>
            <a:ext cx="2660754" cy="1143000"/>
          </a:xfrm>
        </p:spPr>
        <p:txBody>
          <a:bodyPr/>
          <a:lstStyle/>
          <a:p>
            <a:r>
              <a:rPr dirty="0" err="1"/>
              <a:t>Penutup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3789"/>
            <a:ext cx="8229600" cy="2203555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bukan</a:t>
            </a:r>
            <a:r>
              <a:rPr dirty="0"/>
              <a:t> </a:t>
            </a:r>
            <a:r>
              <a:rPr dirty="0" err="1"/>
              <a:t>hanya</a:t>
            </a:r>
            <a:r>
              <a:rPr dirty="0"/>
              <a:t> yang </a:t>
            </a:r>
            <a:r>
              <a:rPr dirty="0" err="1"/>
              <a:t>memegang</a:t>
            </a:r>
            <a:r>
              <a:rPr dirty="0"/>
              <a:t> </a:t>
            </a:r>
            <a:r>
              <a:rPr dirty="0" err="1"/>
              <a:t>jabatan</a:t>
            </a:r>
            <a:r>
              <a:rPr dirty="0"/>
              <a:t>, </a:t>
            </a:r>
            <a:r>
              <a:rPr dirty="0" err="1"/>
              <a:t>tetapi</a:t>
            </a:r>
            <a:r>
              <a:rPr dirty="0"/>
              <a:t> </a:t>
            </a:r>
            <a:r>
              <a:rPr dirty="0" err="1"/>
              <a:t>siapa</a:t>
            </a:r>
            <a:r>
              <a:rPr dirty="0"/>
              <a:t> pun yang </a:t>
            </a:r>
            <a:r>
              <a:rPr dirty="0" err="1"/>
              <a:t>mampu</a:t>
            </a:r>
            <a:r>
              <a:rPr dirty="0"/>
              <a:t> </a:t>
            </a:r>
            <a:r>
              <a:rPr dirty="0" err="1"/>
              <a:t>menggerakkan</a:t>
            </a:r>
            <a:r>
              <a:rPr dirty="0"/>
              <a:t> </a:t>
            </a:r>
            <a:r>
              <a:rPr dirty="0" err="1"/>
              <a:t>perubahan</a:t>
            </a:r>
            <a:r>
              <a:rPr dirty="0"/>
              <a:t> </a:t>
            </a:r>
            <a:r>
              <a:rPr dirty="0" err="1"/>
              <a:t>positif</a:t>
            </a:r>
            <a:endParaRPr dirty="0"/>
          </a:p>
          <a:p>
            <a:pPr>
              <a:defRPr sz="2000"/>
            </a:pP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efektif</a:t>
            </a:r>
            <a:r>
              <a:rPr dirty="0"/>
              <a:t> </a:t>
            </a:r>
            <a:r>
              <a:rPr dirty="0" err="1"/>
              <a:t>lahir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keteladanan</a:t>
            </a:r>
            <a:r>
              <a:rPr dirty="0"/>
              <a:t>, </a:t>
            </a:r>
            <a:r>
              <a:rPr dirty="0" err="1"/>
              <a:t>visi</a:t>
            </a:r>
            <a:r>
              <a:rPr dirty="0"/>
              <a:t>, dan </a:t>
            </a:r>
            <a:r>
              <a:rPr dirty="0" err="1"/>
              <a:t>aksi</a:t>
            </a:r>
            <a:r>
              <a:rPr dirty="0"/>
              <a:t> </a:t>
            </a:r>
            <a:r>
              <a:rPr dirty="0" err="1"/>
              <a:t>nyata</a:t>
            </a:r>
            <a:endParaRPr dirty="0"/>
          </a:p>
          <a:p>
            <a:pPr>
              <a:defRPr sz="2000"/>
            </a:pPr>
            <a:r>
              <a:rPr dirty="0"/>
              <a:t>“The best way to predict the future is to create it.” — Peter Drucker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324" y="491995"/>
            <a:ext cx="5561351" cy="1143000"/>
          </a:xfrm>
        </p:spPr>
        <p:txBody>
          <a:bodyPr/>
          <a:lstStyle/>
          <a:p>
            <a:r>
              <a:rPr dirty="0"/>
              <a:t>Diskusi / Tanya Jawab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6767" y="1634995"/>
            <a:ext cx="7277725" cy="1828800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Apa </a:t>
            </a:r>
            <a:r>
              <a:rPr dirty="0" err="1"/>
              <a:t>gaya</a:t>
            </a:r>
            <a:r>
              <a:rPr dirty="0"/>
              <a:t> </a:t>
            </a:r>
            <a:r>
              <a:rPr dirty="0" err="1"/>
              <a:t>kepemimpinan</a:t>
            </a:r>
            <a:r>
              <a:rPr dirty="0"/>
              <a:t> yang paling </a:t>
            </a:r>
            <a:r>
              <a:rPr dirty="0" err="1"/>
              <a:t>cocok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era </a:t>
            </a:r>
            <a:r>
              <a:rPr dirty="0" err="1"/>
              <a:t>sekarang</a:t>
            </a:r>
            <a:r>
              <a:rPr dirty="0"/>
              <a:t>?</a:t>
            </a:r>
          </a:p>
          <a:p>
            <a:pPr>
              <a:defRPr sz="2000"/>
            </a:pPr>
            <a:r>
              <a:rPr dirty="0" err="1"/>
              <a:t>Bagaimana</a:t>
            </a:r>
            <a:r>
              <a:rPr dirty="0"/>
              <a:t> Anda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pemimpin</a:t>
            </a:r>
            <a:r>
              <a:rPr dirty="0"/>
              <a:t> di </a:t>
            </a:r>
            <a:r>
              <a:rPr dirty="0" err="1"/>
              <a:t>lingkungan</a:t>
            </a:r>
            <a:r>
              <a:rPr dirty="0"/>
              <a:t> Anda?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Memahami definisi pemimpin dan kepemimpinan</a:t>
            </a:r>
          </a:p>
          <a:p>
            <a:pPr>
              <a:defRPr sz="2000"/>
            </a:pPr>
            <a:r>
              <a:t>Menjelaskan filosofi leadership</a:t>
            </a:r>
          </a:p>
          <a:p>
            <a:pPr>
              <a:defRPr sz="2000"/>
            </a:pPr>
            <a:r>
              <a:t>Mengetahui gaya kepemimpinan di era global</a:t>
            </a:r>
          </a:p>
          <a:p>
            <a:pPr>
              <a:defRPr sz="2000"/>
            </a:pPr>
            <a:r>
              <a:t>Menumbuhkan kesadaran pentingnya kepemimpinan yang adaptif dan visioner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Pemimpin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Pemimpin adalah individu yang memiliki pengaruh terhadap orang lain</a:t>
            </a:r>
          </a:p>
          <a:p>
            <a:pPr>
              <a:defRPr sz="2000"/>
            </a:pPr>
            <a:r>
              <a:t>Mampu mengarahkan dan menginspirasi kelompok</a:t>
            </a:r>
          </a:p>
          <a:p>
            <a:pPr>
              <a:defRPr sz="2000"/>
            </a:pPr>
            <a:r>
              <a:t>Bertanggung jawab atas pencapaian tujuan bersama</a:t>
            </a:r>
          </a:p>
          <a:p>
            <a:pPr>
              <a:defRPr sz="2000"/>
            </a:pPr>
            <a:r>
              <a:t>“Leader is one who knows the way, goes the way, and shows the way.” — John C. Maxwell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6749"/>
            <a:ext cx="8229600" cy="1143000"/>
          </a:xfrm>
        </p:spPr>
        <p:txBody>
          <a:bodyPr/>
          <a:lstStyle/>
          <a:p>
            <a:r>
              <a:rPr dirty="0"/>
              <a:t>Ciri-Ciri </a:t>
            </a:r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Efektif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6039" y="1768839"/>
            <a:ext cx="5598826" cy="2688055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Visioner dan </a:t>
            </a:r>
            <a:r>
              <a:rPr dirty="0" err="1"/>
              <a:t>inspiratif</a:t>
            </a:r>
            <a:endParaRPr dirty="0"/>
          </a:p>
          <a:p>
            <a:pPr>
              <a:defRPr sz="2000"/>
            </a:pPr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integritas</a:t>
            </a:r>
            <a:r>
              <a:rPr dirty="0"/>
              <a:t> dan </a:t>
            </a:r>
            <a:r>
              <a:rPr dirty="0" err="1"/>
              <a:t>kejujuran</a:t>
            </a:r>
            <a:endParaRPr dirty="0"/>
          </a:p>
          <a:p>
            <a:pPr>
              <a:defRPr sz="2000"/>
            </a:pPr>
            <a:r>
              <a:rPr dirty="0"/>
              <a:t>Mampu </a:t>
            </a:r>
            <a:r>
              <a:rPr dirty="0" err="1"/>
              <a:t>mengambil</a:t>
            </a:r>
            <a:r>
              <a:rPr dirty="0"/>
              <a:t> </a:t>
            </a:r>
            <a:r>
              <a:rPr dirty="0" err="1"/>
              <a:t>keputusan</a:t>
            </a:r>
            <a:r>
              <a:rPr dirty="0"/>
              <a:t> </a:t>
            </a:r>
            <a:r>
              <a:rPr dirty="0" err="1"/>
              <a:t>tepat</a:t>
            </a:r>
            <a:endParaRPr dirty="0"/>
          </a:p>
          <a:p>
            <a:pPr>
              <a:defRPr sz="2000"/>
            </a:pPr>
            <a:r>
              <a:rPr dirty="0" err="1"/>
              <a:t>Komunikatif</a:t>
            </a:r>
            <a:r>
              <a:rPr dirty="0"/>
              <a:t> dan </a:t>
            </a:r>
            <a:r>
              <a:rPr dirty="0" err="1"/>
              <a:t>terbuka</a:t>
            </a:r>
            <a:endParaRPr dirty="0"/>
          </a:p>
          <a:p>
            <a:pPr>
              <a:defRPr sz="2000"/>
            </a:pPr>
            <a:r>
              <a:rPr dirty="0" err="1"/>
              <a:t>Adaptif</a:t>
            </a:r>
            <a:r>
              <a:rPr dirty="0"/>
              <a:t> </a:t>
            </a:r>
            <a:r>
              <a:rPr dirty="0" err="1"/>
              <a:t>terhadap</a:t>
            </a:r>
            <a:r>
              <a:rPr dirty="0"/>
              <a:t> </a:t>
            </a:r>
            <a:r>
              <a:rPr dirty="0" err="1"/>
              <a:t>perubahan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41" y="921895"/>
            <a:ext cx="5763718" cy="1143000"/>
          </a:xfrm>
        </p:spPr>
        <p:txBody>
          <a:bodyPr/>
          <a:lstStyle/>
          <a:p>
            <a:r>
              <a:rPr dirty="0" err="1"/>
              <a:t>Definisi</a:t>
            </a:r>
            <a:r>
              <a:rPr dirty="0"/>
              <a:t> </a:t>
            </a:r>
            <a:r>
              <a:rPr dirty="0" err="1"/>
              <a:t>Kepemimpinan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747" y="1836295"/>
            <a:ext cx="7547548" cy="2731957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Proses </a:t>
            </a:r>
            <a:r>
              <a:rPr dirty="0" err="1"/>
              <a:t>mempengaruhi</a:t>
            </a:r>
            <a:r>
              <a:rPr dirty="0"/>
              <a:t> dan </a:t>
            </a:r>
            <a:r>
              <a:rPr dirty="0" err="1"/>
              <a:t>mengarahkan</a:t>
            </a:r>
            <a:r>
              <a:rPr dirty="0"/>
              <a:t> orang lain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mencapai</a:t>
            </a:r>
            <a:r>
              <a:rPr dirty="0"/>
              <a:t> </a:t>
            </a:r>
            <a:r>
              <a:rPr dirty="0" err="1"/>
              <a:t>tujuan</a:t>
            </a:r>
            <a:endParaRPr dirty="0"/>
          </a:p>
          <a:p>
            <a:pPr>
              <a:defRPr sz="2000"/>
            </a:pPr>
            <a:r>
              <a:rPr dirty="0" err="1"/>
              <a:t>Kemampuan</a:t>
            </a:r>
            <a:r>
              <a:rPr dirty="0"/>
              <a:t> </a:t>
            </a:r>
            <a:r>
              <a:rPr dirty="0" err="1"/>
              <a:t>menciptakan</a:t>
            </a:r>
            <a:r>
              <a:rPr dirty="0"/>
              <a:t> </a:t>
            </a:r>
            <a:r>
              <a:rPr dirty="0" err="1"/>
              <a:t>lingkungan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 </a:t>
            </a:r>
            <a:r>
              <a:rPr dirty="0" err="1"/>
              <a:t>produktif</a:t>
            </a:r>
            <a:endParaRPr dirty="0"/>
          </a:p>
          <a:p>
            <a:pPr>
              <a:defRPr sz="2000"/>
            </a:pPr>
            <a:r>
              <a:rPr dirty="0" err="1"/>
              <a:t>Sinergi</a:t>
            </a:r>
            <a:r>
              <a:rPr dirty="0"/>
              <a:t> </a:t>
            </a:r>
            <a:r>
              <a:rPr dirty="0" err="1"/>
              <a:t>antara</a:t>
            </a:r>
            <a:r>
              <a:rPr dirty="0"/>
              <a:t> </a:t>
            </a:r>
            <a:r>
              <a:rPr dirty="0" err="1"/>
              <a:t>visi</a:t>
            </a:r>
            <a:r>
              <a:rPr dirty="0"/>
              <a:t>, strategi, dan </a:t>
            </a:r>
            <a:r>
              <a:rPr dirty="0" err="1"/>
              <a:t>tindakan</a:t>
            </a:r>
            <a:r>
              <a:rPr dirty="0"/>
              <a:t> </a:t>
            </a:r>
            <a:r>
              <a:rPr dirty="0" err="1"/>
              <a:t>nyata</a:t>
            </a:r>
            <a:endParaRPr dirty="0"/>
          </a:p>
          <a:p>
            <a:pPr>
              <a:defRPr sz="2000"/>
            </a:pPr>
            <a:r>
              <a:rPr dirty="0"/>
              <a:t>Leadership is action, not position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797" y="1222766"/>
            <a:ext cx="6738079" cy="1143000"/>
          </a:xfrm>
        </p:spPr>
        <p:txBody>
          <a:bodyPr/>
          <a:lstStyle/>
          <a:p>
            <a:r>
              <a:rPr dirty="0" err="1"/>
              <a:t>Unsur-Unsur</a:t>
            </a:r>
            <a:r>
              <a:rPr dirty="0"/>
              <a:t> </a:t>
            </a:r>
            <a:r>
              <a:rPr dirty="0" err="1"/>
              <a:t>Kepemimpinan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1679" y="2215866"/>
            <a:ext cx="3488961" cy="2408067"/>
          </a:xfrm>
        </p:spPr>
        <p:txBody>
          <a:bodyPr>
            <a:normAutofit fontScale="85000" lnSpcReduction="20000"/>
          </a:bodyPr>
          <a:lstStyle/>
          <a:p>
            <a:endParaRPr dirty="0"/>
          </a:p>
          <a:p>
            <a:pPr>
              <a:defRPr sz="2000"/>
            </a:pPr>
            <a:r>
              <a:rPr sz="2800" dirty="0" err="1"/>
              <a:t>Pemimpin</a:t>
            </a:r>
            <a:endParaRPr sz="2800" dirty="0"/>
          </a:p>
          <a:p>
            <a:pPr>
              <a:defRPr sz="2000"/>
            </a:pPr>
            <a:r>
              <a:rPr sz="2800" dirty="0" err="1"/>
              <a:t>Pengikut</a:t>
            </a:r>
            <a:endParaRPr sz="2800" dirty="0"/>
          </a:p>
          <a:p>
            <a:pPr>
              <a:defRPr sz="2000"/>
            </a:pPr>
            <a:r>
              <a:rPr sz="2800" dirty="0"/>
              <a:t>Tujuan </a:t>
            </a:r>
            <a:r>
              <a:rPr sz="2800" dirty="0" err="1"/>
              <a:t>bersama</a:t>
            </a:r>
            <a:endParaRPr sz="2800" dirty="0"/>
          </a:p>
          <a:p>
            <a:pPr>
              <a:defRPr sz="2000"/>
            </a:pPr>
            <a:r>
              <a:rPr sz="2800" dirty="0" err="1"/>
              <a:t>Komunikasi</a:t>
            </a:r>
            <a:endParaRPr sz="2800" dirty="0"/>
          </a:p>
          <a:p>
            <a:pPr>
              <a:defRPr sz="2000"/>
            </a:pPr>
            <a:r>
              <a:rPr sz="2800" dirty="0" err="1"/>
              <a:t>Situasi</a:t>
            </a:r>
            <a:r>
              <a:rPr sz="2800" dirty="0"/>
              <a:t> dan </a:t>
            </a:r>
            <a:r>
              <a:rPr sz="2800" dirty="0" err="1"/>
              <a:t>konteks</a:t>
            </a:r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355" y="865681"/>
            <a:ext cx="5463915" cy="1143000"/>
          </a:xfrm>
        </p:spPr>
        <p:txBody>
          <a:bodyPr/>
          <a:lstStyle/>
          <a:p>
            <a:r>
              <a:rPr dirty="0" err="1"/>
              <a:t>Filosofi</a:t>
            </a:r>
            <a:r>
              <a:rPr dirty="0"/>
              <a:t>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355" y="2008681"/>
            <a:ext cx="6273384" cy="2743201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bukan</a:t>
            </a:r>
            <a:r>
              <a:rPr dirty="0"/>
              <a:t> </a:t>
            </a:r>
            <a:r>
              <a:rPr dirty="0" err="1"/>
              <a:t>sekadar</a:t>
            </a:r>
            <a:r>
              <a:rPr dirty="0"/>
              <a:t> </a:t>
            </a:r>
            <a:r>
              <a:rPr dirty="0" err="1"/>
              <a:t>jabatan</a:t>
            </a:r>
            <a:r>
              <a:rPr dirty="0"/>
              <a:t>, </a:t>
            </a:r>
            <a:r>
              <a:rPr dirty="0" err="1"/>
              <a:t>melainkan</a:t>
            </a:r>
            <a:r>
              <a:rPr dirty="0"/>
              <a:t> </a:t>
            </a:r>
            <a:r>
              <a:rPr dirty="0" err="1"/>
              <a:t>tanggung</a:t>
            </a:r>
            <a:r>
              <a:rPr dirty="0"/>
              <a:t> </a:t>
            </a:r>
            <a:r>
              <a:rPr dirty="0" err="1"/>
              <a:t>jawab</a:t>
            </a:r>
            <a:r>
              <a:rPr dirty="0"/>
              <a:t> moral dan </a:t>
            </a:r>
            <a:r>
              <a:rPr dirty="0" err="1"/>
              <a:t>sosial</a:t>
            </a:r>
            <a:endParaRPr dirty="0"/>
          </a:p>
          <a:p>
            <a:pPr>
              <a:defRPr sz="2000"/>
            </a:pPr>
            <a:r>
              <a:rPr dirty="0"/>
              <a:t>Leadership by example → </a:t>
            </a:r>
            <a:r>
              <a:rPr dirty="0" err="1"/>
              <a:t>memberi</a:t>
            </a:r>
            <a:r>
              <a:rPr dirty="0"/>
              <a:t> </a:t>
            </a:r>
            <a:r>
              <a:rPr dirty="0" err="1"/>
              <a:t>teladan</a:t>
            </a:r>
            <a:endParaRPr dirty="0"/>
          </a:p>
          <a:p>
            <a:pPr>
              <a:defRPr sz="2000"/>
            </a:pPr>
            <a:r>
              <a:rPr dirty="0"/>
              <a:t>Empowerment → </a:t>
            </a:r>
            <a:r>
              <a:rPr dirty="0" err="1"/>
              <a:t>memberdayakan</a:t>
            </a:r>
            <a:r>
              <a:rPr dirty="0"/>
              <a:t> </a:t>
            </a:r>
            <a:r>
              <a:rPr dirty="0" err="1"/>
              <a:t>tim</a:t>
            </a:r>
            <a:endParaRPr dirty="0"/>
          </a:p>
          <a:p>
            <a:pPr>
              <a:defRPr sz="2000"/>
            </a:pPr>
            <a:r>
              <a:rPr dirty="0"/>
              <a:t>Shared vision → </a:t>
            </a:r>
            <a:r>
              <a:rPr dirty="0" err="1"/>
              <a:t>membangun</a:t>
            </a:r>
            <a:r>
              <a:rPr dirty="0"/>
              <a:t> </a:t>
            </a:r>
            <a:r>
              <a:rPr dirty="0" err="1"/>
              <a:t>mimpi</a:t>
            </a:r>
            <a:r>
              <a:rPr dirty="0"/>
              <a:t> </a:t>
            </a:r>
            <a:r>
              <a:rPr dirty="0" err="1"/>
              <a:t>bersama</a:t>
            </a:r>
            <a:endParaRPr dirty="0"/>
          </a:p>
          <a:p>
            <a:pPr>
              <a:defRPr sz="2000"/>
            </a:pPr>
            <a:r>
              <a:rPr dirty="0"/>
              <a:t>Service leadership → </a:t>
            </a:r>
            <a:r>
              <a:rPr dirty="0" err="1"/>
              <a:t>melayani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memimpin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561" y="1176727"/>
            <a:ext cx="5988570" cy="1143000"/>
          </a:xfrm>
        </p:spPr>
        <p:txBody>
          <a:bodyPr>
            <a:normAutofit fontScale="90000"/>
          </a:bodyPr>
          <a:lstStyle/>
          <a:p>
            <a:r>
              <a:rPr dirty="0"/>
              <a:t>Teori &amp; </a:t>
            </a:r>
            <a:r>
              <a:rPr dirty="0" err="1"/>
              <a:t>Pendekatan</a:t>
            </a:r>
            <a:r>
              <a:rPr dirty="0"/>
              <a:t> </a:t>
            </a:r>
            <a:r>
              <a:rPr dirty="0" err="1"/>
              <a:t>Kepemimpinan</a:t>
            </a:r>
            <a:r>
              <a:rPr dirty="0"/>
              <a:t> (</a:t>
            </a:r>
            <a:r>
              <a:rPr dirty="0" err="1"/>
              <a:t>Ringkas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194" y="2319727"/>
            <a:ext cx="7060367" cy="2218545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pPr>
              <a:defRPr sz="2000"/>
            </a:pPr>
            <a:r>
              <a:rPr dirty="0"/>
              <a:t>Trait Theory → </a:t>
            </a: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lahir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sifat</a:t>
            </a:r>
            <a:r>
              <a:rPr dirty="0"/>
              <a:t> </a:t>
            </a:r>
            <a:r>
              <a:rPr dirty="0" err="1"/>
              <a:t>bawaan</a:t>
            </a:r>
            <a:endParaRPr dirty="0"/>
          </a:p>
          <a:p>
            <a:pPr>
              <a:defRPr sz="2000"/>
            </a:pPr>
            <a:r>
              <a:rPr dirty="0"/>
              <a:t>Behavioral Theory → </a:t>
            </a: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dipelajari</a:t>
            </a:r>
            <a:endParaRPr dirty="0"/>
          </a:p>
          <a:p>
            <a:pPr>
              <a:defRPr sz="2000"/>
            </a:pPr>
            <a:r>
              <a:rPr dirty="0"/>
              <a:t>Contingency Theory → </a:t>
            </a: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tergantung</a:t>
            </a:r>
            <a:r>
              <a:rPr dirty="0"/>
              <a:t> </a:t>
            </a:r>
            <a:r>
              <a:rPr dirty="0" err="1"/>
              <a:t>situasi</a:t>
            </a:r>
            <a:endParaRPr dirty="0"/>
          </a:p>
          <a:p>
            <a:pPr>
              <a:defRPr sz="2000"/>
            </a:pPr>
            <a:r>
              <a:rPr dirty="0"/>
              <a:t>Transformational Leadership → </a:t>
            </a:r>
            <a:r>
              <a:rPr dirty="0" err="1"/>
              <a:t>mengubah</a:t>
            </a:r>
            <a:r>
              <a:rPr dirty="0"/>
              <a:t> dan </a:t>
            </a:r>
            <a:r>
              <a:rPr dirty="0" err="1"/>
              <a:t>menginspirasi</a:t>
            </a:r>
            <a:r>
              <a:rPr dirty="0"/>
              <a:t> </a:t>
            </a:r>
            <a:r>
              <a:rPr dirty="0" err="1"/>
              <a:t>pengikut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6375" y="850692"/>
            <a:ext cx="4714407" cy="1143000"/>
          </a:xfrm>
        </p:spPr>
        <p:txBody>
          <a:bodyPr>
            <a:normAutofit fontScale="90000"/>
          </a:bodyPr>
          <a:lstStyle/>
          <a:p>
            <a:r>
              <a:rPr dirty="0"/>
              <a:t>Gaya </a:t>
            </a:r>
            <a:r>
              <a:rPr dirty="0" err="1"/>
              <a:t>Kepemimpinan</a:t>
            </a:r>
            <a:r>
              <a:rPr dirty="0"/>
              <a:t> di Era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105" y="1993692"/>
            <a:ext cx="5718748" cy="2653260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dirty="0" err="1"/>
              <a:t>Otoriter</a:t>
            </a:r>
            <a:r>
              <a:rPr dirty="0"/>
              <a:t> → </a:t>
            </a:r>
            <a:r>
              <a:rPr dirty="0" err="1"/>
              <a:t>Instruksi</a:t>
            </a:r>
            <a:r>
              <a:rPr dirty="0"/>
              <a:t> </a:t>
            </a:r>
            <a:r>
              <a:rPr dirty="0" err="1"/>
              <a:t>langsung</a:t>
            </a:r>
            <a:r>
              <a:rPr dirty="0"/>
              <a:t>, </a:t>
            </a:r>
            <a:r>
              <a:rPr dirty="0" err="1"/>
              <a:t>kontrol</a:t>
            </a:r>
            <a:r>
              <a:rPr dirty="0"/>
              <a:t> </a:t>
            </a:r>
            <a:r>
              <a:rPr dirty="0" err="1"/>
              <a:t>ketat</a:t>
            </a:r>
            <a:endParaRPr dirty="0"/>
          </a:p>
          <a:p>
            <a:pPr>
              <a:defRPr sz="2000"/>
            </a:pPr>
            <a:r>
              <a:rPr dirty="0" err="1"/>
              <a:t>Demokratis</a:t>
            </a:r>
            <a:r>
              <a:rPr dirty="0"/>
              <a:t> → </a:t>
            </a:r>
            <a:r>
              <a:rPr dirty="0" err="1"/>
              <a:t>Partisipatif</a:t>
            </a:r>
            <a:r>
              <a:rPr dirty="0"/>
              <a:t>, </a:t>
            </a:r>
            <a:r>
              <a:rPr dirty="0" err="1"/>
              <a:t>mendengar</a:t>
            </a:r>
            <a:r>
              <a:rPr dirty="0"/>
              <a:t> </a:t>
            </a:r>
            <a:r>
              <a:rPr dirty="0" err="1"/>
              <a:t>tim</a:t>
            </a:r>
            <a:endParaRPr dirty="0"/>
          </a:p>
          <a:p>
            <a:pPr>
              <a:defRPr sz="2000"/>
            </a:pPr>
            <a:r>
              <a:rPr dirty="0" err="1"/>
              <a:t>Transformasional</a:t>
            </a:r>
            <a:r>
              <a:rPr dirty="0"/>
              <a:t> → Visioner, </a:t>
            </a:r>
            <a:r>
              <a:rPr dirty="0" err="1"/>
              <a:t>inspiratif</a:t>
            </a:r>
            <a:endParaRPr dirty="0"/>
          </a:p>
          <a:p>
            <a:pPr>
              <a:defRPr sz="2000"/>
            </a:pPr>
            <a:r>
              <a:rPr dirty="0" err="1"/>
              <a:t>Transaksional</a:t>
            </a:r>
            <a:r>
              <a:rPr dirty="0"/>
              <a:t> → </a:t>
            </a:r>
            <a:r>
              <a:rPr dirty="0" err="1"/>
              <a:t>Berbasis</a:t>
            </a:r>
            <a:r>
              <a:rPr dirty="0"/>
              <a:t> </a:t>
            </a:r>
            <a:r>
              <a:rPr dirty="0" err="1"/>
              <a:t>penghargaan</a:t>
            </a:r>
            <a:r>
              <a:rPr dirty="0"/>
              <a:t>/</a:t>
            </a:r>
            <a:r>
              <a:rPr dirty="0" err="1"/>
              <a:t>hukuman</a:t>
            </a:r>
            <a:endParaRPr dirty="0"/>
          </a:p>
          <a:p>
            <a:pPr>
              <a:defRPr sz="2000"/>
            </a:pPr>
            <a:r>
              <a:rPr dirty="0" err="1"/>
              <a:t>Adaptif</a:t>
            </a:r>
            <a:r>
              <a:rPr dirty="0"/>
              <a:t> &amp; Agile → </a:t>
            </a:r>
            <a:r>
              <a:rPr dirty="0" err="1"/>
              <a:t>Fleksibel</a:t>
            </a:r>
            <a:r>
              <a:rPr dirty="0"/>
              <a:t>, </a:t>
            </a:r>
            <a:r>
              <a:rPr dirty="0" err="1"/>
              <a:t>responsif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372</Words>
  <Application>Microsoft Office PowerPoint</Application>
  <PresentationFormat>Tampilan Layar (4:3)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2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Hakekat Pemimpin dan Kepemimpinan (Leader and Leadership)</vt:lpstr>
      <vt:lpstr>Tujuan Pembelajaran</vt:lpstr>
      <vt:lpstr>Definisi Pemimpin</vt:lpstr>
      <vt:lpstr>Ciri-Ciri Pemimpin Efektif</vt:lpstr>
      <vt:lpstr>Definisi Kepemimpinan</vt:lpstr>
      <vt:lpstr>Unsur-Unsur Kepemimpinan</vt:lpstr>
      <vt:lpstr>Filosofi Leadership</vt:lpstr>
      <vt:lpstr>Teori &amp; Pendekatan Kepemimpinan (Ringkas)</vt:lpstr>
      <vt:lpstr>Gaya Kepemimpinan di Era Global</vt:lpstr>
      <vt:lpstr>Tantangan Kepemimpinan Global</vt:lpstr>
      <vt:lpstr>Pemimpin Masa Depan</vt:lpstr>
      <vt:lpstr>Penutup</vt:lpstr>
      <vt:lpstr>Diskusi / Tanya Jawab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ADVAN</dc:creator>
  <cp:keywords/>
  <dc:description>generated using python-pptx</dc:description>
  <cp:lastModifiedBy>ADVAN</cp:lastModifiedBy>
  <cp:revision>10</cp:revision>
  <dcterms:created xsi:type="dcterms:W3CDTF">2013-01-27T09:14:16Z</dcterms:created>
  <dcterms:modified xsi:type="dcterms:W3CDTF">2025-10-10T02:31:43Z</dcterms:modified>
  <cp:category/>
</cp:coreProperties>
</file>