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525000" cy="5359400"/>
  <p:notesSz cx="9525000" cy="5359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375" y="1661414"/>
            <a:ext cx="8096250" cy="1125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8750" y="3001264"/>
            <a:ext cx="6667500" cy="133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A1A19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A1A19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A1A19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76250" y="1232662"/>
            <a:ext cx="4143375" cy="353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05375" y="1232662"/>
            <a:ext cx="4143375" cy="353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A1A19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5475" y="254"/>
            <a:ext cx="9525" cy="5353050"/>
          </a:xfrm>
          <a:custGeom>
            <a:avLst/>
            <a:gdLst/>
            <a:ahLst/>
            <a:cxnLst/>
            <a:rect l="l" t="t" r="r" b="b"/>
            <a:pathLst>
              <a:path w="9525" h="5353050">
                <a:moveTo>
                  <a:pt x="0" y="0"/>
                </a:moveTo>
                <a:lnTo>
                  <a:pt x="0" y="5353049"/>
                </a:lnTo>
                <a:lnTo>
                  <a:pt x="9524" y="5353049"/>
                </a:lnTo>
                <a:lnTo>
                  <a:pt x="9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54"/>
            <a:ext cx="9525" cy="5353050"/>
          </a:xfrm>
          <a:custGeom>
            <a:avLst/>
            <a:gdLst/>
            <a:ahLst/>
            <a:cxnLst/>
            <a:rect l="l" t="t" r="r" b="b"/>
            <a:pathLst>
              <a:path w="9525" h="5353050">
                <a:moveTo>
                  <a:pt x="0" y="5353049"/>
                </a:moveTo>
                <a:lnTo>
                  <a:pt x="9525" y="5353049"/>
                </a:lnTo>
                <a:lnTo>
                  <a:pt x="9525" y="0"/>
                </a:lnTo>
                <a:lnTo>
                  <a:pt x="0" y="0"/>
                </a:lnTo>
                <a:lnTo>
                  <a:pt x="0" y="5353049"/>
                </a:lnTo>
                <a:close/>
              </a:path>
            </a:pathLst>
          </a:custGeom>
          <a:solidFill>
            <a:srgbClr val="E9E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4571" y="794836"/>
            <a:ext cx="1770379" cy="200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A1A19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689" y="2192013"/>
            <a:ext cx="4284980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A1A19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38500" y="4984242"/>
            <a:ext cx="304800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76250" y="4984242"/>
            <a:ext cx="219075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858000" y="4984242"/>
            <a:ext cx="219075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6" Type="http://schemas.openxmlformats.org/officeDocument/2006/relationships/image" Target="../media/image3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95251"/>
            <a:ext cx="9505950" cy="52578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62170" y="3231078"/>
            <a:ext cx="2208530" cy="5772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50">
                <a:solidFill>
                  <a:srgbClr val="AAAAAA"/>
                </a:solidFill>
                <a:latin typeface="Arial"/>
                <a:cs typeface="Arial"/>
              </a:rPr>
              <a:t>Ir.</a:t>
            </a:r>
            <a:r>
              <a:rPr dirty="0" sz="10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AAAAAA"/>
                </a:solidFill>
                <a:latin typeface="Arial"/>
                <a:cs typeface="Arial"/>
              </a:rPr>
              <a:t>Jenny</a:t>
            </a:r>
            <a:r>
              <a:rPr dirty="0" sz="1050" spc="6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50">
                <a:solidFill>
                  <a:srgbClr val="AAAAAA"/>
                </a:solidFill>
                <a:latin typeface="Arial"/>
                <a:cs typeface="Arial"/>
              </a:rPr>
              <a:t>Ernawati,</a:t>
            </a:r>
            <a:r>
              <a:rPr dirty="0" sz="1050" spc="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AAAAAA"/>
                </a:solidFill>
                <a:latin typeface="Arial"/>
                <a:cs typeface="Arial"/>
              </a:rPr>
              <a:t>MSP.,</a:t>
            </a:r>
            <a:r>
              <a:rPr dirty="0" sz="1050" spc="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AAAAAA"/>
                </a:solidFill>
                <a:latin typeface="Arial"/>
                <a:cs typeface="Arial"/>
              </a:rPr>
              <a:t>Ph.</a:t>
            </a:r>
            <a:r>
              <a:rPr dirty="0" sz="1050" spc="6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AAAAAA"/>
                </a:solidFill>
                <a:latin typeface="Arial"/>
                <a:cs typeface="Arial"/>
              </a:rPr>
              <a:t>D.</a:t>
            </a:r>
            <a:endParaRPr sz="10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55"/>
              </a:spcBef>
            </a:pPr>
            <a:r>
              <a:rPr dirty="0" sz="1050">
                <a:solidFill>
                  <a:srgbClr val="AAAAAA"/>
                </a:solidFill>
                <a:latin typeface="Arial"/>
                <a:cs typeface="Arial"/>
              </a:rPr>
              <a:t>Ir. </a:t>
            </a:r>
            <a:r>
              <a:rPr dirty="0" sz="1050" spc="80">
                <a:solidFill>
                  <a:srgbClr val="AAAAAA"/>
                </a:solidFill>
                <a:latin typeface="Arial"/>
                <a:cs typeface="Arial"/>
              </a:rPr>
              <a:t>Sigmawan</a:t>
            </a:r>
            <a:r>
              <a:rPr dirty="0" sz="1050" spc="-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AAAAAA"/>
                </a:solidFill>
                <a:latin typeface="Arial"/>
                <a:cs typeface="Arial"/>
              </a:rPr>
              <a:t>Tri</a:t>
            </a:r>
            <a:r>
              <a:rPr dirty="0" sz="1050" spc="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55">
                <a:solidFill>
                  <a:srgbClr val="AAAAAA"/>
                </a:solidFill>
                <a:latin typeface="Arial"/>
                <a:cs typeface="Arial"/>
              </a:rPr>
              <a:t>Pamungkas,</a:t>
            </a:r>
            <a:r>
              <a:rPr dirty="0" sz="1050" spc="-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AAAAAA"/>
                </a:solidFill>
                <a:latin typeface="Arial"/>
                <a:cs typeface="Arial"/>
              </a:rPr>
              <a:t>MT.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50" spc="70">
                <a:solidFill>
                  <a:srgbClr val="AAAAAA"/>
                </a:solidFill>
                <a:latin typeface="Arial"/>
                <a:cs typeface="Arial"/>
              </a:rPr>
              <a:t>Subhan</a:t>
            </a:r>
            <a:r>
              <a:rPr dirty="0" sz="1050" spc="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60">
                <a:solidFill>
                  <a:srgbClr val="AAAAAA"/>
                </a:solidFill>
                <a:latin typeface="Arial"/>
                <a:cs typeface="Arial"/>
              </a:rPr>
              <a:t>Ramdlani,</a:t>
            </a:r>
            <a:r>
              <a:rPr dirty="0" sz="105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-70">
                <a:solidFill>
                  <a:srgbClr val="AAAAAA"/>
                </a:solidFill>
                <a:latin typeface="Arial"/>
                <a:cs typeface="Arial"/>
              </a:rPr>
              <a:t>ST.,</a:t>
            </a:r>
            <a:r>
              <a:rPr dirty="0" sz="1050" spc="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AAAAAA"/>
                </a:solidFill>
                <a:latin typeface="Arial"/>
                <a:cs typeface="Arial"/>
              </a:rPr>
              <a:t>MT.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60662" y="3214596"/>
            <a:ext cx="1574165" cy="57848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80"/>
              </a:spcBef>
            </a:pPr>
            <a:r>
              <a:rPr dirty="0" sz="1150" spc="70">
                <a:solidFill>
                  <a:srgbClr val="AAAAAA"/>
                </a:solidFill>
                <a:latin typeface="Arial"/>
                <a:cs typeface="Arial"/>
              </a:rPr>
              <a:t>Dosen</a:t>
            </a:r>
            <a:r>
              <a:rPr dirty="0" sz="1150" spc="-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AAAAAA"/>
                </a:solidFill>
                <a:latin typeface="Arial"/>
                <a:cs typeface="Arial"/>
              </a:rPr>
              <a:t>Koordinator</a:t>
            </a:r>
            <a:r>
              <a:rPr dirty="0" sz="1150" spc="4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AAAAAA"/>
                </a:solidFill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ts val="1245"/>
              </a:lnSpc>
              <a:spcBef>
                <a:spcPts val="180"/>
              </a:spcBef>
            </a:pPr>
            <a:r>
              <a:rPr dirty="0" sz="1050" spc="-90">
                <a:solidFill>
                  <a:srgbClr val="AAAAAA"/>
                </a:solidFill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365"/>
              </a:lnSpc>
            </a:pPr>
            <a:r>
              <a:rPr dirty="0" sz="1150" spc="70">
                <a:solidFill>
                  <a:srgbClr val="AAAAAA"/>
                </a:solidFill>
                <a:latin typeface="Arial"/>
                <a:cs typeface="Arial"/>
              </a:rPr>
              <a:t>Dosen</a:t>
            </a:r>
            <a:r>
              <a:rPr dirty="0" sz="1150" spc="-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AAAAAA"/>
                </a:solidFill>
                <a:latin typeface="Arial"/>
                <a:cs typeface="Arial"/>
              </a:rPr>
              <a:t>Anggota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942983" y="4057498"/>
          <a:ext cx="3659504" cy="1111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820"/>
                <a:gridCol w="1543050"/>
              </a:tblGrid>
              <a:tr h="154940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dirty="0" sz="9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50" spc="-12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bizar</a:t>
                      </a:r>
                      <a:r>
                        <a:rPr dirty="0" sz="950" spc="-114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10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50" spc="3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6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Naufa</a:t>
                      </a:r>
                      <a:r>
                        <a:rPr dirty="0" sz="950" spc="-13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50" spc="2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50" spc="-12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7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amadhan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ts val="955"/>
                        </a:lnSpc>
                      </a:pPr>
                      <a:r>
                        <a:rPr dirty="0" sz="950" spc="-19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50" spc="-3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95 </a:t>
                      </a:r>
                      <a:r>
                        <a:rPr dirty="0" sz="9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06050011</a:t>
                      </a:r>
                      <a:r>
                        <a:rPr dirty="0" sz="950" spc="-2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1003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905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Safiya</a:t>
                      </a:r>
                      <a:r>
                        <a:rPr dirty="0" sz="950" spc="17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7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Nur</a:t>
                      </a:r>
                      <a:r>
                        <a:rPr dirty="0" sz="950" spc="19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4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Zaviera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50" spc="-1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195060500111023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</a:tr>
              <a:tr h="1993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50" spc="6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Ariela</a:t>
                      </a:r>
                      <a:r>
                        <a:rPr dirty="0" sz="950" spc="6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Faustina </a:t>
                      </a:r>
                      <a:r>
                        <a:rPr dirty="0" sz="950" spc="7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Ekaputri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50" spc="-1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195060500111034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</a:tr>
              <a:tr h="2089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Alyssa</a:t>
                      </a:r>
                      <a:r>
                        <a:rPr dirty="0" sz="950" spc="14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6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Kirana</a:t>
                      </a:r>
                      <a:r>
                        <a:rPr dirty="0" sz="950" spc="1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50" spc="-1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195060500111040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2012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50" spc="8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Irma</a:t>
                      </a:r>
                      <a:r>
                        <a:rPr dirty="0" sz="950" spc="5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9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Melinda</a:t>
                      </a:r>
                      <a:r>
                        <a:rPr dirty="0" sz="950" spc="5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8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Putri</a:t>
                      </a:r>
                      <a:r>
                        <a:rPr dirty="0" sz="950" spc="6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Syafira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50" spc="-1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195060507111047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156210">
                <a:tc>
                  <a:txBody>
                    <a:bodyPr/>
                    <a:lstStyle/>
                    <a:p>
                      <a:pPr marL="31750">
                        <a:lnSpc>
                          <a:spcPts val="1035"/>
                        </a:lnSpc>
                        <a:spcBef>
                          <a:spcPts val="95"/>
                        </a:spcBef>
                      </a:pPr>
                      <a:r>
                        <a:rPr dirty="0" sz="950" spc="5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Salsabila</a:t>
                      </a:r>
                      <a:r>
                        <a:rPr dirty="0" sz="950" spc="6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75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Nur </a:t>
                      </a:r>
                      <a:r>
                        <a:rPr dirty="0" sz="950" spc="7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Rachma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ts val="1035"/>
                        </a:lnSpc>
                        <a:spcBef>
                          <a:spcPts val="95"/>
                        </a:spcBef>
                      </a:pPr>
                      <a:r>
                        <a:rPr dirty="0" sz="950" spc="-10">
                          <a:solidFill>
                            <a:srgbClr val="AAAAAA"/>
                          </a:solidFill>
                          <a:latin typeface="Arial"/>
                          <a:cs typeface="Arial"/>
                        </a:rPr>
                        <a:t>195060507111015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5900" y="683594"/>
            <a:ext cx="4785995" cy="329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85">
                <a:latin typeface="Arial"/>
                <a:cs typeface="Arial"/>
              </a:rPr>
              <a:t>KONSEP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85">
                <a:latin typeface="Arial"/>
                <a:cs typeface="Arial"/>
              </a:rPr>
              <a:t>KONSERVASI-</a:t>
            </a:r>
            <a:r>
              <a:rPr dirty="0" sz="2000" spc="-10">
                <a:latin typeface="Arial"/>
                <a:cs typeface="Arial"/>
              </a:rPr>
              <a:t>PRESERVASI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5867" y="2867385"/>
            <a:ext cx="102806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660" marR="5080" indent="-188595">
              <a:lnSpc>
                <a:spcPct val="112700"/>
              </a:lnSpc>
              <a:spcBef>
                <a:spcPts val="100"/>
              </a:spcBef>
            </a:pPr>
            <a:r>
              <a:rPr dirty="0" sz="1500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15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A1A19B"/>
                </a:solidFill>
                <a:latin typeface="Arial"/>
                <a:cs typeface="Arial"/>
              </a:rPr>
              <a:t>DARI </a:t>
            </a:r>
            <a:r>
              <a:rPr dirty="0" sz="1500" spc="-10">
                <a:solidFill>
                  <a:srgbClr val="A1A19B"/>
                </a:solidFill>
                <a:latin typeface="Arial"/>
                <a:cs typeface="Arial"/>
              </a:rPr>
              <a:t>OBJEK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8100" y="3663594"/>
            <a:ext cx="2596515" cy="4368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 marL="12700" marR="5080" indent="37465">
              <a:lnSpc>
                <a:spcPct val="64700"/>
              </a:lnSpc>
              <a:spcBef>
                <a:spcPts val="48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9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karya</a:t>
            </a:r>
            <a:r>
              <a:rPr dirty="0" sz="9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unik</a:t>
            </a:r>
            <a:r>
              <a:rPr dirty="0" sz="9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9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mewakili</a:t>
            </a:r>
            <a:r>
              <a:rPr dirty="0" sz="9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gaya</a:t>
            </a:r>
            <a:r>
              <a:rPr dirty="0" sz="9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zaman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tertentu,</a:t>
            </a:r>
            <a:r>
              <a:rPr dirty="0" sz="9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digunakan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sebagai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contoh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endParaRPr sz="9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38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objek</a:t>
            </a:r>
            <a:r>
              <a:rPr dirty="0" sz="9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16007" y="2842023"/>
            <a:ext cx="2125980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970" marR="5080" indent="-128905">
              <a:lnSpc>
                <a:spcPct val="112700"/>
              </a:lnSpc>
              <a:spcBef>
                <a:spcPts val="100"/>
              </a:spcBef>
            </a:pPr>
            <a:r>
              <a:rPr dirty="0" sz="1500" spc="-25">
                <a:solidFill>
                  <a:srgbClr val="A1A19B"/>
                </a:solidFill>
                <a:latin typeface="Arial"/>
                <a:cs typeface="Arial"/>
              </a:rPr>
              <a:t>FUNGSI</a:t>
            </a:r>
            <a:r>
              <a:rPr dirty="0" sz="15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A1A19B"/>
                </a:solidFill>
                <a:latin typeface="Arial"/>
                <a:cs typeface="Arial"/>
              </a:rPr>
              <a:t>OBJEK</a:t>
            </a:r>
            <a:r>
              <a:rPr dirty="0" sz="15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A1A19B"/>
                </a:solidFill>
                <a:latin typeface="Arial"/>
                <a:cs typeface="Arial"/>
              </a:rPr>
              <a:t>DALAM </a:t>
            </a:r>
            <a:r>
              <a:rPr dirty="0" sz="150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500" spc="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80206" y="3496322"/>
            <a:ext cx="2790825" cy="5791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34700"/>
              </a:lnSpc>
              <a:spcBef>
                <a:spcPts val="9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Merupakan</a:t>
            </a:r>
            <a:r>
              <a:rPr dirty="0" sz="9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landmark</a:t>
            </a:r>
            <a:r>
              <a:rPr dirty="0" sz="900" spc="2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900" spc="22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memperkuat</a:t>
            </a:r>
            <a:r>
              <a:rPr dirty="0" sz="9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karakter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9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9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memiliki</a:t>
            </a:r>
            <a:r>
              <a:rPr dirty="0" sz="9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keterkaitan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9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warga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setempat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05828" y="2867385"/>
            <a:ext cx="2225040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9295" marR="5080" indent="-697230">
              <a:lnSpc>
                <a:spcPct val="112700"/>
              </a:lnSpc>
              <a:spcBef>
                <a:spcPts val="100"/>
              </a:spcBef>
            </a:pPr>
            <a:r>
              <a:rPr dirty="0" sz="1500" spc="-25">
                <a:solidFill>
                  <a:srgbClr val="A1A19B"/>
                </a:solidFill>
                <a:latin typeface="Arial"/>
                <a:cs typeface="Arial"/>
              </a:rPr>
              <a:t>FUNGSI</a:t>
            </a:r>
            <a:r>
              <a:rPr dirty="0" sz="1500" spc="-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500" spc="-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A1A19B"/>
                </a:solidFill>
                <a:latin typeface="Arial"/>
                <a:cs typeface="Arial"/>
              </a:rPr>
              <a:t>&amp; </a:t>
            </a:r>
            <a:r>
              <a:rPr dirty="0" sz="1500" spc="-10">
                <a:solidFill>
                  <a:srgbClr val="A1A19B"/>
                </a:solidFill>
                <a:latin typeface="Arial"/>
                <a:cs typeface="Arial"/>
              </a:rPr>
              <a:t>BUDAYA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20611" y="3663594"/>
            <a:ext cx="2226310" cy="1879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>
                <a:solidFill>
                  <a:srgbClr val="A1A19B"/>
                </a:solidFill>
                <a:latin typeface="Arial"/>
                <a:cs typeface="Arial"/>
              </a:rPr>
              <a:t>Kriteria</a:t>
            </a:r>
            <a:r>
              <a:rPr dirty="0" sz="105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05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Arial"/>
                <a:cs typeface="Arial"/>
              </a:rPr>
              <a:t>tidak</a:t>
            </a:r>
            <a:r>
              <a:rPr dirty="0" sz="10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A1A19B"/>
                </a:solidFill>
                <a:latin typeface="Arial"/>
                <a:cs typeface="Arial"/>
              </a:rPr>
              <a:t>lepas</a:t>
            </a:r>
            <a:r>
              <a:rPr dirty="0" sz="105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050" spc="30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43941" y="3707524"/>
            <a:ext cx="274193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0105" marR="5080" indent="-828040">
              <a:lnSpc>
                <a:spcPct val="135500"/>
              </a:lnSpc>
              <a:spcBef>
                <a:spcPts val="10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keunikan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gaya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hidup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sosial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yang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memiliki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tradisi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kuat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39712" y="5241237"/>
            <a:ext cx="26739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0">
                <a:solidFill>
                  <a:srgbClr val="A1A19B"/>
                </a:solidFill>
                <a:latin typeface="Arial"/>
                <a:cs typeface="Arial"/>
              </a:rPr>
              <a:t>Abizard</a:t>
            </a:r>
            <a:r>
              <a:rPr dirty="0" sz="95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Naufal </a:t>
            </a:r>
            <a:r>
              <a:rPr dirty="0" sz="950" spc="65">
                <a:solidFill>
                  <a:srgbClr val="A1A19B"/>
                </a:solidFill>
                <a:latin typeface="Arial"/>
                <a:cs typeface="Arial"/>
              </a:rPr>
              <a:t>Ramadhan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|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195060500111003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52" y="1844145"/>
            <a:ext cx="1901189" cy="254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BAB</a:t>
            </a:r>
            <a:r>
              <a:rPr dirty="0" sz="1500" spc="-3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95">
                <a:solidFill>
                  <a:srgbClr val="7F9C73"/>
                </a:solidFill>
                <a:latin typeface="Arial"/>
                <a:cs typeface="Arial"/>
              </a:rPr>
              <a:t>1</a:t>
            </a:r>
            <a:r>
              <a:rPr dirty="0" sz="1500" spc="-1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7F9C73"/>
                </a:solidFill>
                <a:latin typeface="Arial"/>
                <a:cs typeface="Arial"/>
              </a:rPr>
              <a:t>PASAL</a:t>
            </a:r>
            <a:r>
              <a:rPr dirty="0" sz="1500" spc="-1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95">
                <a:solidFill>
                  <a:srgbClr val="7F9C73"/>
                </a:solidFill>
                <a:latin typeface="Arial"/>
                <a:cs typeface="Arial"/>
              </a:rPr>
              <a:t>1</a:t>
            </a:r>
            <a:r>
              <a:rPr dirty="0" sz="1500" spc="-1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7F9C73"/>
                </a:solidFill>
                <a:latin typeface="Arial"/>
                <a:cs typeface="Arial"/>
              </a:rPr>
              <a:t>NO.27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1152" y="2114057"/>
            <a:ext cx="2529840" cy="136017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415">
                <a:solidFill>
                  <a:srgbClr val="A1A19B"/>
                </a:solidFill>
                <a:latin typeface="Arial"/>
                <a:cs typeface="Arial"/>
              </a:rPr>
              <a:t>   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adalah</a:t>
            </a:r>
            <a:r>
              <a:rPr dirty="0" sz="1200" spc="409">
                <a:solidFill>
                  <a:srgbClr val="A1A19B"/>
                </a:solidFill>
                <a:latin typeface="Arial"/>
                <a:cs typeface="Arial"/>
              </a:rPr>
              <a:t>    </a:t>
            </a:r>
            <a:r>
              <a:rPr dirty="0" sz="1200" spc="30">
                <a:solidFill>
                  <a:srgbClr val="A1A19B"/>
                </a:solidFill>
                <a:latin typeface="Arial"/>
                <a:cs typeface="Arial"/>
              </a:rPr>
              <a:t>upaya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79700"/>
              </a:lnSpc>
              <a:spcBef>
                <a:spcPts val="1030"/>
              </a:spcBef>
            </a:pP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dinamis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mempertahankan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keberadaan</a:t>
            </a:r>
            <a:r>
              <a:rPr dirty="0" sz="1200" spc="5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Cagar</a:t>
            </a:r>
            <a:r>
              <a:rPr dirty="0" sz="1200" spc="50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Budaya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algn="just" marL="12700" marR="13335">
              <a:lnSpc>
                <a:spcPct val="115500"/>
              </a:lnSpc>
              <a:spcBef>
                <a:spcPts val="20"/>
              </a:spcBef>
              <a:tabLst>
                <a:tab pos="2214880" algn="l"/>
              </a:tabLst>
            </a:pP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nilainya</a:t>
            </a:r>
            <a:r>
              <a:rPr dirty="0" sz="120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cara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melindungi, mengembangkan,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dan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memanfaatkannya.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63315" y="1844145"/>
            <a:ext cx="2680335" cy="994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BAB</a:t>
            </a:r>
            <a:r>
              <a:rPr dirty="0" sz="1500" spc="-1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95">
                <a:solidFill>
                  <a:srgbClr val="7F9C73"/>
                </a:solidFill>
                <a:latin typeface="Arial"/>
                <a:cs typeface="Arial"/>
              </a:rPr>
              <a:t>1</a:t>
            </a: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7F9C73"/>
                </a:solidFill>
                <a:latin typeface="Arial"/>
                <a:cs typeface="Arial"/>
              </a:rPr>
              <a:t>PASAL</a:t>
            </a: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95">
                <a:solidFill>
                  <a:srgbClr val="7F9C73"/>
                </a:solidFill>
                <a:latin typeface="Arial"/>
                <a:cs typeface="Arial"/>
              </a:rPr>
              <a:t>1</a:t>
            </a: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7F9C73"/>
                </a:solidFill>
                <a:latin typeface="Arial"/>
                <a:cs typeface="Arial"/>
              </a:rPr>
              <a:t>NO.33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1381125" algn="l"/>
                <a:tab pos="2214880" algn="l"/>
              </a:tabLst>
            </a:pP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Pemeliharaan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adalah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30">
                <a:solidFill>
                  <a:srgbClr val="A1A19B"/>
                </a:solidFill>
                <a:latin typeface="Arial"/>
                <a:cs typeface="Arial"/>
              </a:rPr>
              <a:t>upaya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ct val="79700"/>
              </a:lnSpc>
              <a:spcBef>
                <a:spcPts val="1030"/>
              </a:spcBef>
            </a:pP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menjaga</a:t>
            </a:r>
            <a:r>
              <a:rPr dirty="0" sz="120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merawat</a:t>
            </a:r>
            <a:r>
              <a:rPr dirty="0" sz="120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agar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kondisi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fisik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Cagar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Budaya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tetap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lestari.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82054" y="1844145"/>
            <a:ext cx="1404620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BAB</a:t>
            </a:r>
            <a:r>
              <a:rPr dirty="0" sz="1500" spc="-2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70">
                <a:solidFill>
                  <a:srgbClr val="7F9C73"/>
                </a:solidFill>
                <a:latin typeface="Arial"/>
                <a:cs typeface="Arial"/>
              </a:rPr>
              <a:t>3</a:t>
            </a:r>
            <a:r>
              <a:rPr dirty="0" sz="150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7F9C73"/>
                </a:solidFill>
                <a:latin typeface="Arial"/>
                <a:cs typeface="Arial"/>
              </a:rPr>
              <a:t>PASAL</a:t>
            </a:r>
            <a:r>
              <a:rPr dirty="0" sz="1500" spc="-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1500" spc="-320">
                <a:solidFill>
                  <a:srgbClr val="7F9C73"/>
                </a:solidFill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82054" y="2114057"/>
            <a:ext cx="2908300" cy="7162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90"/>
              </a:spcBef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1200" spc="5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Cagar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Budaya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harus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mempertimbangkan: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a.</a:t>
            </a:r>
            <a:r>
              <a:rPr dirty="0" sz="9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peringkat</a:t>
            </a:r>
            <a:r>
              <a:rPr dirty="0" sz="9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9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golongan</a:t>
            </a:r>
            <a:r>
              <a:rPr dirty="0" sz="9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9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Cagar</a:t>
            </a:r>
            <a:r>
              <a:rPr dirty="0" sz="9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Budaya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82054" y="2879013"/>
            <a:ext cx="291782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b.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keaslian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900" spc="18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(bentuk</a:t>
            </a:r>
            <a:r>
              <a:rPr dirty="0" sz="900" spc="4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corak/tipe/langgam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82054" y="3017977"/>
            <a:ext cx="2913380" cy="1081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4000"/>
              </a:lnSpc>
              <a:spcBef>
                <a:spcPts val="100"/>
              </a:spcBef>
              <a:tabLst>
                <a:tab pos="688340" algn="l"/>
                <a:tab pos="1205865" algn="l"/>
                <a:tab pos="1556385" algn="l"/>
                <a:tab pos="1993264" algn="l"/>
                <a:tab pos="2576195" algn="l"/>
              </a:tabLst>
            </a:pP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arsitektur,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bahan,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tata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letak,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struktur,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teknik pengerjaan)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c.</a:t>
            </a:r>
            <a:r>
              <a:rPr dirty="0" sz="900" spc="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kondisi</a:t>
            </a:r>
            <a:r>
              <a:rPr dirty="0" sz="900" spc="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54000"/>
              </a:lnSpc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d.</a:t>
            </a:r>
            <a:r>
              <a:rPr dirty="0" sz="9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kepemilikan</a:t>
            </a:r>
            <a:r>
              <a:rPr dirty="0" sz="900" spc="3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900" spc="18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kesesuian</a:t>
            </a:r>
            <a:r>
              <a:rPr dirty="0" sz="900" spc="3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lingkungan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900" spc="3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lokasi</a:t>
            </a:r>
            <a:r>
              <a:rPr dirty="0" sz="900" spc="31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keberadaan</a:t>
            </a:r>
            <a:r>
              <a:rPr dirty="0" sz="900" spc="28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bangunan,</a:t>
            </a:r>
            <a:r>
              <a:rPr dirty="0" sz="900" spc="3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jenis,</a:t>
            </a:r>
            <a:r>
              <a:rPr dirty="0" sz="900" spc="2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 spc="-20">
                <a:solidFill>
                  <a:srgbClr val="A1A19B"/>
                </a:solidFill>
                <a:latin typeface="Arial"/>
                <a:cs typeface="Arial"/>
              </a:rPr>
              <a:t>serta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82053" y="4150420"/>
            <a:ext cx="41846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jumlah.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1917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47433" y="0"/>
            <a:ext cx="251777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Ariela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Faustina</a:t>
            </a:r>
            <a:r>
              <a:rPr dirty="0" sz="950" spc="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Ekaputri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21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195060500111034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00026"/>
            <a:ext cx="9505950" cy="51530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22084" y="5150462"/>
            <a:ext cx="261620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AAAAAA"/>
                </a:solidFill>
                <a:latin typeface="Arial"/>
                <a:cs typeface="Arial"/>
              </a:rPr>
              <a:t>Irma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Melinda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Putri</a:t>
            </a:r>
            <a:r>
              <a:rPr dirty="0" sz="950" spc="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Syafira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195060507111047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1152" y="1439726"/>
            <a:ext cx="2253615" cy="2108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96975" algn="l"/>
                <a:tab pos="1900555" algn="l"/>
              </a:tabLst>
            </a:pP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ru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ah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w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ja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h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13456" y="1439726"/>
            <a:ext cx="2780030" cy="2108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4990" algn="l"/>
                <a:tab pos="1115060" algn="l"/>
                <a:tab pos="1746250" algn="l"/>
                <a:tab pos="2396490" algn="l"/>
              </a:tabLst>
            </a:pP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f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si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ta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id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l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pa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ar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1152" y="1626844"/>
            <a:ext cx="1181735" cy="56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7800"/>
              </a:lnSpc>
              <a:spcBef>
                <a:spcPts val="95"/>
              </a:spcBef>
            </a:pP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er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us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at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y</a:t>
            </a:r>
            <a:r>
              <a:rPr dirty="0" sz="120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a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rk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ta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39201" y="1626844"/>
            <a:ext cx="3947795" cy="56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1770">
              <a:lnSpc>
                <a:spcPct val="147800"/>
              </a:lnSpc>
              <a:spcBef>
                <a:spcPts val="95"/>
              </a:spcBef>
              <a:tabLst>
                <a:tab pos="1275080" algn="l"/>
                <a:tab pos="1362075" algn="l"/>
                <a:tab pos="2354580" algn="l"/>
                <a:tab pos="2489835" algn="l"/>
                <a:tab pos="3182620" algn="l"/>
                <a:tab pos="3495040" algn="l"/>
                <a:tab pos="3765550" algn="l"/>
              </a:tabLst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kt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vi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en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ud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	y</a:t>
            </a:r>
            <a:r>
              <a:rPr dirty="0" sz="120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an</a:t>
            </a:r>
            <a:r>
              <a:rPr dirty="0" sz="120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i 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rp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sa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ny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	a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ti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A1A19B"/>
                </a:solidFill>
                <a:latin typeface="Arial"/>
                <a:cs typeface="Arial"/>
              </a:rPr>
              <a:t>v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it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nd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ud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1152" y="2252831"/>
            <a:ext cx="5165090" cy="2108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27405" algn="l"/>
                <a:tab pos="2432685" algn="l"/>
                <a:tab pos="4020820" algn="l"/>
                <a:tab pos="4705350" algn="l"/>
              </a:tabLst>
            </a:pP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50">
                <a:solidFill>
                  <a:srgbClr val="A1A19B"/>
                </a:solidFill>
                <a:latin typeface="Arial"/>
                <a:cs typeface="Arial"/>
              </a:rPr>
              <a:t>mp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ga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hi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ke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an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r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ng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y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1152" y="2437853"/>
            <a:ext cx="4328795" cy="570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5"/>
              </a:spcBef>
              <a:tabLst>
                <a:tab pos="559435" algn="l"/>
                <a:tab pos="945515" algn="l"/>
                <a:tab pos="1647189" algn="l"/>
                <a:tab pos="2192020" algn="l"/>
                <a:tab pos="2244725" algn="l"/>
                <a:tab pos="2899410" algn="l"/>
                <a:tab pos="3042920" algn="l"/>
                <a:tab pos="3850004" algn="l"/>
              </a:tabLst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i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er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ko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ta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an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,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al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ah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at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un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ya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y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ai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tu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rk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40">
                <a:solidFill>
                  <a:srgbClr val="A1A19B"/>
                </a:solidFill>
                <a:latin typeface="Arial"/>
                <a:cs typeface="Arial"/>
              </a:rPr>
              <a:t>mb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ng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ta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	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ca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	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nt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ip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ta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l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67033" y="2437853"/>
            <a:ext cx="829310" cy="570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83515">
              <a:lnSpc>
                <a:spcPct val="149000"/>
              </a:lnSpc>
              <a:spcBef>
                <a:spcPts val="95"/>
              </a:spcBef>
            </a:pP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ro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se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s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en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ru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1152" y="2982733"/>
            <a:ext cx="5165090" cy="56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7800"/>
              </a:lnSpc>
              <a:spcBef>
                <a:spcPts val="95"/>
              </a:spcBef>
              <a:tabLst>
                <a:tab pos="781050" algn="l"/>
                <a:tab pos="1564640" algn="l"/>
                <a:tab pos="2352675" algn="l"/>
                <a:tab pos="3963670" algn="l"/>
                <a:tab pos="4538345" algn="l"/>
              </a:tabLst>
            </a:pPr>
            <a:r>
              <a:rPr dirty="0" sz="1150" spc="90" i="1">
                <a:solidFill>
                  <a:srgbClr val="A1A19B"/>
                </a:solidFill>
                <a:latin typeface="Verdana"/>
                <a:cs typeface="Verdana"/>
              </a:rPr>
              <a:t>Y</a:t>
            </a:r>
            <a:r>
              <a:rPr dirty="0" sz="1150" spc="-18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85" i="1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150" spc="-17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90" i="1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150" spc="-16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95" i="1">
                <a:solidFill>
                  <a:srgbClr val="A1A19B"/>
                </a:solidFill>
                <a:latin typeface="Verdana"/>
                <a:cs typeface="Verdana"/>
              </a:rPr>
              <a:t>us</a:t>
            </a:r>
            <a:r>
              <a:rPr dirty="0" sz="1150" i="1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150" spc="-105" i="1">
                <a:solidFill>
                  <a:srgbClr val="A1A19B"/>
                </a:solidFill>
                <a:latin typeface="Verdana"/>
                <a:cs typeface="Verdana"/>
              </a:rPr>
              <a:t>(</a:t>
            </a:r>
            <a:r>
              <a:rPr dirty="0" sz="1150" spc="-16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-35" i="1">
                <a:solidFill>
                  <a:srgbClr val="A1A19B"/>
                </a:solidFill>
                <a:latin typeface="Verdana"/>
                <a:cs typeface="Verdana"/>
              </a:rPr>
              <a:t>2</a:t>
            </a:r>
            <a:r>
              <a:rPr dirty="0" sz="1150" spc="-17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70" i="1">
                <a:solidFill>
                  <a:srgbClr val="A1A19B"/>
                </a:solidFill>
                <a:latin typeface="Verdana"/>
                <a:cs typeface="Verdana"/>
              </a:rPr>
              <a:t>0</a:t>
            </a:r>
            <a:r>
              <a:rPr dirty="0" sz="1150" spc="-16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75" i="1">
                <a:solidFill>
                  <a:srgbClr val="A1A19B"/>
                </a:solidFill>
                <a:latin typeface="Verdana"/>
                <a:cs typeface="Verdana"/>
              </a:rPr>
              <a:t>05</a:t>
            </a:r>
            <a:r>
              <a:rPr dirty="0" sz="1150" spc="-16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-50" i="1">
                <a:solidFill>
                  <a:srgbClr val="A1A19B"/>
                </a:solidFill>
                <a:latin typeface="Verdana"/>
                <a:cs typeface="Verdana"/>
              </a:rPr>
              <a:t>)</a:t>
            </a:r>
            <a:r>
              <a:rPr dirty="0" sz="1150" i="1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s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A1A19B"/>
                </a:solidFill>
                <a:latin typeface="Arial"/>
                <a:cs typeface="Arial"/>
              </a:rPr>
              <a:t>es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rk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40">
                <a:solidFill>
                  <a:srgbClr val="A1A19B"/>
                </a:solidFill>
                <a:latin typeface="Arial"/>
                <a:cs typeface="Arial"/>
              </a:rPr>
              <a:t>mb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ng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ta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ca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a 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l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l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 p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h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1152" y="3652227"/>
            <a:ext cx="4123054" cy="439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95"/>
              </a:spcBef>
              <a:tabLst>
                <a:tab pos="882650" algn="l"/>
                <a:tab pos="1534795" algn="l"/>
                <a:tab pos="1757045" algn="l"/>
                <a:tab pos="2730500" algn="l"/>
                <a:tab pos="3281679" algn="l"/>
              </a:tabLst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	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 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200" spc="-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tr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710747" y="3652227"/>
            <a:ext cx="975994" cy="439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47015">
              <a:lnSpc>
                <a:spcPct val="113199"/>
              </a:lnSpc>
              <a:spcBef>
                <a:spcPts val="95"/>
              </a:spcBef>
            </a:pP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-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u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1152" y="4153612"/>
            <a:ext cx="4486910" cy="2108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200" spc="-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4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y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e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j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45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4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</a:t>
            </a:r>
            <a:r>
              <a:rPr dirty="0" sz="1200" spc="-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g</a:t>
            </a:r>
            <a:r>
              <a:rPr dirty="0" sz="1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200" spc="4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l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m</a:t>
            </a:r>
            <a:r>
              <a:rPr dirty="0" sz="1200" spc="4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</a:t>
            </a:r>
            <a:r>
              <a:rPr dirty="0" sz="120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200" spc="-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200" spc="-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72940" y="1224532"/>
            <a:ext cx="5180965" cy="32740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47400"/>
              </a:lnSpc>
              <a:spcBef>
                <a:spcPts val="85"/>
              </a:spcBef>
            </a:pP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Preservasi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secara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langsung 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maupun</a:t>
            </a:r>
            <a:r>
              <a:rPr dirty="0" sz="1200" spc="3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tidak</a:t>
            </a:r>
            <a:r>
              <a:rPr dirty="0" sz="1200" spc="3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langsung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3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berpengaruh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kepada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tata</a:t>
            </a:r>
            <a:r>
              <a:rPr dirty="0" sz="1200" spc="3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letak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serta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gaya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arsitektur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ada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bangunan-bangunan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yang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sudah</a:t>
            </a:r>
            <a:r>
              <a:rPr dirty="0" sz="1200" spc="4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ada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sebelumnya.</a:t>
            </a:r>
            <a:r>
              <a:rPr dirty="0" sz="1200" spc="4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Kegiatan</a:t>
            </a:r>
            <a:r>
              <a:rPr dirty="0" sz="1200" spc="5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preservasi</a:t>
            </a:r>
            <a:r>
              <a:rPr dirty="0" sz="1200" spc="4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algn="just" marL="12700" marR="5715">
              <a:lnSpc>
                <a:spcPts val="1300"/>
              </a:lnSpc>
            </a:pP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2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berhubungan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perhatian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terhadap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potensi</a:t>
            </a:r>
            <a:r>
              <a:rPr dirty="0" sz="1200" spc="3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arsitektural</a:t>
            </a:r>
            <a:r>
              <a:rPr dirty="0" sz="1200" spc="3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29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bangunan-bangunan</a:t>
            </a:r>
            <a:r>
              <a:rPr dirty="0" sz="1200" spc="3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lama</a:t>
            </a:r>
            <a:r>
              <a:rPr dirty="0" sz="1200" spc="28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endParaRPr sz="1200">
              <a:latin typeface="Arial"/>
              <a:cs typeface="Arial"/>
            </a:endParaRPr>
          </a:p>
          <a:p>
            <a:pPr algn="just" marL="12700" marR="15875">
              <a:lnSpc>
                <a:spcPts val="2130"/>
              </a:lnSpc>
              <a:spcBef>
                <a:spcPts val="180"/>
              </a:spcBef>
            </a:pP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sudah</a:t>
            </a:r>
            <a:r>
              <a:rPr dirty="0" sz="1200" spc="22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ada.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Semakin</a:t>
            </a:r>
            <a:r>
              <a:rPr dirty="0" sz="1200" spc="2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lama</a:t>
            </a:r>
            <a:r>
              <a:rPr dirty="0" sz="1200" spc="22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atau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tua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umur</a:t>
            </a:r>
            <a:r>
              <a:rPr dirty="0" sz="1200" spc="2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2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kawasan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kota,</a:t>
            </a:r>
            <a:r>
              <a:rPr dirty="0" sz="1200" spc="2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maka</a:t>
            </a:r>
            <a:r>
              <a:rPr dirty="0" sz="1200" spc="2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semakin</a:t>
            </a:r>
            <a:r>
              <a:rPr dirty="0" sz="1200" spc="2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panjang</a:t>
            </a:r>
            <a:r>
              <a:rPr dirty="0" sz="1200" spc="2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sejarah</a:t>
            </a:r>
            <a:r>
              <a:rPr dirty="0" sz="1200" spc="2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perkembangan</a:t>
            </a:r>
            <a:r>
              <a:rPr dirty="0" sz="1200" spc="2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ts val="2130"/>
              </a:lnSpc>
              <a:spcBef>
                <a:spcPts val="10"/>
              </a:spcBef>
            </a:pP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arsitektural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dimilikinya.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Semakin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beragam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nilai-</a:t>
            </a:r>
            <a:r>
              <a:rPr dirty="0" sz="1200" spc="-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arsitektural</a:t>
            </a:r>
            <a:r>
              <a:rPr dirty="0" sz="1200" spc="3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ada</a:t>
            </a:r>
            <a:r>
              <a:rPr dirty="0" sz="1200" spc="3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2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3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kota,</a:t>
            </a:r>
            <a:r>
              <a:rPr dirty="0" sz="1200" spc="32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maka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semakin</a:t>
            </a:r>
            <a:r>
              <a:rPr dirty="0" sz="1200" spc="2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banyak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bangunan-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lama</a:t>
            </a:r>
            <a:r>
              <a:rPr dirty="0" sz="1200" spc="21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1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memiliki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20"/>
              </a:spcBef>
            </a:pP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potensi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 nilai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arsitektural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tinggi.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47433" y="5244467"/>
            <a:ext cx="251777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Ariela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Faustina</a:t>
            </a:r>
            <a:r>
              <a:rPr dirty="0" sz="950" spc="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Ekaputri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21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195060500111034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672" y="1318551"/>
            <a:ext cx="5029835" cy="570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5"/>
              </a:spcBef>
            </a:pPr>
            <a:r>
              <a:rPr dirty="0" sz="1200" spc="110">
                <a:latin typeface="Arial"/>
                <a:cs typeface="Arial"/>
              </a:rPr>
              <a:t>Kegiatan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70">
                <a:latin typeface="Arial"/>
                <a:cs typeface="Arial"/>
              </a:rPr>
              <a:t>preservasi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130">
                <a:latin typeface="Arial"/>
                <a:cs typeface="Arial"/>
              </a:rPr>
              <a:t>dan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konservasi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suatu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 spc="100">
                <a:latin typeface="Arial"/>
                <a:cs typeface="Arial"/>
              </a:rPr>
              <a:t>kawasan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120">
                <a:latin typeface="Arial"/>
                <a:cs typeface="Arial"/>
              </a:rPr>
              <a:t>kota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 spc="80">
                <a:latin typeface="Arial"/>
                <a:cs typeface="Arial"/>
              </a:rPr>
              <a:t>yang </a:t>
            </a:r>
            <a:r>
              <a:rPr dirty="0" sz="1200" spc="145">
                <a:latin typeface="Arial"/>
                <a:cs typeface="Arial"/>
              </a:rPr>
              <a:t>melibatkan</a:t>
            </a:r>
            <a:r>
              <a:rPr dirty="0" sz="1200" spc="535">
                <a:latin typeface="Arial"/>
                <a:cs typeface="Arial"/>
              </a:rPr>
              <a:t> </a:t>
            </a:r>
            <a:r>
              <a:rPr dirty="0" sz="1200" spc="114">
                <a:latin typeface="Arial"/>
                <a:cs typeface="Arial"/>
              </a:rPr>
              <a:t>potensi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 spc="105">
                <a:latin typeface="Arial"/>
                <a:cs typeface="Arial"/>
              </a:rPr>
              <a:t>arsitektural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 spc="140">
                <a:latin typeface="Arial"/>
                <a:cs typeface="Arial"/>
              </a:rPr>
              <a:t>dan</a:t>
            </a:r>
            <a:r>
              <a:rPr dirty="0" sz="1200" spc="560">
                <a:latin typeface="Arial"/>
                <a:cs typeface="Arial"/>
              </a:rPr>
              <a:t> </a:t>
            </a:r>
            <a:r>
              <a:rPr dirty="0" sz="1200" spc="140">
                <a:latin typeface="Arial"/>
                <a:cs typeface="Arial"/>
              </a:rPr>
              <a:t>bangunan</a:t>
            </a:r>
            <a:r>
              <a:rPr dirty="0" sz="1200" spc="555">
                <a:latin typeface="Arial"/>
                <a:cs typeface="Arial"/>
              </a:rPr>
              <a:t> </a:t>
            </a:r>
            <a:r>
              <a:rPr dirty="0" sz="1200" spc="90">
                <a:latin typeface="Arial"/>
                <a:cs typeface="Arial"/>
              </a:rPr>
              <a:t>bersejarah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5503" y="3701688"/>
            <a:ext cx="70485" cy="6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265">
                <a:solidFill>
                  <a:srgbClr val="A1A19B"/>
                </a:solidFill>
                <a:latin typeface="Times New Roman"/>
                <a:cs typeface="Times New Roman"/>
              </a:rPr>
              <a:t>•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6672" y="1861323"/>
            <a:ext cx="5035550" cy="199199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12700" marR="5080">
              <a:lnSpc>
                <a:spcPct val="151300"/>
              </a:lnSpc>
              <a:spcBef>
                <a:spcPts val="60"/>
              </a:spcBef>
            </a:pP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350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memberikan</a:t>
            </a:r>
            <a:r>
              <a:rPr dirty="0" sz="1200" spc="385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pengaruh</a:t>
            </a:r>
            <a:r>
              <a:rPr dirty="0" sz="1200" spc="385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415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elemen-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elemen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3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fisik</a:t>
            </a:r>
            <a:r>
              <a:rPr dirty="0" sz="1200" spc="5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3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tersebut.</a:t>
            </a:r>
            <a:r>
              <a:rPr dirty="0" sz="1200" spc="4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Elemen-elemen</a:t>
            </a:r>
            <a:r>
              <a:rPr dirty="0" sz="1200" spc="3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fisik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suatu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berupa:</a:t>
            </a:r>
            <a:endParaRPr sz="1200">
              <a:latin typeface="Arial"/>
              <a:cs typeface="Arial"/>
            </a:endParaRPr>
          </a:p>
          <a:p>
            <a:pPr marL="272415" indent="-132080">
              <a:lnSpc>
                <a:spcPct val="100000"/>
              </a:lnSpc>
              <a:spcBef>
                <a:spcPts val="990"/>
              </a:spcBef>
              <a:buSzPct val="29411"/>
              <a:buFont typeface="Times New Roman"/>
              <a:buChar char="•"/>
              <a:tabLst>
                <a:tab pos="273050" algn="l"/>
              </a:tabLst>
            </a:pPr>
            <a:r>
              <a:rPr dirty="0" baseline="3267" sz="1275" spc="150">
                <a:solidFill>
                  <a:srgbClr val="A1A19B"/>
                </a:solidFill>
                <a:latin typeface="Arial"/>
                <a:cs typeface="Arial"/>
              </a:rPr>
              <a:t>Elemen-</a:t>
            </a:r>
            <a:r>
              <a:rPr dirty="0" baseline="3267" sz="1275" spc="135">
                <a:solidFill>
                  <a:srgbClr val="A1A19B"/>
                </a:solidFill>
                <a:latin typeface="Arial"/>
                <a:cs typeface="Arial"/>
              </a:rPr>
              <a:t>elemen</a:t>
            </a:r>
            <a:r>
              <a:rPr dirty="0" baseline="3267" sz="1275" spc="24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35">
                <a:solidFill>
                  <a:srgbClr val="A1A19B"/>
                </a:solidFill>
                <a:latin typeface="Arial"/>
                <a:cs typeface="Arial"/>
              </a:rPr>
              <a:t>‘rancang</a:t>
            </a:r>
            <a:r>
              <a:rPr dirty="0" baseline="3267" sz="1275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82">
                <a:solidFill>
                  <a:srgbClr val="A1A19B"/>
                </a:solidFill>
                <a:latin typeface="Arial"/>
                <a:cs typeface="Arial"/>
              </a:rPr>
              <a:t>kota’</a:t>
            </a:r>
            <a:endParaRPr baseline="3267" sz="1275">
              <a:latin typeface="Arial"/>
              <a:cs typeface="Arial"/>
            </a:endParaRPr>
          </a:p>
          <a:p>
            <a:pPr marL="267970" marR="24130" indent="-127000">
              <a:lnSpc>
                <a:spcPct val="207100"/>
              </a:lnSpc>
              <a:spcBef>
                <a:spcPts val="15"/>
              </a:spcBef>
              <a:buSzPct val="29411"/>
              <a:buFont typeface="Times New Roman"/>
              <a:buChar char="•"/>
              <a:tabLst>
                <a:tab pos="254000" algn="l"/>
              </a:tabLst>
            </a:pPr>
            <a:r>
              <a:rPr dirty="0" baseline="3267" sz="1275" spc="127">
                <a:solidFill>
                  <a:srgbClr val="A1A19B"/>
                </a:solidFill>
                <a:latin typeface="Arial"/>
                <a:cs typeface="Arial"/>
              </a:rPr>
              <a:t>Potensi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20">
                <a:solidFill>
                  <a:srgbClr val="A1A19B"/>
                </a:solidFill>
                <a:latin typeface="Arial"/>
                <a:cs typeface="Arial"/>
              </a:rPr>
              <a:t>arsitektural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89">
                <a:solidFill>
                  <a:srgbClr val="A1A19B"/>
                </a:solidFill>
                <a:latin typeface="Arial"/>
                <a:cs typeface="Arial"/>
              </a:rPr>
              <a:t>di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35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2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27">
                <a:solidFill>
                  <a:srgbClr val="A1A19B"/>
                </a:solidFill>
                <a:latin typeface="Arial"/>
                <a:cs typeface="Arial"/>
              </a:rPr>
              <a:t>lama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35">
                <a:solidFill>
                  <a:srgbClr val="A1A19B"/>
                </a:solidFill>
                <a:latin typeface="Arial"/>
                <a:cs typeface="Arial"/>
              </a:rPr>
              <a:t>termasuk</a:t>
            </a:r>
            <a:r>
              <a:rPr dirty="0" baseline="3267" sz="1275" spc="25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35">
                <a:solidFill>
                  <a:srgbClr val="A1A19B"/>
                </a:solidFill>
                <a:latin typeface="Arial"/>
                <a:cs typeface="Arial"/>
              </a:rPr>
              <a:t>didalamnya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27">
                <a:solidFill>
                  <a:srgbClr val="A1A19B"/>
                </a:solidFill>
                <a:latin typeface="Arial"/>
                <a:cs typeface="Arial"/>
              </a:rPr>
              <a:t>gaya</a:t>
            </a:r>
            <a:r>
              <a:rPr dirty="0" baseline="3267" sz="1275" spc="277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3267" sz="1275" spc="104">
                <a:solidFill>
                  <a:srgbClr val="A1A19B"/>
                </a:solidFill>
                <a:latin typeface="Arial"/>
                <a:cs typeface="Arial"/>
              </a:rPr>
              <a:t>arsitektur </a:t>
            </a:r>
            <a:r>
              <a:rPr dirty="0" sz="850" spc="75">
                <a:solidFill>
                  <a:srgbClr val="A1A19B"/>
                </a:solidFill>
                <a:latin typeface="Arial"/>
                <a:cs typeface="Arial"/>
              </a:rPr>
              <a:t>potensial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267970">
              <a:lnSpc>
                <a:spcPct val="100000"/>
              </a:lnSpc>
              <a:spcBef>
                <a:spcPts val="675"/>
              </a:spcBef>
            </a:pPr>
            <a:r>
              <a:rPr dirty="0" sz="850" spc="85">
                <a:solidFill>
                  <a:srgbClr val="A1A19B"/>
                </a:solidFill>
                <a:latin typeface="Arial"/>
                <a:cs typeface="Arial"/>
              </a:rPr>
              <a:t>Inventarisasi</a:t>
            </a:r>
            <a:r>
              <a:rPr dirty="0" sz="8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8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8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95">
                <a:solidFill>
                  <a:srgbClr val="A1A19B"/>
                </a:solidFill>
                <a:latin typeface="Arial"/>
                <a:cs typeface="Arial"/>
              </a:rPr>
              <a:t>kedudukan</a:t>
            </a:r>
            <a:r>
              <a:rPr dirty="0" sz="8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85">
                <a:solidFill>
                  <a:srgbClr val="A1A19B"/>
                </a:solidFill>
                <a:latin typeface="Arial"/>
                <a:cs typeface="Arial"/>
              </a:rPr>
              <a:t>atau</a:t>
            </a:r>
            <a:r>
              <a:rPr dirty="0" sz="8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90">
                <a:solidFill>
                  <a:srgbClr val="A1A19B"/>
                </a:solidFill>
                <a:latin typeface="Arial"/>
                <a:cs typeface="Arial"/>
              </a:rPr>
              <a:t>peran</a:t>
            </a:r>
            <a:r>
              <a:rPr dirty="0" sz="8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7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8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8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90">
                <a:solidFill>
                  <a:srgbClr val="A1A19B"/>
                </a:solidFill>
                <a:latin typeface="Arial"/>
                <a:cs typeface="Arial"/>
              </a:rPr>
              <a:t>bersejarah</a:t>
            </a:r>
            <a:r>
              <a:rPr dirty="0" sz="8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8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8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850" spc="60">
                <a:solidFill>
                  <a:srgbClr val="A1A19B"/>
                </a:solidFill>
                <a:latin typeface="Arial"/>
                <a:cs typeface="Arial"/>
              </a:rPr>
              <a:t>ada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197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5811" y="0"/>
            <a:ext cx="251777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Ariela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Faustina</a:t>
            </a:r>
            <a:r>
              <a:rPr dirty="0" sz="950" spc="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Ekaputri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21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195060500111034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28601"/>
            <a:ext cx="9505950" cy="51244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299794" y="1332293"/>
            <a:ext cx="7813675" cy="2777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252095">
              <a:lnSpc>
                <a:spcPct val="149000"/>
              </a:lnSpc>
              <a:spcBef>
                <a:spcPts val="95"/>
              </a:spcBef>
            </a:pP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Menurut</a:t>
            </a:r>
            <a:r>
              <a:rPr dirty="0" sz="1200" spc="3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140" i="1">
                <a:solidFill>
                  <a:srgbClr val="A1A19B"/>
                </a:solidFill>
                <a:latin typeface="Verdana"/>
                <a:cs typeface="Verdana"/>
              </a:rPr>
              <a:t>Catanese</a:t>
            </a:r>
            <a:r>
              <a:rPr dirty="0" sz="1150" spc="26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165" i="1">
                <a:solidFill>
                  <a:srgbClr val="A1A19B"/>
                </a:solidFill>
                <a:latin typeface="Verdana"/>
                <a:cs typeface="Verdana"/>
              </a:rPr>
              <a:t>dan</a:t>
            </a:r>
            <a:r>
              <a:rPr dirty="0" sz="1150" spc="27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100" i="1">
                <a:solidFill>
                  <a:srgbClr val="A1A19B"/>
                </a:solidFill>
                <a:latin typeface="Verdana"/>
                <a:cs typeface="Verdana"/>
              </a:rPr>
              <a:t>Snyder</a:t>
            </a:r>
            <a:r>
              <a:rPr dirty="0" sz="1150" spc="31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i="1">
                <a:solidFill>
                  <a:srgbClr val="A1A19B"/>
                </a:solidFill>
                <a:latin typeface="Verdana"/>
                <a:cs typeface="Verdana"/>
              </a:rPr>
              <a:t>(1984)</a:t>
            </a:r>
            <a:r>
              <a:rPr dirty="0" sz="1150" spc="35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ada</a:t>
            </a:r>
            <a:r>
              <a:rPr dirty="0" sz="1200" spc="2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beberapa</a:t>
            </a:r>
            <a:r>
              <a:rPr dirty="0" sz="1200" spc="2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hal</a:t>
            </a:r>
            <a:r>
              <a:rPr dirty="0" sz="1200" spc="3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3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3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motif</a:t>
            </a:r>
            <a:r>
              <a:rPr dirty="0" sz="1200" spc="3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terhadap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sejarah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pada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perkotaan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yaitu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antara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lain:</a:t>
            </a:r>
            <a:endParaRPr sz="1200">
              <a:latin typeface="Arial"/>
              <a:cs typeface="Arial"/>
            </a:endParaRPr>
          </a:p>
          <a:p>
            <a:pPr marL="318770" marR="257175" indent="-128905">
              <a:lnSpc>
                <a:spcPts val="2150"/>
              </a:lnSpc>
              <a:spcBef>
                <a:spcPts val="170"/>
              </a:spcBef>
              <a:buSzPts val="300"/>
              <a:buFont typeface="Times New Roman"/>
              <a:buChar char="•"/>
              <a:tabLst>
                <a:tab pos="314960" algn="l"/>
              </a:tabLst>
            </a:pP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melindungi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warisan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sejarah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,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maka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proses-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proses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perubahan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alamiah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akan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merubahnya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atau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bahkan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melenyapkannya.</a:t>
            </a:r>
            <a:endParaRPr sz="1200">
              <a:latin typeface="Arial"/>
              <a:cs typeface="Arial"/>
            </a:endParaRPr>
          </a:p>
          <a:p>
            <a:pPr marL="318770" marR="250190" indent="-128905">
              <a:lnSpc>
                <a:spcPts val="2110"/>
              </a:lnSpc>
              <a:spcBef>
                <a:spcPts val="40"/>
              </a:spcBef>
              <a:buSzPts val="300"/>
              <a:buFont typeface="Times New Roman"/>
              <a:buChar char="•"/>
              <a:tabLst>
                <a:tab pos="314960" algn="l"/>
              </a:tabLst>
            </a:pP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menjamin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variasi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1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1200" spc="1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perkotaan,</a:t>
            </a:r>
            <a:r>
              <a:rPr dirty="0" sz="1200" spc="1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karena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melestarikan</a:t>
            </a:r>
            <a:r>
              <a:rPr dirty="0" sz="1200" spc="1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masa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lalu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maka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diyakini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bahwa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kota-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kota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tidak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monoton.</a:t>
            </a:r>
            <a:endParaRPr sz="1200">
              <a:latin typeface="Arial"/>
              <a:cs typeface="Arial"/>
            </a:endParaRPr>
          </a:p>
          <a:p>
            <a:pPr marL="307975" indent="-118745">
              <a:lnSpc>
                <a:spcPct val="100000"/>
              </a:lnSpc>
              <a:spcBef>
                <a:spcPts val="790"/>
              </a:spcBef>
              <a:buSzPts val="300"/>
              <a:buFont typeface="Times New Roman"/>
              <a:buChar char="•"/>
              <a:tabLst>
                <a:tab pos="308610" algn="l"/>
              </a:tabLst>
            </a:pP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Tempat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homogen,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dimana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segala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sesuatunya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nampak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sama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lainnya.</a:t>
            </a:r>
            <a:endParaRPr sz="1200">
              <a:latin typeface="Arial"/>
              <a:cs typeface="Arial"/>
            </a:endParaRPr>
          </a:p>
          <a:p>
            <a:pPr marL="316865" indent="-127635">
              <a:lnSpc>
                <a:spcPct val="100000"/>
              </a:lnSpc>
              <a:spcBef>
                <a:spcPts val="705"/>
              </a:spcBef>
              <a:buSzPts val="300"/>
              <a:buFont typeface="Times New Roman"/>
              <a:buChar char="•"/>
              <a:tabLst>
                <a:tab pos="317500" algn="l"/>
              </a:tabLst>
            </a:pP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Secara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ekonomi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bangunan-bangunan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bersejarah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juga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dianggap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meningkatkan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318770" marR="17780">
              <a:lnSpc>
                <a:spcPct val="110900"/>
              </a:lnSpc>
            </a:pP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ekonomis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bila</a:t>
            </a:r>
            <a:r>
              <a:rPr dirty="0" sz="1200" spc="3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dipelihara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1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baik</a:t>
            </a:r>
            <a:r>
              <a:rPr dirty="0" sz="1200" spc="2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serta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2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dianggap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sebagai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3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investasi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yang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baik.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298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96748" y="0"/>
            <a:ext cx="262890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AAAAAA"/>
                </a:solidFill>
                <a:latin typeface="Arial"/>
                <a:cs typeface="Arial"/>
              </a:rPr>
              <a:t>Irma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Melinda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Putri</a:t>
            </a:r>
            <a:r>
              <a:rPr dirty="0" sz="950" spc="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Syafira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195060507111047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38131"/>
            <a:ext cx="9505950" cy="51149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8965" y="965898"/>
            <a:ext cx="8902065" cy="35547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145">
              <a:lnSpc>
                <a:spcPct val="150100"/>
              </a:lnSpc>
              <a:spcBef>
                <a:spcPts val="95"/>
              </a:spcBef>
            </a:pPr>
            <a:r>
              <a:rPr dirty="0" sz="1150" spc="135" i="1">
                <a:solidFill>
                  <a:srgbClr val="A1A19B"/>
                </a:solidFill>
                <a:latin typeface="Verdana"/>
                <a:cs typeface="Verdana"/>
              </a:rPr>
              <a:t>Menurut</a:t>
            </a:r>
            <a:r>
              <a:rPr dirty="0" sz="1150" spc="10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135" i="1">
                <a:solidFill>
                  <a:srgbClr val="A1A19B"/>
                </a:solidFill>
                <a:latin typeface="Verdana"/>
                <a:cs typeface="Verdana"/>
              </a:rPr>
              <a:t>Budihardjo</a:t>
            </a:r>
            <a:r>
              <a:rPr dirty="0" sz="1150" spc="114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i="1">
                <a:solidFill>
                  <a:srgbClr val="A1A19B"/>
                </a:solidFill>
                <a:latin typeface="Verdana"/>
                <a:cs typeface="Verdana"/>
              </a:rPr>
              <a:t>(1997),</a:t>
            </a:r>
            <a:r>
              <a:rPr dirty="0" sz="1150" spc="20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terdapat</a:t>
            </a:r>
            <a:r>
              <a:rPr dirty="0" sz="12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beberapa</a:t>
            </a:r>
            <a:r>
              <a:rPr dirty="0" sz="12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manfaat</a:t>
            </a:r>
            <a:r>
              <a:rPr dirty="0" sz="1200" spc="22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22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diperoleh</a:t>
            </a:r>
            <a:r>
              <a:rPr dirty="0" sz="12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22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bangunan dan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bersejarah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diantaranya:</a:t>
            </a:r>
            <a:endParaRPr sz="1200">
              <a:latin typeface="Arial"/>
              <a:cs typeface="Arial"/>
            </a:endParaRPr>
          </a:p>
          <a:p>
            <a:pPr marL="257175" indent="-118745">
              <a:lnSpc>
                <a:spcPct val="100000"/>
              </a:lnSpc>
              <a:spcBef>
                <a:spcPts val="675"/>
              </a:spcBef>
              <a:buSzPts val="300"/>
              <a:buFont typeface="Times New Roman"/>
              <a:buChar char="•"/>
              <a:tabLst>
                <a:tab pos="257810" algn="l"/>
              </a:tabLst>
            </a:pP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memperkaya pengalaman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visual,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menyalurkan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hasrat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kontinuitas,</a:t>
            </a:r>
            <a:endParaRPr sz="1200">
              <a:latin typeface="Arial"/>
              <a:cs typeface="Arial"/>
            </a:endParaRPr>
          </a:p>
          <a:p>
            <a:pPr marL="257175" indent="-118745">
              <a:lnSpc>
                <a:spcPct val="100000"/>
              </a:lnSpc>
              <a:spcBef>
                <a:spcPts val="685"/>
              </a:spcBef>
              <a:buSzPts val="300"/>
              <a:buFont typeface="Times New Roman"/>
              <a:buChar char="•"/>
              <a:tabLst>
                <a:tab pos="257810" algn="l"/>
              </a:tabLst>
            </a:pP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Kelestarian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lama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memberi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suasana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permanen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menyegarkan.</a:t>
            </a:r>
            <a:endParaRPr sz="1200">
              <a:latin typeface="Arial"/>
              <a:cs typeface="Arial"/>
            </a:endParaRPr>
          </a:p>
          <a:p>
            <a:pPr marL="267970" indent="-129539">
              <a:lnSpc>
                <a:spcPct val="100000"/>
              </a:lnSpc>
              <a:spcBef>
                <a:spcPts val="705"/>
              </a:spcBef>
              <a:buSzPts val="300"/>
              <a:buFont typeface="Times New Roman"/>
              <a:buChar char="•"/>
              <a:tabLst>
                <a:tab pos="268605" algn="l"/>
                <a:tab pos="1303020" algn="l"/>
                <a:tab pos="2179320" algn="l"/>
                <a:tab pos="3163570" algn="l"/>
                <a:tab pos="4589145" algn="l"/>
                <a:tab pos="5535295" algn="l"/>
                <a:tab pos="6143625" algn="l"/>
                <a:tab pos="6747509" algn="l"/>
                <a:tab pos="7507605" algn="l"/>
              </a:tabLst>
            </a:pP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memberi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keamanan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psikologis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bagi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seseorang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melihat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menyentuh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1A19B"/>
              </a:buClr>
              <a:buFont typeface="Times New Roman"/>
              <a:buChar char="•"/>
            </a:pPr>
            <a:endParaRPr sz="1300">
              <a:latin typeface="Arial"/>
              <a:cs typeface="Arial"/>
            </a:endParaRPr>
          </a:p>
          <a:p>
            <a:pPr marL="267970">
              <a:lnSpc>
                <a:spcPts val="1375"/>
              </a:lnSpc>
            </a:pP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merasakan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bukti-bukti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fisik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sejarah.</a:t>
            </a:r>
            <a:endParaRPr sz="1200">
              <a:latin typeface="Arial"/>
              <a:cs typeface="Arial"/>
            </a:endParaRPr>
          </a:p>
          <a:p>
            <a:pPr marL="266065" indent="-127635">
              <a:lnSpc>
                <a:spcPts val="1375"/>
              </a:lnSpc>
              <a:buSzPts val="300"/>
              <a:buFont typeface="Times New Roman"/>
              <a:buChar char="•"/>
              <a:tabLst>
                <a:tab pos="266700" algn="l"/>
              </a:tabLst>
            </a:pP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Kelestarian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mewariskan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arsitektur,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menyediakan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catatan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historis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tentang</a:t>
            </a:r>
            <a:r>
              <a:rPr dirty="0" sz="1200" spc="2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masa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lalu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melambangkan</a:t>
            </a:r>
            <a:endParaRPr sz="1200">
              <a:latin typeface="Arial"/>
              <a:cs typeface="Arial"/>
            </a:endParaRPr>
          </a:p>
          <a:p>
            <a:pPr marL="267970">
              <a:lnSpc>
                <a:spcPct val="100000"/>
              </a:lnSpc>
              <a:spcBef>
                <a:spcPts val="690"/>
              </a:spcBef>
            </a:pP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keterbatasan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masa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hidup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manusia.</a:t>
            </a:r>
            <a:endParaRPr sz="1200">
              <a:latin typeface="Arial"/>
              <a:cs typeface="Arial"/>
            </a:endParaRPr>
          </a:p>
          <a:p>
            <a:pPr marL="267970" marR="12065" indent="-128905">
              <a:lnSpc>
                <a:spcPct val="147800"/>
              </a:lnSpc>
              <a:spcBef>
                <a:spcPts val="20"/>
              </a:spcBef>
              <a:buSzPts val="300"/>
              <a:buFont typeface="Times New Roman"/>
              <a:buChar char="•"/>
              <a:tabLst>
                <a:tab pos="274955" algn="l"/>
              </a:tabLst>
            </a:pP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Kelestarian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lama</a:t>
            </a:r>
            <a:r>
              <a:rPr dirty="0" sz="1200" spc="5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atau</a:t>
            </a:r>
            <a:r>
              <a:rPr dirty="0" sz="1200" spc="5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disebut</a:t>
            </a:r>
            <a:r>
              <a:rPr dirty="0" sz="1200" spc="5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sebagai</a:t>
            </a:r>
            <a:r>
              <a:rPr dirty="0" sz="1200" spc="5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salah</a:t>
            </a:r>
            <a:r>
              <a:rPr dirty="0" sz="1200" spc="48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satu</a:t>
            </a:r>
            <a:r>
              <a:rPr dirty="0" sz="1200" spc="5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aset</a:t>
            </a:r>
            <a:r>
              <a:rPr dirty="0" sz="1200" spc="50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komersial</a:t>
            </a:r>
            <a:r>
              <a:rPr dirty="0" sz="1200" spc="45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4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kegiatan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wisata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internasional.</a:t>
            </a:r>
            <a:endParaRPr sz="1200">
              <a:latin typeface="Arial"/>
              <a:cs typeface="Arial"/>
            </a:endParaRPr>
          </a:p>
          <a:p>
            <a:pPr marL="267970" indent="-128905">
              <a:lnSpc>
                <a:spcPct val="100000"/>
              </a:lnSpc>
              <a:spcBef>
                <a:spcPts val="685"/>
              </a:spcBef>
              <a:buSzPts val="300"/>
              <a:buFont typeface="Times New Roman"/>
              <a:buChar char="•"/>
              <a:tabLst>
                <a:tab pos="264160" algn="l"/>
              </a:tabLst>
            </a:pP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1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dilestarikannya</a:t>
            </a:r>
            <a:r>
              <a:rPr dirty="0" sz="1200" spc="2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warisan</a:t>
            </a:r>
            <a:r>
              <a:rPr dirty="0" sz="1200" spc="3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berharga,</a:t>
            </a:r>
            <a:r>
              <a:rPr dirty="0" sz="1200" spc="3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keadaan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baik</a:t>
            </a:r>
            <a:r>
              <a:rPr dirty="0" sz="1200" spc="3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maka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generasi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3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datang</a:t>
            </a:r>
            <a:endParaRPr sz="1200">
              <a:latin typeface="Arial"/>
              <a:cs typeface="Arial"/>
            </a:endParaRPr>
          </a:p>
          <a:p>
            <a:pPr marL="267970" marR="13335">
              <a:lnSpc>
                <a:spcPct val="147800"/>
              </a:lnSpc>
              <a:spcBef>
                <a:spcPts val="20"/>
              </a:spcBef>
              <a:tabLst>
                <a:tab pos="899160" algn="l"/>
                <a:tab pos="1615440" algn="l"/>
                <a:tab pos="2090420" algn="l"/>
                <a:tab pos="3560445" algn="l"/>
                <a:tab pos="4401185" algn="l"/>
                <a:tab pos="4867910" algn="l"/>
                <a:tab pos="6297295" algn="l"/>
                <a:tab pos="7541259" algn="l"/>
                <a:tab pos="8086090" algn="l"/>
              </a:tabLst>
            </a:pP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belajar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warisan-</a:t>
            </a:r>
            <a:r>
              <a:rPr dirty="0" sz="1200" spc="-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warisan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tersebut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menghargainya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sebagaimana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dilakukan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pendahulunya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387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55244" y="0"/>
            <a:ext cx="261620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AAAAAA"/>
                </a:solidFill>
                <a:latin typeface="Arial"/>
                <a:cs typeface="Arial"/>
              </a:rPr>
              <a:t>Irma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Melinda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Putri</a:t>
            </a:r>
            <a:r>
              <a:rPr dirty="0" sz="950" spc="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Syafira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195060507111047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47656"/>
            <a:ext cx="9505950" cy="51054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6166" y="1337402"/>
            <a:ext cx="4913630" cy="343979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just" marL="12700" marR="12065">
              <a:lnSpc>
                <a:spcPct val="105100"/>
              </a:lnSpc>
              <a:spcBef>
                <a:spcPts val="40"/>
              </a:spcBef>
            </a:pP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Ada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beberapa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AAAAA"/>
                </a:solidFill>
                <a:latin typeface="Arial"/>
                <a:cs typeface="Arial"/>
              </a:rPr>
              <a:t>pandangan</a:t>
            </a:r>
            <a:r>
              <a:rPr dirty="0" sz="1200" spc="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yang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menyebutkan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AAAAA"/>
                </a:solidFill>
                <a:latin typeface="Arial"/>
                <a:cs typeface="Arial"/>
              </a:rPr>
              <a:t>bahwa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banyak </a:t>
            </a:r>
            <a:r>
              <a:rPr dirty="0" sz="1200" spc="105">
                <a:solidFill>
                  <a:srgbClr val="AAAAAA"/>
                </a:solidFill>
                <a:latin typeface="Arial"/>
                <a:cs typeface="Arial"/>
              </a:rPr>
              <a:t>hal</a:t>
            </a:r>
            <a:r>
              <a:rPr dirty="0" sz="1200" spc="5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yang</a:t>
            </a:r>
            <a:r>
              <a:rPr dirty="0" sz="1200" spc="40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45">
                <a:solidFill>
                  <a:srgbClr val="AAAAAA"/>
                </a:solidFill>
                <a:latin typeface="Arial"/>
                <a:cs typeface="Arial"/>
              </a:rPr>
              <a:t>menjadi</a:t>
            </a:r>
            <a:r>
              <a:rPr dirty="0" sz="1200" spc="4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AAAAA"/>
                </a:solidFill>
                <a:latin typeface="Arial"/>
                <a:cs typeface="Arial"/>
              </a:rPr>
              <a:t>faktor-</a:t>
            </a:r>
            <a:r>
              <a:rPr dirty="0" sz="1200" spc="95">
                <a:solidFill>
                  <a:srgbClr val="AAAAAA"/>
                </a:solidFill>
                <a:latin typeface="Arial"/>
                <a:cs typeface="Arial"/>
              </a:rPr>
              <a:t>faktor</a:t>
            </a:r>
            <a:r>
              <a:rPr dirty="0" sz="1200" spc="509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yang</a:t>
            </a:r>
            <a:r>
              <a:rPr dirty="0" sz="1200" spc="409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55">
                <a:solidFill>
                  <a:srgbClr val="AAAAAA"/>
                </a:solidFill>
                <a:latin typeface="Arial"/>
                <a:cs typeface="Arial"/>
              </a:rPr>
              <a:t>menghambat</a:t>
            </a:r>
            <a:r>
              <a:rPr dirty="0" sz="1200" spc="5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AAAAA"/>
                </a:solidFill>
                <a:latin typeface="Arial"/>
                <a:cs typeface="Arial"/>
              </a:rPr>
              <a:t>dalam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84500"/>
              </a:lnSpc>
              <a:spcBef>
                <a:spcPts val="5"/>
              </a:spcBef>
            </a:pPr>
            <a:r>
              <a:rPr dirty="0" sz="1200" spc="120">
                <a:solidFill>
                  <a:srgbClr val="AAAAAA"/>
                </a:solidFill>
                <a:latin typeface="Arial"/>
                <a:cs typeface="Arial"/>
              </a:rPr>
              <a:t>melakukan</a:t>
            </a:r>
            <a:r>
              <a:rPr dirty="0" sz="1200" spc="15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upaya</a:t>
            </a:r>
            <a:r>
              <a:rPr dirty="0" sz="1200" spc="15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AAAAA"/>
                </a:solidFill>
                <a:latin typeface="Arial"/>
                <a:cs typeface="Arial"/>
              </a:rPr>
              <a:t>konservasi</a:t>
            </a:r>
            <a:r>
              <a:rPr dirty="0" sz="1200" spc="1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AAAAA"/>
                </a:solidFill>
                <a:latin typeface="Arial"/>
                <a:cs typeface="Arial"/>
              </a:rPr>
              <a:t>peninggalan</a:t>
            </a:r>
            <a:r>
              <a:rPr dirty="0" sz="1200" spc="1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AAAAA"/>
                </a:solidFill>
                <a:latin typeface="Arial"/>
                <a:cs typeface="Arial"/>
              </a:rPr>
              <a:t>bersejarah,</a:t>
            </a:r>
            <a:r>
              <a:rPr dirty="0" sz="1200" spc="15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AAAAA"/>
                </a:solidFill>
                <a:latin typeface="Arial"/>
                <a:cs typeface="Arial"/>
              </a:rPr>
              <a:t>seperti yang</a:t>
            </a:r>
            <a:r>
              <a:rPr dirty="0" sz="1200" spc="3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AAAAA"/>
                </a:solidFill>
                <a:latin typeface="Arial"/>
                <a:cs typeface="Arial"/>
              </a:rPr>
              <a:t>dinyatakan</a:t>
            </a:r>
            <a:r>
              <a:rPr dirty="0" sz="1200" spc="34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AAAAA"/>
                </a:solidFill>
                <a:latin typeface="Arial"/>
                <a:cs typeface="Arial"/>
              </a:rPr>
              <a:t>oleh</a:t>
            </a:r>
            <a:r>
              <a:rPr dirty="0" sz="1200" spc="30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150" spc="114" i="1">
                <a:solidFill>
                  <a:srgbClr val="AAAAAA"/>
                </a:solidFill>
                <a:latin typeface="Verdana"/>
                <a:cs typeface="Verdana"/>
              </a:rPr>
              <a:t>Danisworo</a:t>
            </a:r>
            <a:r>
              <a:rPr dirty="0" sz="1150" spc="225" i="1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1150" spc="-40" i="1">
                <a:solidFill>
                  <a:srgbClr val="AAAAAA"/>
                </a:solidFill>
                <a:latin typeface="Verdana"/>
                <a:cs typeface="Verdana"/>
              </a:rPr>
              <a:t>(1991)</a:t>
            </a:r>
            <a:r>
              <a:rPr dirty="0" sz="1150" spc="135" i="1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1200" spc="135">
                <a:solidFill>
                  <a:srgbClr val="AAAAAA"/>
                </a:solidFill>
                <a:latin typeface="Arial"/>
                <a:cs typeface="Arial"/>
              </a:rPr>
              <a:t>bahwa</a:t>
            </a:r>
            <a:r>
              <a:rPr dirty="0" sz="1200" spc="17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AAAAA"/>
                </a:solidFill>
                <a:latin typeface="Arial"/>
                <a:cs typeface="Arial"/>
              </a:rPr>
              <a:t>usaha</a:t>
            </a:r>
            <a:r>
              <a:rPr dirty="0" sz="1200" spc="17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AAAAA"/>
                </a:solidFill>
                <a:latin typeface="Arial"/>
                <a:cs typeface="Arial"/>
              </a:rPr>
              <a:t>yang </a:t>
            </a:r>
            <a:r>
              <a:rPr dirty="0" sz="1200" spc="110">
                <a:solidFill>
                  <a:srgbClr val="AAAAAA"/>
                </a:solidFill>
                <a:latin typeface="Arial"/>
                <a:cs typeface="Arial"/>
              </a:rPr>
              <a:t>dilakukan</a:t>
            </a:r>
            <a:r>
              <a:rPr dirty="0" sz="1200" spc="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baik</a:t>
            </a:r>
            <a:r>
              <a:rPr dirty="0" sz="1200" spc="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oleh</a:t>
            </a:r>
            <a:r>
              <a:rPr dirty="0" sz="1200" spc="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perencana</a:t>
            </a:r>
            <a:r>
              <a:rPr dirty="0" sz="1200" spc="6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AAAAA"/>
                </a:solidFill>
                <a:latin typeface="Arial"/>
                <a:cs typeface="Arial"/>
              </a:rPr>
              <a:t>maupun</a:t>
            </a:r>
            <a:r>
              <a:rPr dirty="0" sz="1200" spc="17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kelompok</a:t>
            </a:r>
            <a:r>
              <a:rPr dirty="0" sz="1200" spc="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AAAAA"/>
                </a:solidFill>
                <a:latin typeface="Arial"/>
                <a:cs typeface="Arial"/>
              </a:rPr>
              <a:t>konservasi </a:t>
            </a:r>
            <a:r>
              <a:rPr dirty="0" sz="1200" spc="75">
                <a:solidFill>
                  <a:srgbClr val="AAAAAA"/>
                </a:solidFill>
                <a:latin typeface="Arial"/>
                <a:cs typeface="Arial"/>
              </a:rPr>
              <a:t>yang</a:t>
            </a:r>
            <a:r>
              <a:rPr dirty="0" sz="1200" spc="30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105">
                <a:solidFill>
                  <a:srgbClr val="AAAAAA"/>
                </a:solidFill>
                <a:latin typeface="Arial"/>
                <a:cs typeface="Arial"/>
              </a:rPr>
              <a:t>ingin</a:t>
            </a:r>
            <a:r>
              <a:rPr dirty="0" sz="1200" spc="32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AAAAA"/>
                </a:solidFill>
                <a:latin typeface="Arial"/>
                <a:cs typeface="Arial"/>
              </a:rPr>
              <a:t>mempertahankan</a:t>
            </a:r>
            <a:r>
              <a:rPr dirty="0" sz="1200" spc="34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114">
                <a:solidFill>
                  <a:srgbClr val="AAAAAA"/>
                </a:solidFill>
                <a:latin typeface="Arial"/>
                <a:cs typeface="Arial"/>
              </a:rPr>
              <a:t>bentuk-</a:t>
            </a:r>
            <a:r>
              <a:rPr dirty="0" sz="1200" spc="125">
                <a:solidFill>
                  <a:srgbClr val="AAAAAA"/>
                </a:solidFill>
                <a:latin typeface="Arial"/>
                <a:cs typeface="Arial"/>
              </a:rPr>
              <a:t>bentuk</a:t>
            </a:r>
            <a:r>
              <a:rPr dirty="0" sz="1200" spc="33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50">
                <a:solidFill>
                  <a:srgbClr val="AAAAAA"/>
                </a:solidFill>
                <a:latin typeface="Arial"/>
                <a:cs typeface="Arial"/>
              </a:rPr>
              <a:t>fisik</a:t>
            </a:r>
            <a:r>
              <a:rPr dirty="0" sz="1200" spc="33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AAAAA"/>
                </a:solidFill>
                <a:latin typeface="Arial"/>
                <a:cs typeface="Arial"/>
              </a:rPr>
              <a:t>pada </a:t>
            </a:r>
            <a:r>
              <a:rPr dirty="0" sz="1200" spc="110">
                <a:solidFill>
                  <a:srgbClr val="AAAAAA"/>
                </a:solidFill>
                <a:latin typeface="Arial"/>
                <a:cs typeface="Arial"/>
              </a:rPr>
              <a:t>daerah</a:t>
            </a:r>
            <a:r>
              <a:rPr dirty="0" sz="1200" spc="2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perdagangan</a:t>
            </a:r>
            <a:r>
              <a:rPr dirty="0" sz="1200" spc="2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yang</a:t>
            </a:r>
            <a:r>
              <a:rPr dirty="0" sz="1200" spc="2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AAAAA"/>
                </a:solidFill>
                <a:latin typeface="Arial"/>
                <a:cs typeface="Arial"/>
              </a:rPr>
              <a:t>terdapat</a:t>
            </a:r>
            <a:r>
              <a:rPr dirty="0" sz="1200" spc="2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AAAAA"/>
                </a:solidFill>
                <a:latin typeface="Arial"/>
                <a:cs typeface="Arial"/>
              </a:rPr>
              <a:t>pada</a:t>
            </a:r>
            <a:r>
              <a:rPr dirty="0" sz="1200" spc="2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AAAAA"/>
                </a:solidFill>
                <a:latin typeface="Arial"/>
                <a:cs typeface="Arial"/>
              </a:rPr>
              <a:t>pusat-</a:t>
            </a:r>
            <a:r>
              <a:rPr dirty="0" sz="1200" spc="105">
                <a:solidFill>
                  <a:srgbClr val="AAAAAA"/>
                </a:solidFill>
                <a:latin typeface="Arial"/>
                <a:cs typeface="Arial"/>
              </a:rPr>
              <a:t>pusat</a:t>
            </a:r>
            <a:r>
              <a:rPr dirty="0" sz="1200" spc="2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kota </a:t>
            </a:r>
            <a:r>
              <a:rPr dirty="0" sz="1200" spc="110">
                <a:solidFill>
                  <a:srgbClr val="AAAAAA"/>
                </a:solidFill>
                <a:latin typeface="Arial"/>
                <a:cs typeface="Arial"/>
              </a:rPr>
              <a:t>dianggap</a:t>
            </a:r>
            <a:r>
              <a:rPr dirty="0" sz="1200" spc="15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114">
                <a:solidFill>
                  <a:srgbClr val="AAAAAA"/>
                </a:solidFill>
                <a:latin typeface="Arial"/>
                <a:cs typeface="Arial"/>
              </a:rPr>
              <a:t>mengabaikan</a:t>
            </a:r>
            <a:r>
              <a:rPr dirty="0" sz="1200" spc="14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adanya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120">
                <a:solidFill>
                  <a:srgbClr val="AAAAAA"/>
                </a:solidFill>
                <a:latin typeface="Arial"/>
                <a:cs typeface="Arial"/>
              </a:rPr>
              <a:t>permintaan</a:t>
            </a:r>
            <a:r>
              <a:rPr dirty="0" sz="1200" spc="145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akan</a:t>
            </a:r>
            <a:r>
              <a:rPr dirty="0" sz="1200" spc="114">
                <a:solidFill>
                  <a:srgbClr val="AAAAAA"/>
                </a:solidFill>
                <a:latin typeface="Arial"/>
                <a:cs typeface="Arial"/>
              </a:rPr>
              <a:t>  </a:t>
            </a:r>
            <a:r>
              <a:rPr dirty="0" sz="1200" spc="55">
                <a:solidFill>
                  <a:srgbClr val="AAAAAA"/>
                </a:solidFill>
                <a:latin typeface="Arial"/>
                <a:cs typeface="Arial"/>
              </a:rPr>
              <a:t>fasilitas 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perbelanjaan,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hal</a:t>
            </a:r>
            <a:r>
              <a:rPr dirty="0" sz="1200" spc="1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tersebut</a:t>
            </a:r>
            <a:r>
              <a:rPr dirty="0" sz="1200" spc="1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didasari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karena</a:t>
            </a:r>
            <a:r>
              <a:rPr dirty="0" sz="1200" spc="130">
                <a:solidFill>
                  <a:srgbClr val="AAAAAA"/>
                </a:solidFill>
                <a:latin typeface="Arial"/>
                <a:cs typeface="Arial"/>
              </a:rPr>
              <a:t> unit-unit</a:t>
            </a:r>
            <a:r>
              <a:rPr dirty="0" sz="1200" spc="1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AAAAA"/>
                </a:solidFill>
                <a:latin typeface="Arial"/>
                <a:cs typeface="Arial"/>
              </a:rPr>
              <a:t>komersil </a:t>
            </a:r>
            <a:r>
              <a:rPr dirty="0" sz="1200" spc="55">
                <a:solidFill>
                  <a:srgbClr val="AAAAAA"/>
                </a:solidFill>
                <a:latin typeface="Arial"/>
                <a:cs typeface="Arial"/>
              </a:rPr>
              <a:t>saat</a:t>
            </a:r>
            <a:r>
              <a:rPr dirty="0" sz="1200" spc="1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ini</a:t>
            </a:r>
            <a:r>
              <a:rPr dirty="0" sz="1200" spc="1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55">
                <a:solidFill>
                  <a:srgbClr val="AAAAAA"/>
                </a:solidFill>
                <a:latin typeface="Arial"/>
                <a:cs typeface="Arial"/>
              </a:rPr>
              <a:t>membutuhkan</a:t>
            </a:r>
            <a:r>
              <a:rPr dirty="0" sz="1200" spc="1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AAAAA"/>
                </a:solidFill>
                <a:latin typeface="Arial"/>
                <a:cs typeface="Arial"/>
              </a:rPr>
              <a:t>areal-</a:t>
            </a:r>
            <a:r>
              <a:rPr dirty="0" sz="1200" spc="1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AAAAA"/>
                </a:solidFill>
                <a:latin typeface="Arial"/>
                <a:cs typeface="Arial"/>
              </a:rPr>
              <a:t>areal</a:t>
            </a:r>
            <a:r>
              <a:rPr dirty="0" sz="1200" spc="1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yang</a:t>
            </a:r>
            <a:r>
              <a:rPr dirty="0" sz="1200" spc="1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AAAAA"/>
                </a:solidFill>
                <a:latin typeface="Arial"/>
                <a:cs typeface="Arial"/>
              </a:rPr>
              <a:t>luas</a:t>
            </a:r>
            <a:r>
              <a:rPr dirty="0" sz="1200" spc="18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AAAAA"/>
                </a:solidFill>
                <a:latin typeface="Arial"/>
                <a:cs typeface="Arial"/>
              </a:rPr>
              <a:t>untuk</a:t>
            </a:r>
            <a:r>
              <a:rPr dirty="0" sz="1200" spc="1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AAAAA"/>
                </a:solidFill>
                <a:latin typeface="Arial"/>
                <a:cs typeface="Arial"/>
              </a:rPr>
              <a:t>aktivitas </a:t>
            </a:r>
            <a:r>
              <a:rPr dirty="0" sz="1200" spc="100">
                <a:solidFill>
                  <a:srgbClr val="AAAAAA"/>
                </a:solidFill>
                <a:latin typeface="Arial"/>
                <a:cs typeface="Arial"/>
              </a:rPr>
              <a:t>perdagangan</a:t>
            </a:r>
            <a:r>
              <a:rPr dirty="0" sz="1200" spc="1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AAAAA"/>
                </a:solidFill>
                <a:latin typeface="Arial"/>
                <a:cs typeface="Arial"/>
              </a:rPr>
              <a:t>dan</a:t>
            </a:r>
            <a:r>
              <a:rPr dirty="0" sz="1200" spc="1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AAAAA"/>
                </a:solidFill>
                <a:latin typeface="Arial"/>
                <a:cs typeface="Arial"/>
              </a:rPr>
              <a:t>areal</a:t>
            </a:r>
            <a:r>
              <a:rPr dirty="0" sz="120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AAAAA"/>
                </a:solidFill>
                <a:latin typeface="Arial"/>
                <a:cs typeface="Arial"/>
              </a:rPr>
              <a:t>untuk</a:t>
            </a:r>
            <a:r>
              <a:rPr dirty="0" sz="1200" spc="1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AAAAA"/>
                </a:solidFill>
                <a:latin typeface="Arial"/>
                <a:cs typeface="Arial"/>
              </a:rPr>
              <a:t>fasilitas</a:t>
            </a:r>
            <a:r>
              <a:rPr dirty="0" sz="1200" spc="16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AAAAA"/>
                </a:solidFill>
                <a:latin typeface="Arial"/>
                <a:cs typeface="Arial"/>
              </a:rPr>
              <a:t>perbelanjaan</a:t>
            </a:r>
            <a:r>
              <a:rPr dirty="0" sz="1200" spc="1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AAAAA"/>
                </a:solidFill>
                <a:latin typeface="Arial"/>
                <a:cs typeface="Arial"/>
              </a:rPr>
              <a:t>lainnya,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489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96748" y="0"/>
            <a:ext cx="262890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AAAAAA"/>
                </a:solidFill>
                <a:latin typeface="Arial"/>
                <a:cs typeface="Arial"/>
              </a:rPr>
              <a:t>Irma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Melinda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Putri</a:t>
            </a:r>
            <a:r>
              <a:rPr dirty="0" sz="950" spc="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Syafira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195060507111047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57181"/>
            <a:ext cx="9505950" cy="50958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68077" y="1344815"/>
            <a:ext cx="547751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75945" algn="l"/>
                <a:tab pos="1443990" algn="l"/>
                <a:tab pos="2356485" algn="l"/>
                <a:tab pos="2945765" algn="l"/>
                <a:tab pos="3264535" algn="l"/>
                <a:tab pos="4227830" algn="l"/>
                <a:tab pos="5156835" algn="l"/>
              </a:tabLst>
            </a:pP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sebagian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kota-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besar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Indonesia,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pengaruh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68077" y="1456753"/>
            <a:ext cx="547687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50620" algn="l"/>
                <a:tab pos="1983105" algn="l"/>
                <a:tab pos="2842260" algn="l"/>
                <a:tab pos="3771900" algn="l"/>
                <a:tab pos="4326890" algn="l"/>
                <a:tab pos="4844415" algn="l"/>
              </a:tabLst>
            </a:pP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pemerintah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kolonial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Belanda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terhadap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pola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struktur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68077" y="1646417"/>
            <a:ext cx="5478780" cy="34956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6985">
              <a:lnSpc>
                <a:spcPct val="126499"/>
              </a:lnSpc>
              <a:spcBef>
                <a:spcPts val="85"/>
              </a:spcBef>
            </a:pP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pembentukan</a:t>
            </a:r>
            <a:r>
              <a:rPr dirty="0" sz="1200" spc="3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36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35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dinilai</a:t>
            </a:r>
            <a:r>
              <a:rPr dirty="0" sz="1200" spc="3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cukup</a:t>
            </a:r>
            <a:r>
              <a:rPr dirty="0" sz="1200" spc="3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besar.Wajah</a:t>
            </a:r>
            <a:r>
              <a:rPr dirty="0" sz="1200" spc="3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kota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mempunyai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penampilan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elemen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pelengkap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seperti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bangunan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3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taman</a:t>
            </a:r>
            <a:r>
              <a:rPr dirty="0" sz="1200" spc="4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maupun</a:t>
            </a:r>
            <a:r>
              <a:rPr dirty="0" sz="1200" spc="4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rekaman</a:t>
            </a:r>
            <a:r>
              <a:rPr dirty="0" sz="1200" spc="2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suasana</a:t>
            </a:r>
            <a:r>
              <a:rPr dirty="0" sz="1200" spc="2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4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tercipta</a:t>
            </a:r>
            <a:r>
              <a:rPr dirty="0" sz="1200" spc="2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4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paduan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algn="just" marL="12700" marR="15875">
              <a:lnSpc>
                <a:spcPct val="45000"/>
              </a:lnSpc>
              <a:spcBef>
                <a:spcPts val="965"/>
              </a:spcBef>
            </a:pP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elemen-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elemen</a:t>
            </a:r>
            <a:r>
              <a:rPr dirty="0" sz="1200" spc="4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tersebut.</a:t>
            </a:r>
            <a:r>
              <a:rPr dirty="0" sz="1200" spc="39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Paduan</a:t>
            </a:r>
            <a:r>
              <a:rPr dirty="0" sz="1200" spc="3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tersebut</a:t>
            </a:r>
            <a:r>
              <a:rPr dirty="0" sz="1200" spc="3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36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membentuk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karakter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A1A19B"/>
                </a:solidFill>
                <a:latin typeface="Arial"/>
                <a:cs typeface="Arial"/>
              </a:rPr>
              <a:t>khas.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26499"/>
              </a:lnSpc>
              <a:spcBef>
                <a:spcPts val="5"/>
              </a:spcBef>
            </a:pP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Malang,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berdiri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berkembang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sejak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masa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lalu,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memiliki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karakter</a:t>
            </a:r>
            <a:r>
              <a:rPr dirty="0" sz="1200" spc="4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khas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tertentu,</a:t>
            </a:r>
            <a:r>
              <a:rPr dirty="0" sz="1200" spc="5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 dalam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perjalanan</a:t>
            </a:r>
            <a:r>
              <a:rPr dirty="0" sz="1200" spc="5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telah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mengalami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banyak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perubahan.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Perubahan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terjadi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akibat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dampak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kemajuan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zaman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memenuhi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kebutuhan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manusia,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seperti</a:t>
            </a:r>
            <a:r>
              <a:rPr dirty="0" sz="1200" spc="1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lahan,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fasilitas,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elemen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pendukung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lainnya.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perubahan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ini</a:t>
            </a:r>
            <a:r>
              <a:rPr dirty="0" sz="1200" spc="16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terlihat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4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4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Jl.Jakarta</a:t>
            </a:r>
            <a:r>
              <a:rPr dirty="0" sz="1200" spc="5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43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Jl.Simpang</a:t>
            </a:r>
            <a:r>
              <a:rPr dirty="0" sz="1200" spc="5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Ijen.Perkembangan</a:t>
            </a:r>
            <a:r>
              <a:rPr dirty="0" sz="1200" spc="4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kota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Malang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begitu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cepat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mengakibatkan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banyak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yang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2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ciri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khas</a:t>
            </a:r>
            <a:r>
              <a:rPr dirty="0" sz="1200" spc="2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30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beralih</a:t>
            </a:r>
            <a:r>
              <a:rPr dirty="0" sz="1200" spc="2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fungsi</a:t>
            </a:r>
            <a:r>
              <a:rPr dirty="0" sz="1200" spc="2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2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bangunan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komersial.</a:t>
            </a:r>
            <a:r>
              <a:rPr dirty="0" sz="1200" spc="2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Beberapa</a:t>
            </a:r>
            <a:r>
              <a:rPr dirty="0" sz="1200" spc="2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32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3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gedung</a:t>
            </a:r>
            <a:r>
              <a:rPr dirty="0" sz="1200" spc="28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lama</a:t>
            </a:r>
            <a:r>
              <a:rPr dirty="0" sz="1200" spc="3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perlu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dilestarikan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ternyata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akhirnya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dibongkar.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578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96748" y="0"/>
            <a:ext cx="262890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AAAAAA"/>
                </a:solidFill>
                <a:latin typeface="Arial"/>
                <a:cs typeface="Arial"/>
              </a:rPr>
              <a:t>Irma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AAAAAA"/>
                </a:solidFill>
                <a:latin typeface="Arial"/>
                <a:cs typeface="Arial"/>
              </a:rPr>
              <a:t>Melinda</a:t>
            </a:r>
            <a:r>
              <a:rPr dirty="0" sz="950" spc="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Putri</a:t>
            </a:r>
            <a:r>
              <a:rPr dirty="0" sz="950" spc="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Syafira</a:t>
            </a:r>
            <a:r>
              <a:rPr dirty="0" sz="9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AAAA"/>
                </a:solidFill>
                <a:latin typeface="Arial"/>
                <a:cs typeface="Arial"/>
              </a:rPr>
              <a:t>-</a:t>
            </a:r>
            <a:r>
              <a:rPr dirty="0" sz="9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AAAAA"/>
                </a:solidFill>
                <a:latin typeface="Arial"/>
                <a:cs typeface="Arial"/>
              </a:rPr>
              <a:t>195060507111047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66706"/>
            <a:ext cx="9505950" cy="50863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69401" y="3695688"/>
            <a:ext cx="5550535" cy="819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1935" marR="5080" indent="-1499870">
              <a:lnSpc>
                <a:spcPct val="118400"/>
              </a:lnSpc>
              <a:spcBef>
                <a:spcPts val="95"/>
              </a:spcBef>
            </a:pPr>
            <a:r>
              <a:rPr dirty="0" sz="2200" spc="60">
                <a:solidFill>
                  <a:srgbClr val="A1A19B"/>
                </a:solidFill>
                <a:latin typeface="Arial"/>
                <a:cs typeface="Arial"/>
              </a:rPr>
              <a:t>PRESERVASI</a:t>
            </a:r>
            <a:r>
              <a:rPr dirty="0" sz="2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2200" spc="17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2200" spc="-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2200" spc="95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2200" spc="-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2200" spc="145">
                <a:solidFill>
                  <a:srgbClr val="A1A19B"/>
                </a:solidFill>
                <a:latin typeface="Arial"/>
                <a:cs typeface="Arial"/>
              </a:rPr>
              <a:t>PADA </a:t>
            </a:r>
            <a:r>
              <a:rPr dirty="0" sz="2200" spc="20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2200" spc="-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2200" spc="45">
                <a:solidFill>
                  <a:srgbClr val="A1A19B"/>
                </a:solidFill>
                <a:latin typeface="Arial"/>
                <a:cs typeface="Arial"/>
              </a:rPr>
              <a:t>STUDI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36492" y="4619456"/>
            <a:ext cx="241808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JL.</a:t>
            </a:r>
            <a:r>
              <a:rPr dirty="0" sz="1200" spc="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JAKARTA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-</a:t>
            </a:r>
            <a:r>
              <a:rPr dirty="0" sz="1200" spc="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JL.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SIMPANG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A1A19B"/>
                </a:solidFill>
                <a:latin typeface="Arial"/>
                <a:cs typeface="Arial"/>
              </a:rPr>
              <a:t>IJEN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81863" y="5165037"/>
            <a:ext cx="233172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solidFill>
                  <a:srgbClr val="212F24"/>
                </a:solidFill>
                <a:latin typeface="Arial"/>
                <a:cs typeface="Arial"/>
              </a:rPr>
              <a:t>SAFIYA</a:t>
            </a:r>
            <a:r>
              <a:rPr dirty="0" sz="950" spc="-15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212F24"/>
                </a:solidFill>
                <a:latin typeface="Arial"/>
                <a:cs typeface="Arial"/>
              </a:rPr>
              <a:t>NUR</a:t>
            </a:r>
            <a:r>
              <a:rPr dirty="0" sz="950" spc="-20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212F24"/>
                </a:solidFill>
                <a:latin typeface="Arial"/>
                <a:cs typeface="Arial"/>
              </a:rPr>
              <a:t>ZAVIERA</a:t>
            </a:r>
            <a:r>
              <a:rPr dirty="0" sz="950" spc="-10">
                <a:solidFill>
                  <a:srgbClr val="212F24"/>
                </a:solidFill>
                <a:latin typeface="Arial"/>
                <a:cs typeface="Arial"/>
              </a:rPr>
              <a:t> 195060500111023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9577" y="1896115"/>
            <a:ext cx="3266440" cy="4356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TINDAKAN</a:t>
            </a:r>
            <a:r>
              <a:rPr dirty="0" sz="115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15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MEMELIHARA</a:t>
            </a:r>
            <a:r>
              <a:rPr dirty="0" sz="115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SEBANYAK 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MUNGKIN</a:t>
            </a:r>
            <a:r>
              <a:rPr dirty="0" sz="11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SECARA</a:t>
            </a:r>
            <a:r>
              <a:rPr dirty="0" sz="115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UTUH</a:t>
            </a:r>
            <a:r>
              <a:rPr dirty="0" sz="115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15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9577" y="2413138"/>
            <a:ext cx="3275329" cy="32829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 marR="5080">
              <a:lnSpc>
                <a:spcPct val="69900"/>
              </a:lnSpc>
              <a:spcBef>
                <a:spcPts val="545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BERSEJARAH</a:t>
            </a:r>
            <a:r>
              <a:rPr dirty="0" sz="1150" spc="2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150" spc="2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ADA,</a:t>
            </a:r>
            <a:r>
              <a:rPr dirty="0" sz="1150" spc="2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SALAH</a:t>
            </a:r>
            <a:r>
              <a:rPr dirty="0" sz="1150" spc="2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SATUNYA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150" spc="1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CARA</a:t>
            </a:r>
            <a:r>
              <a:rPr dirty="0" sz="1150" spc="5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PERBAIKAN</a:t>
            </a:r>
            <a:r>
              <a:rPr dirty="0" sz="1150" spc="1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TRADISIONAL,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42783" y="2715570"/>
            <a:ext cx="2766060" cy="4356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765" marR="5080" indent="-12700">
              <a:lnSpc>
                <a:spcPct val="116900"/>
              </a:lnSpc>
              <a:spcBef>
                <a:spcPts val="90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150" spc="1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SAMBUNGAN</a:t>
            </a:r>
            <a:r>
              <a:rPr dirty="0" sz="1150" spc="1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BAJA,</a:t>
            </a:r>
            <a:r>
              <a:rPr dirty="0" sz="1150" spc="1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70">
                <a:solidFill>
                  <a:srgbClr val="A1A19B"/>
                </a:solidFill>
                <a:latin typeface="Arial"/>
                <a:cs typeface="Arial"/>
              </a:rPr>
              <a:t>DAN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150" spc="20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50">
                <a:solidFill>
                  <a:srgbClr val="A1A19B"/>
                </a:solidFill>
                <a:latin typeface="Arial"/>
                <a:cs typeface="Arial"/>
              </a:rPr>
              <a:t>BAHAN-</a:t>
            </a:r>
            <a:r>
              <a:rPr dirty="0" sz="1150" spc="70">
                <a:solidFill>
                  <a:srgbClr val="A1A19B"/>
                </a:solidFill>
                <a:latin typeface="Arial"/>
                <a:cs typeface="Arial"/>
              </a:rPr>
              <a:t>BAHAN</a:t>
            </a:r>
            <a:r>
              <a:rPr dirty="0" sz="1150" spc="2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SINTETIS.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29577" y="2715570"/>
            <a:ext cx="432434" cy="6400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0"/>
              </a:spcBef>
            </a:pPr>
            <a:r>
              <a:rPr dirty="0" sz="1150" spc="-20">
                <a:solidFill>
                  <a:srgbClr val="A1A19B"/>
                </a:solidFill>
                <a:latin typeface="Arial"/>
                <a:cs typeface="Arial"/>
              </a:rPr>
              <a:t>ATAU ATAU KATA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13217" y="3150221"/>
            <a:ext cx="278955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CONSERVATION</a:t>
            </a:r>
            <a:r>
              <a:rPr dirty="0" sz="1150" spc="4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DIGUNAKAN</a:t>
            </a:r>
            <a:r>
              <a:rPr dirty="0" sz="115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55">
                <a:solidFill>
                  <a:srgbClr val="A1A19B"/>
                </a:solidFill>
                <a:latin typeface="Arial"/>
                <a:cs typeface="Arial"/>
              </a:rPr>
              <a:t>DI</a:t>
            </a:r>
            <a:r>
              <a:rPr dirty="0" sz="1150" spc="5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A1A19B"/>
                </a:solidFill>
                <a:latin typeface="Arial"/>
                <a:cs typeface="Arial"/>
              </a:rPr>
              <a:t>UK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29577" y="3355071"/>
            <a:ext cx="237172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7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15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AUSTRALIA.</a:t>
            </a:r>
            <a:r>
              <a:rPr dirty="0" sz="1150" spc="-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25">
                <a:solidFill>
                  <a:srgbClr val="A1A19B"/>
                </a:solidFill>
                <a:latin typeface="Arial"/>
                <a:cs typeface="Arial"/>
              </a:rPr>
              <a:t>(LARSEN,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1994).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11927" y="1973845"/>
            <a:ext cx="3120390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INTERVENSI</a:t>
            </a:r>
            <a:r>
              <a:rPr dirty="0" sz="1150" spc="4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150" spc="4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MEMPUNYAI</a:t>
            </a:r>
            <a:r>
              <a:rPr dirty="0" sz="1150" spc="50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TUJUAN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71795" y="2178709"/>
            <a:ext cx="245300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40105" algn="l"/>
                <a:tab pos="2103120" algn="l"/>
              </a:tabLst>
            </a:pP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MELINDUNGI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71795" y="2413138"/>
            <a:ext cx="224218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36675" algn="l"/>
              </a:tabLst>
            </a:pP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MEMPERBAIKI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71795" y="2565634"/>
            <a:ext cx="2358390" cy="4356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  <a:tabLst>
                <a:tab pos="723900" algn="l"/>
                <a:tab pos="745490" algn="l"/>
                <a:tab pos="1564640" algn="l"/>
                <a:tab pos="1661795" algn="l"/>
              </a:tabLst>
            </a:pP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UPAYA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MENJAGA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	</a:t>
            </a:r>
            <a:r>
              <a:rPr dirty="0" sz="1150" spc="-20">
                <a:solidFill>
                  <a:srgbClr val="A1A19B"/>
                </a:solidFill>
                <a:latin typeface="Arial"/>
                <a:cs typeface="Arial"/>
              </a:rPr>
              <a:t>SESUATU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PERSIS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SEPERTI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KEADAAN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847024" y="2124220"/>
            <a:ext cx="692150" cy="87693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 indent="257175">
              <a:lnSpc>
                <a:spcPct val="100000"/>
              </a:lnSpc>
              <a:spcBef>
                <a:spcPts val="560"/>
              </a:spcBef>
            </a:pPr>
            <a:r>
              <a:rPr dirty="0" sz="1150" spc="-20">
                <a:solidFill>
                  <a:srgbClr val="A1A19B"/>
                </a:solidFill>
                <a:latin typeface="Arial"/>
                <a:cs typeface="Arial"/>
              </a:rPr>
              <a:t>JUGA</a:t>
            </a:r>
            <a:endParaRPr sz="1150">
              <a:latin typeface="Arial"/>
              <a:cs typeface="Arial"/>
            </a:endParaRPr>
          </a:p>
          <a:p>
            <a:pPr algn="just" marL="43815" marR="5080" indent="-31750">
              <a:lnSpc>
                <a:spcPct val="109100"/>
              </a:lnSpc>
              <a:spcBef>
                <a:spcPts val="340"/>
              </a:spcBef>
            </a:pP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DENGAN TEMPAT ASLINYA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71795" y="2971119"/>
            <a:ext cx="3162935" cy="4394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  <a:tabLst>
                <a:tab pos="749300" algn="l"/>
                <a:tab pos="1849755" algn="l"/>
              </a:tabLst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TANPA</a:t>
            </a:r>
            <a:r>
              <a:rPr dirty="0" sz="1150" spc="3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ADANYA</a:t>
            </a:r>
            <a:r>
              <a:rPr dirty="0" sz="1150" spc="3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PERUBAHAN,</a:t>
            </a:r>
            <a:r>
              <a:rPr dirty="0" sz="1150" spc="3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TERMASUK UPAYA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MENCEGAH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PENGHANCURAN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71795" y="3409986"/>
            <a:ext cx="2420620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(MARQUIS-</a:t>
            </a:r>
            <a:r>
              <a:rPr dirty="0" sz="1150" spc="-50">
                <a:solidFill>
                  <a:srgbClr val="A1A19B"/>
                </a:solidFill>
                <a:latin typeface="Arial"/>
                <a:cs typeface="Arial"/>
              </a:rPr>
              <a:t>KYLE</a:t>
            </a:r>
            <a:r>
              <a:rPr dirty="0" sz="1150" spc="-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&amp;WALKER,</a:t>
            </a:r>
            <a:r>
              <a:rPr dirty="0" sz="115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1996).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015951" y="1359636"/>
            <a:ext cx="2841625" cy="35687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ct val="78500"/>
              </a:lnSpc>
              <a:spcBef>
                <a:spcPts val="440"/>
              </a:spcBef>
              <a:tabLst>
                <a:tab pos="502284" algn="l"/>
                <a:tab pos="1097915" algn="l"/>
                <a:tab pos="1936114" algn="l"/>
              </a:tabLst>
            </a:pP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Jalan</a:t>
            </a:r>
            <a:r>
              <a:rPr dirty="0" sz="1200" spc="5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Jakarta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4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Jalan</a:t>
            </a:r>
            <a:r>
              <a:rPr dirty="0" sz="1200" spc="5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Simpang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Ijen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awalnya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merupakan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26211" y="1714449"/>
            <a:ext cx="193103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98195" algn="l"/>
                <a:tab pos="1408430" algn="l"/>
              </a:tabLst>
            </a:pP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hunian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seiring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03618" y="1904101"/>
            <a:ext cx="1753870" cy="4483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90805">
              <a:lnSpc>
                <a:spcPct val="115500"/>
              </a:lnSpc>
              <a:spcBef>
                <a:spcPts val="90"/>
              </a:spcBef>
              <a:tabLst>
                <a:tab pos="720090" algn="l"/>
                <a:tab pos="854710" algn="l"/>
                <a:tab pos="1256030" algn="l"/>
              </a:tabLst>
            </a:pP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waktu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	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mengalami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fungsi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wujud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15951" y="1688683"/>
            <a:ext cx="925194" cy="875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5"/>
              </a:spcBef>
            </a:pP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kawasan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berjalannya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perubahan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bangunan.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15951" y="2740444"/>
            <a:ext cx="2845435" cy="1160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4500"/>
              </a:lnSpc>
              <a:spcBef>
                <a:spcPts val="95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Sebagian</a:t>
            </a:r>
            <a:r>
              <a:rPr dirty="0" sz="900" spc="2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hunian</a:t>
            </a:r>
            <a:r>
              <a:rPr dirty="0" sz="900" spc="2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bergaya</a:t>
            </a:r>
            <a:r>
              <a:rPr dirty="0" sz="900" spc="2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kolonial</a:t>
            </a:r>
            <a:r>
              <a:rPr dirty="0" sz="900" spc="2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Belanda</a:t>
            </a:r>
            <a:r>
              <a:rPr dirty="0" sz="900" spc="2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tersebut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perlahan</a:t>
            </a:r>
            <a:r>
              <a:rPr dirty="0" sz="900" spc="26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berubah</a:t>
            </a:r>
            <a:r>
              <a:rPr dirty="0" sz="900" spc="2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fungsi</a:t>
            </a:r>
            <a:r>
              <a:rPr dirty="0" sz="900" spc="2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900" spc="229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perdagangan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jasa,</a:t>
            </a:r>
            <a:r>
              <a:rPr dirty="0" sz="900" spc="280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pendidikan,</a:t>
            </a:r>
            <a:r>
              <a:rPr dirty="0" sz="900" spc="280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maupun</a:t>
            </a:r>
            <a:r>
              <a:rPr dirty="0" sz="900" spc="280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tempat</a:t>
            </a:r>
            <a:r>
              <a:rPr dirty="0" sz="900" spc="285">
                <a:solidFill>
                  <a:srgbClr val="A1A19B"/>
                </a:solidFill>
                <a:latin typeface="Arial"/>
                <a:cs typeface="Arial"/>
              </a:rPr>
              <a:t>  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ibadah.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Perubahan</a:t>
            </a:r>
            <a:r>
              <a:rPr dirty="0" sz="900" spc="18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900" spc="2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terjadi</a:t>
            </a:r>
            <a:r>
              <a:rPr dirty="0" sz="900" spc="1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900" spc="229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wujud</a:t>
            </a:r>
            <a:r>
              <a:rPr dirty="0" sz="900" spc="2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tersebut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9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berupa</a:t>
            </a:r>
            <a:r>
              <a:rPr dirty="0" sz="900" spc="1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renovasi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ataupun</a:t>
            </a:r>
            <a:r>
              <a:rPr dirty="0" sz="90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preservasi.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768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6724" y="0"/>
            <a:ext cx="21291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20">
                <a:solidFill>
                  <a:srgbClr val="212F24"/>
                </a:solidFill>
                <a:latin typeface="Calibri"/>
                <a:cs typeface="Calibri"/>
              </a:rPr>
              <a:t>ALYSSA</a:t>
            </a:r>
            <a:r>
              <a:rPr dirty="0" sz="950" spc="6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105">
                <a:solidFill>
                  <a:srgbClr val="212F24"/>
                </a:solidFill>
                <a:latin typeface="Calibri"/>
                <a:cs typeface="Calibri"/>
              </a:rPr>
              <a:t>KIRANA</a:t>
            </a:r>
            <a:r>
              <a:rPr dirty="0" sz="950" spc="30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212F24"/>
                </a:solidFill>
                <a:latin typeface="Calibri"/>
                <a:cs typeface="Calibri"/>
              </a:rPr>
              <a:t>-</a:t>
            </a:r>
            <a:r>
              <a:rPr dirty="0" sz="950" spc="6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195060500111040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85751"/>
            <a:ext cx="9505950" cy="50673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9679" y="1772551"/>
            <a:ext cx="91059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JAKARTA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33204" y="881719"/>
            <a:ext cx="5767705" cy="464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18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250" spc="204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Jakarta,</a:t>
            </a:r>
            <a:r>
              <a:rPr dirty="0" sz="1250" spc="18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mayoritas</a:t>
            </a:r>
            <a:r>
              <a:rPr dirty="0" sz="1250" spc="21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hunian</a:t>
            </a:r>
            <a:r>
              <a:rPr dirty="0" sz="1250" spc="18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250" spc="1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ada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telah</a:t>
            </a:r>
            <a:r>
              <a:rPr dirty="0" sz="1250" spc="21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beralihfungsi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menjadi</a:t>
            </a:r>
            <a:r>
              <a:rPr dirty="0" sz="1250" spc="1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perkantoran</a:t>
            </a:r>
            <a:r>
              <a:rPr dirty="0" sz="1250" spc="1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maupun</a:t>
            </a:r>
            <a:r>
              <a:rPr dirty="0" sz="1250" spc="1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perdagangan</a:t>
            </a:r>
            <a:r>
              <a:rPr dirty="0" sz="1250" spc="1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barang/jasa.</a:t>
            </a:r>
            <a:r>
              <a:rPr dirty="0" sz="1250" spc="1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1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beberapa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33204" y="1364937"/>
            <a:ext cx="5769610" cy="6362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50"/>
              </a:spcBef>
              <a:tabLst>
                <a:tab pos="967105" algn="l"/>
                <a:tab pos="1494790" algn="l"/>
                <a:tab pos="2542540" algn="l"/>
                <a:tab pos="3554095" algn="l"/>
                <a:tab pos="4181475" algn="l"/>
                <a:tab pos="5005070" algn="l"/>
                <a:tab pos="5391785" algn="l"/>
              </a:tabLst>
            </a:pP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mengalami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masih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terdapat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ciri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khas 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hindia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belanda,</a:t>
            </a:r>
            <a:r>
              <a:rPr dirty="0" sz="1250" spc="2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baik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tampilan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fasadnya</a:t>
            </a:r>
            <a:r>
              <a:rPr dirty="0" sz="12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80">
                <a:solidFill>
                  <a:srgbClr val="A1A19B"/>
                </a:solidFill>
                <a:latin typeface="Calibri"/>
                <a:cs typeface="Calibri"/>
              </a:rPr>
              <a:t>maupun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bentuk</a:t>
            </a: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atapnya.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870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6724" y="0"/>
            <a:ext cx="21291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20">
                <a:solidFill>
                  <a:srgbClr val="A1A19B"/>
                </a:solidFill>
                <a:latin typeface="Calibri"/>
                <a:cs typeface="Calibri"/>
              </a:rPr>
              <a:t>ALYSSA</a:t>
            </a:r>
            <a:r>
              <a:rPr dirty="0" sz="9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05">
                <a:solidFill>
                  <a:srgbClr val="A1A19B"/>
                </a:solidFill>
                <a:latin typeface="Calibri"/>
                <a:cs typeface="Calibri"/>
              </a:rPr>
              <a:t>KIRANA</a:t>
            </a:r>
            <a:r>
              <a:rPr dirty="0" sz="950" spc="3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-</a:t>
            </a:r>
            <a:r>
              <a:rPr dirty="0" sz="950" spc="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195060500111040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95276"/>
            <a:ext cx="9505950" cy="5057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6065" y="633161"/>
            <a:ext cx="137033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solidFill>
                  <a:srgbClr val="212F24"/>
                </a:solidFill>
                <a:latin typeface="Arial"/>
                <a:cs typeface="Arial"/>
              </a:rPr>
              <a:t>SEGMEN</a:t>
            </a:r>
            <a:r>
              <a:rPr dirty="0" sz="2050" spc="-100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2050" spc="-335">
                <a:solidFill>
                  <a:srgbClr val="212F24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32400" y="1401916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991680" y="1401916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2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93494" y="1401916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3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32400" y="2426221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4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39712" y="2426221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5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09751" y="2426221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6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32400" y="3435757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7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89673" y="3435757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8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32889" y="3435757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9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030768" y="4198177"/>
            <a:ext cx="123825" cy="50292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000" spc="13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000" spc="135">
                <a:solidFill>
                  <a:srgbClr val="212F24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30291" y="4310110"/>
            <a:ext cx="11620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13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30291" y="4527642"/>
            <a:ext cx="11620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135">
                <a:solidFill>
                  <a:srgbClr val="212F24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152187" y="3695551"/>
            <a:ext cx="2745740" cy="1657985"/>
            <a:chOff x="5152187" y="3695551"/>
            <a:chExt cx="2745740" cy="1657985"/>
          </a:xfrm>
        </p:grpSpPr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0636" y="3695551"/>
              <a:ext cx="1077108" cy="82366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2187" y="4540340"/>
              <a:ext cx="929267" cy="812711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5211292" y="5188689"/>
            <a:ext cx="2235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solidFill>
                  <a:srgbClr val="212F24"/>
                </a:solidFill>
                <a:latin typeface="Verdana"/>
                <a:cs typeface="Verdana"/>
              </a:rPr>
              <a:t>13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09320" y="4227742"/>
            <a:ext cx="116205" cy="461009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900" spc="13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900" spc="13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94640" y="1287907"/>
            <a:ext cx="6705600" cy="4065270"/>
            <a:chOff x="294640" y="1287907"/>
            <a:chExt cx="6705600" cy="4065270"/>
          </a:xfrm>
        </p:grpSpPr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640" y="1287907"/>
              <a:ext cx="3896588" cy="193245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2566" y="4540340"/>
              <a:ext cx="897587" cy="812711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6159563" y="5195024"/>
            <a:ext cx="2235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10">
                <a:solidFill>
                  <a:srgbClr val="212F24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36852" y="3750428"/>
            <a:ext cx="3841750" cy="10788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85"/>
              </a:spcBef>
            </a:pP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Jenis</a:t>
            </a:r>
            <a:r>
              <a:rPr dirty="0" sz="1050" spc="14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bangunan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pada</a:t>
            </a:r>
            <a:r>
              <a:rPr dirty="0" sz="1050" spc="15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segmen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-254">
                <a:solidFill>
                  <a:srgbClr val="A1A19B"/>
                </a:solidFill>
                <a:latin typeface="Verdana"/>
                <a:cs typeface="Verdana"/>
              </a:rPr>
              <a:t>1</a:t>
            </a:r>
            <a:r>
              <a:rPr dirty="0" sz="1050" spc="16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didominasi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-20">
                <a:solidFill>
                  <a:srgbClr val="A1A19B"/>
                </a:solidFill>
                <a:latin typeface="Verdana"/>
                <a:cs typeface="Verdana"/>
              </a:rPr>
              <a:t>oleh 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bangunan</a:t>
            </a:r>
            <a:r>
              <a:rPr dirty="0" sz="1050" spc="175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pertokoan</a:t>
            </a:r>
            <a:r>
              <a:rPr dirty="0" sz="1050" spc="195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dengan</a:t>
            </a:r>
            <a:r>
              <a:rPr dirty="0" sz="1050" spc="229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jumlah</a:t>
            </a:r>
            <a:r>
              <a:rPr dirty="0" sz="1050" spc="22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sebanyak</a:t>
            </a:r>
            <a:r>
              <a:rPr dirty="0" sz="1050" spc="175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-50">
                <a:solidFill>
                  <a:srgbClr val="A1A19B"/>
                </a:solidFill>
                <a:latin typeface="Verdana"/>
                <a:cs typeface="Verdana"/>
              </a:rPr>
              <a:t>7</a:t>
            </a:r>
            <a:endParaRPr sz="1050">
              <a:latin typeface="Verdana"/>
              <a:cs typeface="Verdana"/>
            </a:endParaRPr>
          </a:p>
          <a:p>
            <a:pPr marL="12700" marR="5080">
              <a:lnSpc>
                <a:spcPts val="1450"/>
              </a:lnSpc>
              <a:spcBef>
                <a:spcPts val="60"/>
              </a:spcBef>
            </a:pP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bangunan</a:t>
            </a:r>
            <a:r>
              <a:rPr dirty="0" sz="1050" spc="33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dan</a:t>
            </a:r>
            <a:r>
              <a:rPr dirty="0" sz="1050" spc="35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rumah</a:t>
            </a:r>
            <a:r>
              <a:rPr dirty="0" sz="1050" spc="39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huni</a:t>
            </a:r>
            <a:r>
              <a:rPr dirty="0" sz="1050" spc="39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sebanyak</a:t>
            </a:r>
            <a:r>
              <a:rPr dirty="0" sz="1050" spc="39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4</a:t>
            </a:r>
            <a:r>
              <a:rPr dirty="0" sz="1050" spc="45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bangunan. 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Pada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segmen</a:t>
            </a:r>
            <a:r>
              <a:rPr dirty="0" sz="1050" spc="29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ini</a:t>
            </a:r>
            <a:r>
              <a:rPr dirty="0" sz="1050" spc="26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hanya</a:t>
            </a:r>
            <a:r>
              <a:rPr dirty="0" sz="1050" spc="31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terdapat</a:t>
            </a:r>
            <a:r>
              <a:rPr dirty="0" sz="1050" spc="1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254">
                <a:solidFill>
                  <a:srgbClr val="A1A19B"/>
                </a:solidFill>
                <a:latin typeface="Verdana"/>
                <a:cs typeface="Verdana"/>
              </a:rPr>
              <a:t>1</a:t>
            </a:r>
            <a:r>
              <a:rPr dirty="0" sz="1050" spc="39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perkantoran</a:t>
            </a:r>
            <a:r>
              <a:rPr dirty="0" sz="1050" spc="13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yaitu</a:t>
            </a:r>
            <a:endParaRPr sz="1050">
              <a:latin typeface="Verdana"/>
              <a:cs typeface="Verdana"/>
            </a:endParaRPr>
          </a:p>
          <a:p>
            <a:pPr marL="12700" marR="6350">
              <a:lnSpc>
                <a:spcPts val="1460"/>
              </a:lnSpc>
              <a:spcBef>
                <a:spcPts val="5"/>
              </a:spcBef>
              <a:tabLst>
                <a:tab pos="675640" algn="l"/>
                <a:tab pos="1144270" algn="l"/>
                <a:tab pos="1741805" algn="l"/>
                <a:tab pos="2458085" algn="l"/>
                <a:tab pos="3004820" algn="l"/>
                <a:tab pos="3695700" algn="l"/>
              </a:tabLst>
            </a:pP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kantor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050" spc="-25">
                <a:solidFill>
                  <a:srgbClr val="A1A19B"/>
                </a:solidFill>
                <a:latin typeface="Verdana"/>
                <a:cs typeface="Verdana"/>
              </a:rPr>
              <a:t>Bea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050" spc="-20">
                <a:solidFill>
                  <a:srgbClr val="A1A19B"/>
                </a:solidFill>
                <a:latin typeface="Verdana"/>
                <a:cs typeface="Verdana"/>
              </a:rPr>
              <a:t>Cukai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Malang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050" spc="-20">
                <a:solidFill>
                  <a:srgbClr val="A1A19B"/>
                </a:solidFill>
                <a:latin typeface="Verdana"/>
                <a:cs typeface="Verdana"/>
              </a:rPr>
              <a:t>yang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berada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050" spc="-25">
                <a:solidFill>
                  <a:srgbClr val="A1A19B"/>
                </a:solidFill>
                <a:latin typeface="Verdana"/>
                <a:cs typeface="Verdana"/>
              </a:rPr>
              <a:t>di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persimpangan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antara</a:t>
            </a:r>
            <a:r>
              <a:rPr dirty="0" sz="1050" spc="11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45">
                <a:solidFill>
                  <a:srgbClr val="A1A19B"/>
                </a:solidFill>
                <a:latin typeface="Verdana"/>
                <a:cs typeface="Verdana"/>
              </a:rPr>
              <a:t>jl.</a:t>
            </a:r>
            <a:r>
              <a:rPr dirty="0" sz="1050" spc="13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Jakarta</a:t>
            </a:r>
            <a:r>
              <a:rPr dirty="0" sz="1050" spc="114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dan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45">
                <a:solidFill>
                  <a:srgbClr val="A1A19B"/>
                </a:solidFill>
                <a:latin typeface="Verdana"/>
                <a:cs typeface="Verdana"/>
              </a:rPr>
              <a:t>jl.</a:t>
            </a:r>
            <a:r>
              <a:rPr dirty="0" sz="1050" spc="13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Surabaya</a:t>
            </a:r>
            <a:r>
              <a:rPr dirty="0" sz="1050" spc="114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dan</a:t>
            </a:r>
            <a:r>
              <a:rPr dirty="0" sz="1050" spc="12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305">
                <a:solidFill>
                  <a:srgbClr val="A1A19B"/>
                </a:solidFill>
                <a:latin typeface="Verdana"/>
                <a:cs typeface="Verdana"/>
              </a:rPr>
              <a:t>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6852" y="4937362"/>
            <a:ext cx="103695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rumah</a:t>
            </a:r>
            <a:r>
              <a:rPr dirty="0" sz="1050" spc="4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ibadah.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2959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217664" y="0"/>
            <a:ext cx="19894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50">
                <a:solidFill>
                  <a:srgbClr val="A1A19B"/>
                </a:solidFill>
                <a:latin typeface="Calibri"/>
                <a:cs typeface="Calibri"/>
              </a:rPr>
              <a:t>H</a:t>
            </a:r>
            <a:r>
              <a:rPr dirty="0" sz="9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10">
                <a:solidFill>
                  <a:srgbClr val="A1A19B"/>
                </a:solidFill>
                <a:latin typeface="Calibri"/>
                <a:cs typeface="Calibri"/>
              </a:rPr>
              <a:t>and</a:t>
            </a:r>
            <a:r>
              <a:rPr dirty="0" sz="95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25">
                <a:solidFill>
                  <a:srgbClr val="A1A19B"/>
                </a:solidFill>
                <a:latin typeface="Calibri"/>
                <a:cs typeface="Calibri"/>
              </a:rPr>
              <a:t>PA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210">
                <a:solidFill>
                  <a:srgbClr val="A1A19B"/>
                </a:solidFill>
                <a:latin typeface="Calibri"/>
                <a:cs typeface="Calibri"/>
              </a:rPr>
              <a:t>|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90">
                <a:solidFill>
                  <a:srgbClr val="A1A19B"/>
                </a:solidFill>
                <a:latin typeface="Calibri"/>
                <a:cs typeface="Calibri"/>
              </a:rPr>
              <a:t>The</a:t>
            </a:r>
            <a:r>
              <a:rPr dirty="0" sz="9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75">
                <a:solidFill>
                  <a:srgbClr val="A1A19B"/>
                </a:solidFill>
                <a:latin typeface="Calibri"/>
                <a:cs typeface="Calibri"/>
              </a:rPr>
              <a:t>Green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5">
                <a:solidFill>
                  <a:srgbClr val="A1A19B"/>
                </a:solidFill>
                <a:latin typeface="Calibri"/>
                <a:cs typeface="Calibri"/>
              </a:rPr>
              <a:t>Tree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5">
                <a:solidFill>
                  <a:srgbClr val="A1A19B"/>
                </a:solidFill>
                <a:latin typeface="Calibri"/>
                <a:cs typeface="Calibri"/>
              </a:rPr>
              <a:t>Towers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525" y="254"/>
            <a:ext cx="9505950" cy="5353050"/>
            <a:chOff x="9525" y="254"/>
            <a:chExt cx="9505950" cy="53530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0" y="254"/>
              <a:ext cx="930910" cy="850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2350" y="254"/>
              <a:ext cx="897890" cy="850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5" y="304801"/>
              <a:ext cx="9505950" cy="504825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96724" y="0"/>
            <a:ext cx="21291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20">
                <a:solidFill>
                  <a:srgbClr val="A1A19B"/>
                </a:solidFill>
                <a:latin typeface="Calibri"/>
                <a:cs typeface="Calibri"/>
              </a:rPr>
              <a:t>ALYSSA</a:t>
            </a:r>
            <a:r>
              <a:rPr dirty="0" sz="9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05">
                <a:solidFill>
                  <a:srgbClr val="A1A19B"/>
                </a:solidFill>
                <a:latin typeface="Calibri"/>
                <a:cs typeface="Calibri"/>
              </a:rPr>
              <a:t>KIRANA</a:t>
            </a:r>
            <a:r>
              <a:rPr dirty="0" sz="950" spc="3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-</a:t>
            </a:r>
            <a:r>
              <a:rPr dirty="0" sz="950" spc="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195060500111040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79628" y="1143653"/>
            <a:ext cx="7898765" cy="851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120"/>
              </a:spcBef>
            </a:pP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Sebagian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95">
                <a:solidFill>
                  <a:srgbClr val="A1A19B"/>
                </a:solidFill>
                <a:latin typeface="Calibri"/>
                <a:cs typeface="Calibri"/>
              </a:rPr>
              <a:t>besar</a:t>
            </a:r>
            <a:r>
              <a:rPr dirty="0" sz="11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50">
                <a:solidFill>
                  <a:srgbClr val="A1A19B"/>
                </a:solidFill>
                <a:latin typeface="Calibri"/>
                <a:cs typeface="Calibri"/>
              </a:rPr>
              <a:t>segmen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80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1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sudah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mengalami</a:t>
            </a:r>
            <a:r>
              <a:rPr dirty="0" sz="11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1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00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1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90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1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1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05">
                <a:solidFill>
                  <a:srgbClr val="A1A19B"/>
                </a:solidFill>
                <a:latin typeface="Calibri"/>
                <a:cs typeface="Calibri"/>
              </a:rPr>
              <a:t>awalnya</a:t>
            </a:r>
            <a:r>
              <a:rPr dirty="0" sz="11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14">
                <a:solidFill>
                  <a:srgbClr val="A1A19B"/>
                </a:solidFill>
                <a:latin typeface="Calibri"/>
                <a:cs typeface="Calibri"/>
              </a:rPr>
              <a:t>hunian 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menjadi </a:t>
            </a:r>
            <a:r>
              <a:rPr dirty="0" sz="1150" spc="114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90">
                <a:solidFill>
                  <a:srgbClr val="A1A19B"/>
                </a:solidFill>
                <a:latin typeface="Calibri"/>
                <a:cs typeface="Calibri"/>
              </a:rPr>
              <a:t>lainnya,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80">
                <a:solidFill>
                  <a:srgbClr val="A1A19B"/>
                </a:solidFill>
                <a:latin typeface="Calibri"/>
                <a:cs typeface="Calibri"/>
              </a:rPr>
              <a:t>namun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35">
                <a:solidFill>
                  <a:srgbClr val="A1A19B"/>
                </a:solidFill>
                <a:latin typeface="Calibri"/>
                <a:cs typeface="Calibri"/>
              </a:rPr>
              <a:t>beberapa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6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 masih</a:t>
            </a:r>
            <a:r>
              <a:rPr dirty="0" sz="1150" spc="1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14">
                <a:solidFill>
                  <a:srgbClr val="A1A19B"/>
                </a:solidFill>
                <a:latin typeface="Calibri"/>
                <a:cs typeface="Calibri"/>
              </a:rPr>
              <a:t>terdapat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gaya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 khas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hindia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belanda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35">
                <a:solidFill>
                  <a:srgbClr val="A1A19B"/>
                </a:solidFill>
                <a:latin typeface="Calibri"/>
                <a:cs typeface="Calibri"/>
              </a:rPr>
              <a:t>pada 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elemen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14">
                <a:solidFill>
                  <a:srgbClr val="A1A19B"/>
                </a:solidFill>
                <a:latin typeface="Calibri"/>
                <a:cs typeface="Calibri"/>
              </a:rPr>
              <a:t>bangunannya.</a:t>
            </a:r>
            <a:r>
              <a:rPr dirty="0" sz="1150" spc="29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5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A1A19B"/>
                </a:solidFill>
                <a:latin typeface="Calibri"/>
                <a:cs typeface="Calibri"/>
              </a:rPr>
              <a:t>8,</a:t>
            </a:r>
            <a:r>
              <a:rPr dirty="0" sz="1150" spc="3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A1A19B"/>
                </a:solidFill>
                <a:latin typeface="Calibri"/>
                <a:cs typeface="Calibri"/>
              </a:rPr>
              <a:t>9,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A1A19B"/>
                </a:solidFill>
                <a:latin typeface="Calibri"/>
                <a:cs typeface="Calibri"/>
              </a:rPr>
              <a:t>10</a:t>
            </a:r>
            <a:r>
              <a:rPr dirty="0" sz="1150" spc="3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05">
                <a:solidFill>
                  <a:srgbClr val="A1A19B"/>
                </a:solidFill>
                <a:latin typeface="Calibri"/>
                <a:cs typeface="Calibri"/>
              </a:rPr>
              <a:t>terdapat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5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35">
                <a:solidFill>
                  <a:srgbClr val="A1A19B"/>
                </a:solidFill>
                <a:latin typeface="Calibri"/>
                <a:cs typeface="Calibri"/>
              </a:rPr>
              <a:t>tampilan</a:t>
            </a:r>
            <a:r>
              <a:rPr dirty="0" sz="11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00">
                <a:solidFill>
                  <a:srgbClr val="A1A19B"/>
                </a:solidFill>
                <a:latin typeface="Calibri"/>
                <a:cs typeface="Calibri"/>
              </a:rPr>
              <a:t>fasadnya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50">
                <a:solidFill>
                  <a:srgbClr val="A1A19B"/>
                </a:solidFill>
                <a:latin typeface="Calibri"/>
                <a:cs typeface="Calibri"/>
              </a:rPr>
              <a:t>namun </a:t>
            </a:r>
            <a:r>
              <a:rPr dirty="0" sz="1150" spc="105">
                <a:solidFill>
                  <a:srgbClr val="A1A19B"/>
                </a:solidFill>
                <a:latin typeface="Calibri"/>
                <a:cs typeface="Calibri"/>
              </a:rPr>
              <a:t>tidak</a:t>
            </a:r>
            <a:r>
              <a:rPr dirty="0" sz="11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mengalami</a:t>
            </a:r>
            <a:r>
              <a:rPr dirty="0" sz="1150" spc="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15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bentuk</a:t>
            </a:r>
            <a:r>
              <a:rPr dirty="0" sz="11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10">
                <a:solidFill>
                  <a:srgbClr val="A1A19B"/>
                </a:solidFill>
                <a:latin typeface="Calibri"/>
                <a:cs typeface="Calibri"/>
              </a:rPr>
              <a:t>atapnya</a:t>
            </a:r>
            <a:r>
              <a:rPr dirty="0" sz="11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1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30">
                <a:solidFill>
                  <a:srgbClr val="A1A19B"/>
                </a:solidFill>
                <a:latin typeface="Calibri"/>
                <a:cs typeface="Calibri"/>
              </a:rPr>
              <a:t>menjadi</a:t>
            </a:r>
            <a:r>
              <a:rPr dirty="0" sz="1150" spc="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65">
                <a:solidFill>
                  <a:srgbClr val="A1A19B"/>
                </a:solidFill>
                <a:latin typeface="Calibri"/>
                <a:cs typeface="Calibri"/>
              </a:rPr>
              <a:t>ciri</a:t>
            </a:r>
            <a:r>
              <a:rPr dirty="0" sz="1150" spc="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14">
                <a:solidFill>
                  <a:srgbClr val="A1A19B"/>
                </a:solidFill>
                <a:latin typeface="Calibri"/>
                <a:cs typeface="Calibri"/>
              </a:rPr>
              <a:t>khas</a:t>
            </a:r>
            <a:r>
              <a:rPr dirty="0" sz="115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14">
                <a:solidFill>
                  <a:srgbClr val="A1A19B"/>
                </a:solidFill>
                <a:latin typeface="Calibri"/>
                <a:cs typeface="Calibri"/>
              </a:rPr>
              <a:t>hindia</a:t>
            </a:r>
            <a:r>
              <a:rPr dirty="0" sz="11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90">
                <a:solidFill>
                  <a:srgbClr val="A1A19B"/>
                </a:solidFill>
                <a:latin typeface="Calibri"/>
                <a:cs typeface="Calibri"/>
              </a:rPr>
              <a:t>belanda.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22003" y="4970121"/>
            <a:ext cx="13716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175">
                <a:solidFill>
                  <a:srgbClr val="212F24"/>
                </a:solidFill>
                <a:latin typeface="Verdana"/>
                <a:cs typeface="Verdana"/>
              </a:rPr>
              <a:t>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01859" y="4970121"/>
            <a:ext cx="13716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175">
                <a:solidFill>
                  <a:srgbClr val="212F24"/>
                </a:solidFill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01995" y="4970123"/>
            <a:ext cx="145415" cy="371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350"/>
              </a:lnSpc>
              <a:spcBef>
                <a:spcPts val="110"/>
              </a:spcBef>
            </a:pPr>
            <a:r>
              <a:rPr dirty="0" sz="1200" spc="17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350"/>
              </a:lnSpc>
            </a:pPr>
            <a:r>
              <a:rPr dirty="0" sz="1200" spc="175">
                <a:solidFill>
                  <a:srgbClr val="212F24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03196" y="3077793"/>
            <a:ext cx="179387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63700" algn="l"/>
              </a:tabLst>
            </a:pPr>
            <a:r>
              <a:rPr dirty="0" sz="1150" spc="130">
                <a:solidFill>
                  <a:srgbClr val="212F24"/>
                </a:solidFill>
                <a:latin typeface="Verdana"/>
                <a:cs typeface="Verdana"/>
              </a:rPr>
              <a:t>8</a:t>
            </a:r>
            <a:r>
              <a:rPr dirty="0" sz="1150">
                <a:solidFill>
                  <a:srgbClr val="212F24"/>
                </a:solidFill>
                <a:latin typeface="Verdana"/>
                <a:cs typeface="Verdana"/>
              </a:rPr>
              <a:t>	</a:t>
            </a:r>
            <a:r>
              <a:rPr dirty="0" sz="1150" spc="130">
                <a:solidFill>
                  <a:srgbClr val="212F24"/>
                </a:solidFill>
                <a:latin typeface="Verdana"/>
                <a:cs typeface="Verdana"/>
              </a:rPr>
              <a:t>9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35359" y="3054567"/>
            <a:ext cx="151765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19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9628" y="3365019"/>
            <a:ext cx="8114030" cy="5962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42545">
              <a:lnSpc>
                <a:spcPts val="1275"/>
              </a:lnSpc>
              <a:spcBef>
                <a:spcPts val="130"/>
              </a:spcBef>
            </a:pPr>
            <a:r>
              <a:rPr dirty="0" sz="1250" spc="195">
                <a:solidFill>
                  <a:srgbClr val="212F24"/>
                </a:solidFill>
                <a:latin typeface="Verdana"/>
                <a:cs typeface="Verdana"/>
              </a:rPr>
              <a:t>0</a:t>
            </a:r>
            <a:endParaRPr sz="1250">
              <a:latin typeface="Verdana"/>
              <a:cs typeface="Verdana"/>
            </a:endParaRPr>
          </a:p>
          <a:p>
            <a:pPr marL="12700">
              <a:lnSpc>
                <a:spcPts val="1155"/>
              </a:lnSpc>
            </a:pPr>
            <a:r>
              <a:rPr dirty="0" sz="1150" spc="150">
                <a:solidFill>
                  <a:srgbClr val="A1A19B"/>
                </a:solidFill>
                <a:latin typeface="Calibri"/>
                <a:cs typeface="Calibri"/>
              </a:rPr>
              <a:t>Adapun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0">
                <a:solidFill>
                  <a:srgbClr val="A1A19B"/>
                </a:solidFill>
                <a:latin typeface="Calibri"/>
                <a:cs typeface="Calibri"/>
              </a:rPr>
              <a:t>beberapa</a:t>
            </a:r>
            <a:r>
              <a:rPr dirty="0" sz="1150" spc="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150" spc="1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mengalami</a:t>
            </a:r>
            <a:r>
              <a:rPr dirty="0" sz="11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00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150" spc="2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0">
                <a:solidFill>
                  <a:srgbClr val="A1A19B"/>
                </a:solidFill>
                <a:latin typeface="Calibri"/>
                <a:cs typeface="Calibri"/>
              </a:rPr>
              <a:t>tampilan</a:t>
            </a:r>
            <a:r>
              <a:rPr dirty="0" sz="1150" spc="2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95">
                <a:solidFill>
                  <a:srgbClr val="A1A19B"/>
                </a:solidFill>
                <a:latin typeface="Calibri"/>
                <a:cs typeface="Calibri"/>
              </a:rPr>
              <a:t>setelah</a:t>
            </a:r>
            <a:r>
              <a:rPr dirty="0" sz="11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25">
                <a:solidFill>
                  <a:srgbClr val="A1A19B"/>
                </a:solidFill>
                <a:latin typeface="Calibri"/>
                <a:cs typeface="Calibri"/>
              </a:rPr>
              <a:t>melakukan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150" spc="85">
                <a:solidFill>
                  <a:srgbClr val="A1A19B"/>
                </a:solidFill>
                <a:latin typeface="Calibri"/>
                <a:cs typeface="Calibri"/>
              </a:rPr>
              <a:t>renovasi</a:t>
            </a:r>
            <a:r>
              <a:rPr dirty="0" sz="11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85">
                <a:solidFill>
                  <a:srgbClr val="A1A19B"/>
                </a:solidFill>
                <a:latin typeface="Calibri"/>
                <a:cs typeface="Calibri"/>
              </a:rPr>
              <a:t>seperti</a:t>
            </a:r>
            <a:r>
              <a:rPr dirty="0" sz="11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A1A19B"/>
                </a:solidFill>
                <a:latin typeface="Calibri"/>
                <a:cs typeface="Calibri"/>
              </a:rPr>
              <a:t>3,</a:t>
            </a:r>
            <a:r>
              <a:rPr dirty="0" sz="11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A1A19B"/>
                </a:solidFill>
                <a:latin typeface="Calibri"/>
                <a:cs typeface="Calibri"/>
              </a:rPr>
              <a:t>7,</a:t>
            </a:r>
            <a:r>
              <a:rPr dirty="0" sz="11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14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1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A1A19B"/>
                </a:solidFill>
                <a:latin typeface="Calibri"/>
                <a:cs typeface="Calibri"/>
              </a:rPr>
              <a:t>12.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86065" y="642686"/>
            <a:ext cx="137033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solidFill>
                  <a:srgbClr val="212F24"/>
                </a:solidFill>
                <a:latin typeface="Arial"/>
                <a:cs typeface="Arial"/>
              </a:rPr>
              <a:t>SEGMEN</a:t>
            </a:r>
            <a:r>
              <a:rPr dirty="0" sz="2050" spc="-100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2050" spc="-335">
                <a:solidFill>
                  <a:srgbClr val="212F24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25" y="5215137"/>
            <a:ext cx="9505950" cy="422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060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86713" y="7782"/>
            <a:ext cx="21291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20">
                <a:solidFill>
                  <a:srgbClr val="212F24"/>
                </a:solidFill>
                <a:latin typeface="Calibri"/>
                <a:cs typeface="Calibri"/>
              </a:rPr>
              <a:t>ALYSSA</a:t>
            </a:r>
            <a:r>
              <a:rPr dirty="0" sz="950" spc="6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105">
                <a:solidFill>
                  <a:srgbClr val="212F24"/>
                </a:solidFill>
                <a:latin typeface="Calibri"/>
                <a:cs typeface="Calibri"/>
              </a:rPr>
              <a:t>KIRANA</a:t>
            </a:r>
            <a:r>
              <a:rPr dirty="0" sz="950" spc="30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212F24"/>
                </a:solidFill>
                <a:latin typeface="Calibri"/>
                <a:cs typeface="Calibri"/>
              </a:rPr>
              <a:t>-</a:t>
            </a:r>
            <a:r>
              <a:rPr dirty="0" sz="950" spc="6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195060500111040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6724" y="1444"/>
            <a:ext cx="21291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20">
                <a:solidFill>
                  <a:srgbClr val="A1A19B"/>
                </a:solidFill>
                <a:latin typeface="Calibri"/>
                <a:cs typeface="Calibri"/>
              </a:rPr>
              <a:t>ALYSSA</a:t>
            </a:r>
            <a:r>
              <a:rPr dirty="0" sz="9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05">
                <a:solidFill>
                  <a:srgbClr val="A1A19B"/>
                </a:solidFill>
                <a:latin typeface="Calibri"/>
                <a:cs typeface="Calibri"/>
              </a:rPr>
              <a:t>KIRANA</a:t>
            </a:r>
            <a:r>
              <a:rPr dirty="0" sz="950" spc="3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-</a:t>
            </a:r>
            <a:r>
              <a:rPr dirty="0" sz="950" spc="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195060500111040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14326"/>
            <a:ext cx="9505950" cy="50387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2175" y="658548"/>
            <a:ext cx="141859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latin typeface="Arial"/>
                <a:cs typeface="Arial"/>
              </a:rPr>
              <a:t>SEGMEN</a:t>
            </a:r>
            <a:r>
              <a:rPr dirty="0" sz="2050" spc="-114">
                <a:latin typeface="Arial"/>
                <a:cs typeface="Arial"/>
              </a:rPr>
              <a:t> </a:t>
            </a:r>
            <a:r>
              <a:rPr dirty="0" sz="2050" spc="6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6447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15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17242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66160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87621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24601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19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24193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52625" y="4120073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07184" y="5085242"/>
            <a:ext cx="230504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05">
                <a:solidFill>
                  <a:srgbClr val="212F24"/>
                </a:solidFill>
                <a:latin typeface="Verdana"/>
                <a:cs typeface="Verdana"/>
              </a:rPr>
              <a:t>22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94014" y="5085242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23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48532" y="5085242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45278" y="5085242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25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27979" y="5089471"/>
            <a:ext cx="236220" cy="1879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130">
                <a:solidFill>
                  <a:srgbClr val="212F24"/>
                </a:solidFill>
                <a:latin typeface="Verdana"/>
                <a:cs typeface="Verdana"/>
              </a:rPr>
              <a:t>26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955776" y="5085242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29111" y="1387179"/>
            <a:ext cx="3644265" cy="10375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8255">
              <a:lnSpc>
                <a:spcPts val="1300"/>
              </a:lnSpc>
              <a:spcBef>
                <a:spcPts val="305"/>
              </a:spcBef>
            </a:pP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segmen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2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Calibri"/>
                <a:cs typeface="Calibri"/>
              </a:rPr>
              <a:t>mayoritas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ada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masih</a:t>
            </a:r>
            <a:r>
              <a:rPr dirty="0" sz="1250" spc="5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mempertahankan</a:t>
            </a:r>
            <a:r>
              <a:rPr dirty="0" sz="1250" spc="509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aslinya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45">
                <a:solidFill>
                  <a:srgbClr val="A1A19B"/>
                </a:solidFill>
                <a:latin typeface="Calibri"/>
                <a:cs typeface="Calibri"/>
              </a:rPr>
              <a:t>yaitu</a:t>
            </a:r>
            <a:endParaRPr sz="1250">
              <a:latin typeface="Calibri"/>
              <a:cs typeface="Calibri"/>
            </a:endParaRPr>
          </a:p>
          <a:p>
            <a:pPr marL="12700" marR="5080">
              <a:lnSpc>
                <a:spcPct val="114199"/>
              </a:lnSpc>
              <a:spcBef>
                <a:spcPts val="5"/>
              </a:spcBef>
              <a:tabLst>
                <a:tab pos="728345" algn="l"/>
                <a:tab pos="1370330" algn="l"/>
                <a:tab pos="1879600" algn="l"/>
              </a:tabLst>
            </a:pP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sebagai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rumah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55">
                <a:solidFill>
                  <a:srgbClr val="A1A19B"/>
                </a:solidFill>
                <a:latin typeface="Calibri"/>
                <a:cs typeface="Calibri"/>
              </a:rPr>
              <a:t>huni,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sedangkan</a:t>
            </a:r>
            <a:r>
              <a:rPr dirty="0" sz="1250" spc="21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bangunan 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lainnya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berubah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 menjadi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pertokoan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sekolah.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15248" y="5095804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98814" y="1822241"/>
            <a:ext cx="725170" cy="1143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5050" sz="825" spc="142">
                <a:solidFill>
                  <a:srgbClr val="AAAAAA"/>
                </a:solidFill>
                <a:latin typeface="Verdana"/>
                <a:cs typeface="Verdana"/>
              </a:rPr>
              <a:t>19</a:t>
            </a:r>
            <a:r>
              <a:rPr dirty="0" baseline="5050" sz="825" spc="457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50" spc="95">
                <a:solidFill>
                  <a:srgbClr val="AAAAAA"/>
                </a:solidFill>
                <a:latin typeface="Verdana"/>
                <a:cs typeface="Verdana"/>
              </a:rPr>
              <a:t>20</a:t>
            </a:r>
            <a:r>
              <a:rPr dirty="0" sz="550" spc="355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baseline="10101" sz="825" spc="172">
                <a:solidFill>
                  <a:srgbClr val="AAAAAA"/>
                </a:solidFill>
                <a:latin typeface="Verdana"/>
                <a:cs typeface="Verdana"/>
              </a:rPr>
              <a:t>21</a:t>
            </a:r>
            <a:r>
              <a:rPr dirty="0" baseline="10101" sz="825" spc="300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baseline="10101" sz="825" spc="135">
                <a:solidFill>
                  <a:srgbClr val="AAAAAA"/>
                </a:solidFill>
                <a:latin typeface="Verdana"/>
                <a:cs typeface="Verdana"/>
              </a:rPr>
              <a:t>22</a:t>
            </a:r>
            <a:endParaRPr baseline="10101" sz="825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149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767" y="116570"/>
            <a:ext cx="251523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212F24"/>
                </a:solidFill>
                <a:latin typeface="Calibri"/>
                <a:cs typeface="Calibri"/>
              </a:rPr>
              <a:t>Ariela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75">
                <a:solidFill>
                  <a:srgbClr val="212F24"/>
                </a:solidFill>
                <a:latin typeface="Calibri"/>
                <a:cs typeface="Calibri"/>
              </a:rPr>
              <a:t>Faustina</a:t>
            </a:r>
            <a:r>
              <a:rPr dirty="0" sz="950" spc="-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85">
                <a:solidFill>
                  <a:srgbClr val="212F24"/>
                </a:solidFill>
                <a:latin typeface="Calibri"/>
                <a:cs typeface="Calibri"/>
              </a:rPr>
              <a:t>Ekaputri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212F24"/>
                </a:solidFill>
                <a:latin typeface="Calibri"/>
                <a:cs typeface="Calibri"/>
              </a:rPr>
              <a:t>-</a:t>
            </a:r>
            <a:r>
              <a:rPr dirty="0" sz="950" spc="10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195060500111034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23851"/>
            <a:ext cx="9505950" cy="50292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0034" y="1546649"/>
            <a:ext cx="4280535" cy="897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95"/>
              </a:spcBef>
            </a:pP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Sebagian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besar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hunian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masih</a:t>
            </a:r>
            <a:r>
              <a:rPr dirty="0" sz="1250" spc="1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memiliki</a:t>
            </a:r>
            <a:r>
              <a:rPr dirty="0" sz="1250" spc="1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50">
                <a:solidFill>
                  <a:srgbClr val="A1A19B"/>
                </a:solidFill>
                <a:latin typeface="Calibri"/>
                <a:cs typeface="Calibri"/>
              </a:rPr>
              <a:t>ciri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khas</a:t>
            </a:r>
            <a:r>
              <a:rPr dirty="0" sz="1250" spc="4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52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Hindia</a:t>
            </a:r>
            <a:r>
              <a:rPr dirty="0" sz="1250" spc="52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Belanda</a:t>
            </a:r>
            <a:r>
              <a:rPr dirty="0" sz="1250" spc="52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51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elemen bangunannya,</a:t>
            </a:r>
            <a:r>
              <a:rPr dirty="0" sz="1250" spc="25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khususnya</a:t>
            </a:r>
            <a:r>
              <a:rPr dirty="0" sz="1250" spc="4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2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bagian</a:t>
            </a:r>
            <a:r>
              <a:rPr dirty="0" sz="1250" spc="3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atapnya.</a:t>
            </a:r>
            <a:r>
              <a:rPr dirty="0" sz="1250" spc="3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Pada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20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21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mengalami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 fungsi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0034" y="2581525"/>
            <a:ext cx="427736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juga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bagian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80">
                <a:solidFill>
                  <a:srgbClr val="A1A19B"/>
                </a:solidFill>
                <a:latin typeface="Calibri"/>
                <a:cs typeface="Calibri"/>
              </a:rPr>
              <a:t>fasad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namun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bentuk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0034" y="2638532"/>
            <a:ext cx="4284345" cy="4610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atapnya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masih</a:t>
            </a:r>
            <a:r>
              <a:rPr dirty="0" sz="1250" spc="5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memiliki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55">
                <a:solidFill>
                  <a:srgbClr val="A1A19B"/>
                </a:solidFill>
                <a:latin typeface="Calibri"/>
                <a:cs typeface="Calibri"/>
              </a:rPr>
              <a:t>ciri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khas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Hindia </a:t>
            </a:r>
            <a:r>
              <a:rPr dirty="0" sz="1250" spc="80">
                <a:solidFill>
                  <a:srgbClr val="A1A19B"/>
                </a:solidFill>
                <a:latin typeface="Calibri"/>
                <a:cs typeface="Calibri"/>
              </a:rPr>
              <a:t>Belanda.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0034" y="3768442"/>
            <a:ext cx="4280535" cy="61912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just" marL="12700" marR="5080">
              <a:lnSpc>
                <a:spcPct val="105900"/>
              </a:lnSpc>
              <a:spcBef>
                <a:spcPts val="5"/>
              </a:spcBef>
            </a:pP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Sedangkan</a:t>
            </a:r>
            <a:r>
              <a:rPr dirty="0" sz="1250" spc="19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7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18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250" spc="18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24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mengalami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perubahan</a:t>
            </a:r>
            <a:r>
              <a:rPr dirty="0" sz="1250" spc="3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250" spc="35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serta</a:t>
            </a:r>
            <a:r>
              <a:rPr dirty="0" sz="1250" spc="3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80">
                <a:solidFill>
                  <a:srgbClr val="A1A19B"/>
                </a:solidFill>
                <a:latin typeface="Calibri"/>
                <a:cs typeface="Calibri"/>
              </a:rPr>
              <a:t>fasad</a:t>
            </a:r>
            <a:r>
              <a:rPr dirty="0" sz="1250" spc="3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35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setelah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melakukan</a:t>
            </a:r>
            <a:r>
              <a:rPr dirty="0" sz="1250" spc="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40">
                <a:solidFill>
                  <a:srgbClr val="A1A19B"/>
                </a:solidFill>
                <a:latin typeface="Calibri"/>
                <a:cs typeface="Calibri"/>
              </a:rPr>
              <a:t>renovasi.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31663" y="2611089"/>
            <a:ext cx="35052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195">
                <a:solidFill>
                  <a:srgbClr val="212F24"/>
                </a:solidFill>
                <a:latin typeface="Verdana"/>
                <a:cs typeface="Verdana"/>
              </a:rPr>
              <a:t>20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16190" y="2611089"/>
            <a:ext cx="35052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195">
                <a:solidFill>
                  <a:srgbClr val="212F24"/>
                </a:solidFill>
                <a:latin typeface="Verdana"/>
                <a:cs typeface="Verdana"/>
              </a:rPr>
              <a:t>21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06326" y="4501304"/>
            <a:ext cx="346710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215">
                <a:solidFill>
                  <a:srgbClr val="212F24"/>
                </a:solidFill>
                <a:latin typeface="Verdana"/>
                <a:cs typeface="Verdana"/>
              </a:rPr>
              <a:t>18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72668" y="4509753"/>
            <a:ext cx="346710" cy="27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215">
                <a:solidFill>
                  <a:srgbClr val="212F24"/>
                </a:solidFill>
                <a:latin typeface="Verdana"/>
                <a:cs typeface="Verdana"/>
              </a:rPr>
              <a:t>24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52175" y="668073"/>
            <a:ext cx="141859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latin typeface="Arial"/>
                <a:cs typeface="Arial"/>
              </a:rPr>
              <a:t>SEGMEN</a:t>
            </a:r>
            <a:r>
              <a:rPr dirty="0" sz="2050" spc="-114">
                <a:latin typeface="Arial"/>
                <a:cs typeface="Arial"/>
              </a:rPr>
              <a:t> </a:t>
            </a:r>
            <a:r>
              <a:rPr dirty="0" sz="2050" spc="6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251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64946" y="26832"/>
            <a:ext cx="251777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60">
                <a:solidFill>
                  <a:srgbClr val="A1A19B"/>
                </a:solidFill>
                <a:latin typeface="Calibri"/>
                <a:cs typeface="Calibri"/>
              </a:rPr>
              <a:t>Ariela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75">
                <a:solidFill>
                  <a:srgbClr val="A1A19B"/>
                </a:solidFill>
                <a:latin typeface="Calibri"/>
                <a:cs typeface="Calibri"/>
              </a:rPr>
              <a:t>Faustina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85">
                <a:solidFill>
                  <a:srgbClr val="A1A19B"/>
                </a:solidFill>
                <a:latin typeface="Calibri"/>
                <a:cs typeface="Calibri"/>
              </a:rPr>
              <a:t>Ekaputri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-</a:t>
            </a:r>
            <a:r>
              <a:rPr dirty="0" sz="950" spc="11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195060500111034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33376"/>
            <a:ext cx="9505950" cy="50196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1741" y="633249"/>
            <a:ext cx="1409065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solidFill>
                  <a:srgbClr val="212F24"/>
                </a:solidFill>
                <a:latin typeface="Arial"/>
                <a:cs typeface="Arial"/>
              </a:rPr>
              <a:t>SEGMEN</a:t>
            </a:r>
            <a:r>
              <a:rPr dirty="0" sz="2050" spc="-100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2050" spc="-50">
                <a:solidFill>
                  <a:srgbClr val="212F24"/>
                </a:solidFill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04320" y="1862417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29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51015" y="1862417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30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94968" y="1862417"/>
            <a:ext cx="1790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5">
                <a:solidFill>
                  <a:srgbClr val="212F24"/>
                </a:solidFill>
                <a:latin typeface="Verdana"/>
                <a:cs typeface="Verdana"/>
              </a:rPr>
              <a:t>31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19103" y="2848712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32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14376" y="2848712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33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70901" y="2848712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34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019103" y="3845560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35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57455" y="3845560"/>
            <a:ext cx="1790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5">
                <a:solidFill>
                  <a:srgbClr val="212F24"/>
                </a:solidFill>
                <a:latin typeface="Verdana"/>
                <a:cs typeface="Verdana"/>
              </a:rPr>
              <a:t>36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5328" y="4223604"/>
            <a:ext cx="3223895" cy="682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10"/>
              </a:spcBef>
            </a:pP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2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berada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segmen</a:t>
            </a:r>
            <a:r>
              <a:rPr dirty="0" sz="1250" spc="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-50">
                <a:solidFill>
                  <a:srgbClr val="A1A19B"/>
                </a:solidFill>
                <a:latin typeface="Calibri"/>
                <a:cs typeface="Calibri"/>
              </a:rPr>
              <a:t>3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didominasi</a:t>
            </a:r>
            <a:r>
              <a:rPr dirty="0" sz="12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oleh</a:t>
            </a:r>
            <a:r>
              <a:rPr dirty="0" sz="12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pertokoan</a:t>
            </a:r>
            <a:r>
              <a:rPr dirty="0" sz="125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dan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terdapat</a:t>
            </a:r>
            <a:r>
              <a:rPr dirty="0" sz="1250" spc="-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55">
                <a:solidFill>
                  <a:srgbClr val="A1A19B"/>
                </a:solidFill>
                <a:latin typeface="Calibri"/>
                <a:cs typeface="Calibri"/>
              </a:rPr>
              <a:t>5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-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hunian.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93698" y="3845560"/>
            <a:ext cx="1790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5">
                <a:solidFill>
                  <a:srgbClr val="212F24"/>
                </a:solidFill>
                <a:latin typeface="Verdana"/>
                <a:cs typeface="Verdana"/>
              </a:rPr>
              <a:t>37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20372" y="5021928"/>
            <a:ext cx="17907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5">
                <a:solidFill>
                  <a:srgbClr val="212F24"/>
                </a:solidFill>
                <a:latin typeface="Verdana"/>
                <a:cs typeface="Verdana"/>
              </a:rPr>
              <a:t>38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21982" y="5021928"/>
            <a:ext cx="176530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90">
                <a:solidFill>
                  <a:srgbClr val="212F24"/>
                </a:solidFill>
                <a:latin typeface="Verdana"/>
                <a:cs typeface="Verdana"/>
              </a:rPr>
              <a:t>39</a:t>
            </a:r>
            <a:endParaRPr sz="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340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86713" y="40586"/>
            <a:ext cx="212026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baseline="2923" sz="1425" spc="157">
                <a:solidFill>
                  <a:srgbClr val="212F24"/>
                </a:solidFill>
                <a:latin typeface="Calibri"/>
                <a:cs typeface="Calibri"/>
              </a:rPr>
              <a:t>A</a:t>
            </a:r>
            <a:r>
              <a:rPr dirty="0" baseline="2923" sz="1425" spc="-67">
                <a:solidFill>
                  <a:srgbClr val="212F24"/>
                </a:solidFill>
                <a:latin typeface="Calibri"/>
                <a:cs typeface="Calibri"/>
              </a:rPr>
              <a:t>L</a:t>
            </a:r>
            <a:r>
              <a:rPr dirty="0" sz="950" spc="-500">
                <a:solidFill>
                  <a:srgbClr val="A1A19B"/>
                </a:solidFill>
                <a:latin typeface="Calibri"/>
                <a:cs typeface="Calibri"/>
              </a:rPr>
              <a:t>H</a:t>
            </a:r>
            <a:r>
              <a:rPr dirty="0" baseline="2923" sz="1425" spc="187">
                <a:solidFill>
                  <a:srgbClr val="212F24"/>
                </a:solidFill>
                <a:latin typeface="Calibri"/>
                <a:cs typeface="Calibri"/>
              </a:rPr>
              <a:t>Y</a:t>
            </a:r>
            <a:r>
              <a:rPr dirty="0" baseline="2923" sz="1425" spc="-284">
                <a:solidFill>
                  <a:srgbClr val="212F24"/>
                </a:solidFill>
                <a:latin typeface="Calibri"/>
                <a:cs typeface="Calibri"/>
              </a:rPr>
              <a:t>S</a:t>
            </a:r>
            <a:r>
              <a:rPr dirty="0" sz="950" spc="-125">
                <a:solidFill>
                  <a:srgbClr val="A1A19B"/>
                </a:solidFill>
                <a:latin typeface="Calibri"/>
                <a:cs typeface="Calibri"/>
              </a:rPr>
              <a:t>a</a:t>
            </a:r>
            <a:r>
              <a:rPr dirty="0" baseline="2923" sz="1425" spc="-337">
                <a:solidFill>
                  <a:srgbClr val="212F24"/>
                </a:solidFill>
                <a:latin typeface="Calibri"/>
                <a:cs typeface="Calibri"/>
              </a:rPr>
              <a:t>S</a:t>
            </a:r>
            <a:r>
              <a:rPr dirty="0" sz="950" spc="-145">
                <a:solidFill>
                  <a:srgbClr val="A1A19B"/>
                </a:solidFill>
                <a:latin typeface="Calibri"/>
                <a:cs typeface="Calibri"/>
              </a:rPr>
              <a:t>n</a:t>
            </a:r>
            <a:r>
              <a:rPr dirty="0" baseline="2923" sz="1425" spc="-494">
                <a:solidFill>
                  <a:srgbClr val="212F24"/>
                </a:solidFill>
                <a:latin typeface="Calibri"/>
                <a:cs typeface="Calibri"/>
              </a:rPr>
              <a:t>A</a:t>
            </a:r>
            <a:r>
              <a:rPr dirty="0" sz="950" spc="180">
                <a:solidFill>
                  <a:srgbClr val="A1A19B"/>
                </a:solidFill>
                <a:latin typeface="Calibri"/>
                <a:cs typeface="Calibri"/>
              </a:rPr>
              <a:t>d</a:t>
            </a:r>
            <a:r>
              <a:rPr dirty="0" baseline="2923" sz="1425" spc="-487">
                <a:solidFill>
                  <a:srgbClr val="212F24"/>
                </a:solidFill>
                <a:latin typeface="Calibri"/>
                <a:cs typeface="Calibri"/>
              </a:rPr>
              <a:t>K</a:t>
            </a:r>
            <a:r>
              <a:rPr dirty="0" sz="950" spc="-30">
                <a:solidFill>
                  <a:srgbClr val="A1A19B"/>
                </a:solidFill>
                <a:latin typeface="Calibri"/>
                <a:cs typeface="Calibri"/>
              </a:rPr>
              <a:t>P</a:t>
            </a:r>
            <a:r>
              <a:rPr dirty="0" baseline="2923" sz="1425" spc="-75">
                <a:solidFill>
                  <a:srgbClr val="212F24"/>
                </a:solidFill>
                <a:latin typeface="Calibri"/>
                <a:cs typeface="Calibri"/>
              </a:rPr>
              <a:t>I</a:t>
            </a:r>
            <a:r>
              <a:rPr dirty="0" sz="950" spc="-445">
                <a:solidFill>
                  <a:srgbClr val="A1A19B"/>
                </a:solidFill>
                <a:latin typeface="Calibri"/>
                <a:cs typeface="Calibri"/>
              </a:rPr>
              <a:t>A</a:t>
            </a:r>
            <a:r>
              <a:rPr dirty="0" baseline="2923" sz="1425" spc="67">
                <a:solidFill>
                  <a:srgbClr val="212F24"/>
                </a:solidFill>
                <a:latin typeface="Calibri"/>
                <a:cs typeface="Calibri"/>
              </a:rPr>
              <a:t>R</a:t>
            </a:r>
            <a:r>
              <a:rPr dirty="0" baseline="2923" sz="1425" spc="-569">
                <a:solidFill>
                  <a:srgbClr val="212F24"/>
                </a:solidFill>
                <a:latin typeface="Calibri"/>
                <a:cs typeface="Calibri"/>
              </a:rPr>
              <a:t>A</a:t>
            </a:r>
            <a:r>
              <a:rPr dirty="0" sz="950" spc="-200">
                <a:solidFill>
                  <a:srgbClr val="A1A19B"/>
                </a:solidFill>
                <a:latin typeface="Calibri"/>
                <a:cs typeface="Calibri"/>
              </a:rPr>
              <a:t>|</a:t>
            </a:r>
            <a:r>
              <a:rPr dirty="0" sz="950" spc="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450">
                <a:solidFill>
                  <a:srgbClr val="A1A19B"/>
                </a:solidFill>
                <a:latin typeface="Calibri"/>
                <a:cs typeface="Calibri"/>
              </a:rPr>
              <a:t>T</a:t>
            </a:r>
            <a:r>
              <a:rPr dirty="0" baseline="2923" sz="1425" spc="-202">
                <a:solidFill>
                  <a:srgbClr val="212F24"/>
                </a:solidFill>
                <a:latin typeface="Calibri"/>
                <a:cs typeface="Calibri"/>
              </a:rPr>
              <a:t>N</a:t>
            </a:r>
            <a:r>
              <a:rPr dirty="0" sz="950" spc="-275">
                <a:solidFill>
                  <a:srgbClr val="A1A19B"/>
                </a:solidFill>
                <a:latin typeface="Calibri"/>
                <a:cs typeface="Calibri"/>
              </a:rPr>
              <a:t>h</a:t>
            </a:r>
            <a:r>
              <a:rPr dirty="0" baseline="2923" sz="1425" spc="-262">
                <a:solidFill>
                  <a:srgbClr val="212F24"/>
                </a:solidFill>
                <a:latin typeface="Calibri"/>
                <a:cs typeface="Calibri"/>
              </a:rPr>
              <a:t>A</a:t>
            </a:r>
            <a:r>
              <a:rPr dirty="0" sz="950" spc="80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sz="950" spc="8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baseline="2923" sz="1425" spc="-442">
                <a:solidFill>
                  <a:srgbClr val="212F24"/>
                </a:solidFill>
                <a:latin typeface="Calibri"/>
                <a:cs typeface="Calibri"/>
              </a:rPr>
              <a:t>-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G</a:t>
            </a:r>
            <a:r>
              <a:rPr dirty="0" baseline="2923" sz="1425" spc="-585">
                <a:solidFill>
                  <a:srgbClr val="212F24"/>
                </a:solidFill>
                <a:latin typeface="Calibri"/>
                <a:cs typeface="Calibri"/>
              </a:rPr>
              <a:t>1</a:t>
            </a:r>
            <a:r>
              <a:rPr dirty="0" sz="950" spc="-65">
                <a:solidFill>
                  <a:srgbClr val="A1A19B"/>
                </a:solidFill>
                <a:latin typeface="Calibri"/>
                <a:cs typeface="Calibri"/>
              </a:rPr>
              <a:t>r</a:t>
            </a:r>
            <a:r>
              <a:rPr dirty="0" baseline="2923" sz="1425" spc="-585">
                <a:solidFill>
                  <a:srgbClr val="212F24"/>
                </a:solidFill>
                <a:latin typeface="Calibri"/>
                <a:cs typeface="Calibri"/>
              </a:rPr>
              <a:t>9</a:t>
            </a:r>
            <a:r>
              <a:rPr dirty="0" sz="950" spc="-15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baseline="2923" sz="1425" spc="-600">
                <a:solidFill>
                  <a:srgbClr val="212F24"/>
                </a:solidFill>
                <a:latin typeface="Calibri"/>
                <a:cs typeface="Calibri"/>
              </a:rPr>
              <a:t>5</a:t>
            </a:r>
            <a:r>
              <a:rPr dirty="0" sz="950" spc="-30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baseline="2923" sz="1425" spc="-577">
                <a:solidFill>
                  <a:srgbClr val="212F24"/>
                </a:solidFill>
                <a:latin typeface="Calibri"/>
                <a:cs typeface="Calibri"/>
              </a:rPr>
              <a:t>0</a:t>
            </a:r>
            <a:r>
              <a:rPr dirty="0" sz="950" spc="40">
                <a:solidFill>
                  <a:srgbClr val="A1A19B"/>
                </a:solidFill>
                <a:latin typeface="Calibri"/>
                <a:cs typeface="Calibri"/>
              </a:rPr>
              <a:t>n</a:t>
            </a:r>
            <a:r>
              <a:rPr dirty="0" baseline="2923" sz="1425" spc="-284">
                <a:solidFill>
                  <a:srgbClr val="212F24"/>
                </a:solidFill>
                <a:latin typeface="Calibri"/>
                <a:cs typeface="Calibri"/>
              </a:rPr>
              <a:t>6</a:t>
            </a:r>
            <a:r>
              <a:rPr dirty="0" sz="950" spc="-200">
                <a:solidFill>
                  <a:srgbClr val="A1A19B"/>
                </a:solidFill>
                <a:latin typeface="Calibri"/>
                <a:cs typeface="Calibri"/>
              </a:rPr>
              <a:t>T</a:t>
            </a:r>
            <a:r>
              <a:rPr dirty="0" baseline="2923" sz="1425" spc="-330">
                <a:solidFill>
                  <a:srgbClr val="212F24"/>
                </a:solidFill>
                <a:latin typeface="Calibri"/>
                <a:cs typeface="Calibri"/>
              </a:rPr>
              <a:t>0</a:t>
            </a:r>
            <a:r>
              <a:rPr dirty="0" sz="950" spc="35">
                <a:solidFill>
                  <a:srgbClr val="A1A19B"/>
                </a:solidFill>
                <a:latin typeface="Calibri"/>
                <a:cs typeface="Calibri"/>
              </a:rPr>
              <a:t>r</a:t>
            </a:r>
            <a:r>
              <a:rPr dirty="0" sz="950" spc="-445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baseline="2923" sz="1425" spc="52">
                <a:solidFill>
                  <a:srgbClr val="212F24"/>
                </a:solidFill>
                <a:latin typeface="Calibri"/>
                <a:cs typeface="Calibri"/>
              </a:rPr>
              <a:t>5</a:t>
            </a:r>
            <a:r>
              <a:rPr dirty="0" sz="950" spc="-465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baseline="2923" sz="1425" spc="247">
                <a:solidFill>
                  <a:srgbClr val="212F24"/>
                </a:solidFill>
                <a:latin typeface="Calibri"/>
                <a:cs typeface="Calibri"/>
              </a:rPr>
              <a:t>0</a:t>
            </a:r>
            <a:r>
              <a:rPr dirty="0" baseline="2923" sz="1425" spc="-555">
                <a:solidFill>
                  <a:srgbClr val="212F24"/>
                </a:solidFill>
                <a:latin typeface="Calibri"/>
                <a:cs typeface="Calibri"/>
              </a:rPr>
              <a:t>0</a:t>
            </a:r>
            <a:r>
              <a:rPr dirty="0" sz="950" spc="65">
                <a:solidFill>
                  <a:srgbClr val="A1A19B"/>
                </a:solidFill>
                <a:latin typeface="Calibri"/>
                <a:cs typeface="Calibri"/>
              </a:rPr>
              <a:t>T</a:t>
            </a:r>
            <a:r>
              <a:rPr dirty="0" baseline="2923" sz="1425" spc="-735">
                <a:solidFill>
                  <a:srgbClr val="212F24"/>
                </a:solidFill>
                <a:latin typeface="Calibri"/>
                <a:cs typeface="Calibri"/>
              </a:rPr>
              <a:t>1</a:t>
            </a:r>
            <a:r>
              <a:rPr dirty="0" sz="950" spc="-160">
                <a:solidFill>
                  <a:srgbClr val="A1A19B"/>
                </a:solidFill>
                <a:latin typeface="Calibri"/>
                <a:cs typeface="Calibri"/>
              </a:rPr>
              <a:t>o</a:t>
            </a:r>
            <a:r>
              <a:rPr dirty="0" baseline="2923" sz="1425" spc="-382">
                <a:solidFill>
                  <a:srgbClr val="212F24"/>
                </a:solidFill>
                <a:latin typeface="Calibri"/>
                <a:cs typeface="Calibri"/>
              </a:rPr>
              <a:t>1</a:t>
            </a:r>
            <a:r>
              <a:rPr dirty="0" sz="950" spc="-595">
                <a:solidFill>
                  <a:srgbClr val="A1A19B"/>
                </a:solidFill>
                <a:latin typeface="Calibri"/>
                <a:cs typeface="Calibri"/>
              </a:rPr>
              <a:t>w</a:t>
            </a:r>
            <a:r>
              <a:rPr dirty="0" baseline="2923" sz="1425" spc="-209">
                <a:solidFill>
                  <a:srgbClr val="212F24"/>
                </a:solidFill>
                <a:latin typeface="Calibri"/>
                <a:cs typeface="Calibri"/>
              </a:rPr>
              <a:t>1</a:t>
            </a:r>
            <a:r>
              <a:rPr dirty="0" baseline="2923" sz="1425" spc="-202">
                <a:solidFill>
                  <a:srgbClr val="212F24"/>
                </a:solidFill>
                <a:latin typeface="Calibri"/>
                <a:cs typeface="Calibri"/>
              </a:rPr>
              <a:t>0</a:t>
            </a:r>
            <a:r>
              <a:rPr dirty="0" sz="950" spc="-280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baseline="2923" sz="1425" spc="-202">
                <a:solidFill>
                  <a:srgbClr val="212F24"/>
                </a:solidFill>
                <a:latin typeface="Calibri"/>
                <a:cs typeface="Calibri"/>
              </a:rPr>
              <a:t>4</a:t>
            </a:r>
            <a:r>
              <a:rPr dirty="0" sz="950" spc="-114">
                <a:solidFill>
                  <a:srgbClr val="A1A19B"/>
                </a:solidFill>
                <a:latin typeface="Calibri"/>
                <a:cs typeface="Calibri"/>
              </a:rPr>
              <a:t>r</a:t>
            </a:r>
            <a:r>
              <a:rPr dirty="0" baseline="2923" sz="1425" spc="-502">
                <a:solidFill>
                  <a:srgbClr val="212F24"/>
                </a:solidFill>
                <a:latin typeface="Calibri"/>
                <a:cs typeface="Calibri"/>
              </a:rPr>
              <a:t>0</a:t>
            </a:r>
            <a:r>
              <a:rPr dirty="0" sz="950" spc="70">
                <a:solidFill>
                  <a:srgbClr val="A1A19B"/>
                </a:solidFill>
                <a:latin typeface="Calibri"/>
                <a:cs typeface="Calibri"/>
              </a:rPr>
              <a:t>s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42901"/>
            <a:ext cx="9505950" cy="50101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4030" y="1388303"/>
            <a:ext cx="140716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solidFill>
                  <a:srgbClr val="212F24"/>
                </a:solidFill>
                <a:latin typeface="Arial"/>
                <a:cs typeface="Arial"/>
              </a:rPr>
              <a:t>SEGMEN</a:t>
            </a:r>
            <a:r>
              <a:rPr dirty="0" sz="2050" spc="-114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2050" spc="-50">
                <a:solidFill>
                  <a:srgbClr val="212F24"/>
                </a:solidFill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0915" algn="l"/>
              </a:tabLst>
            </a:pPr>
            <a:r>
              <a:rPr dirty="0" spc="-10"/>
              <a:t>Mayoritas</a:t>
            </a:r>
            <a:r>
              <a:rPr dirty="0"/>
              <a:t>	</a:t>
            </a:r>
            <a:r>
              <a:rPr dirty="0" spc="40"/>
              <a:t>bangunan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38137" y="794836"/>
            <a:ext cx="2133600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790" algn="l"/>
                <a:tab pos="1431290" algn="l"/>
                <a:tab pos="1727200" algn="l"/>
              </a:tabLst>
            </a:pPr>
            <a:r>
              <a:rPr dirty="0" sz="1150" spc="-20">
                <a:solidFill>
                  <a:srgbClr val="A1A19B"/>
                </a:solidFill>
                <a:latin typeface="Verdana"/>
                <a:cs typeface="Verdana"/>
              </a:rPr>
              <a:t>pada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Verdana"/>
                <a:cs typeface="Verdana"/>
              </a:rPr>
              <a:t>segmen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150" spc="-50">
                <a:solidFill>
                  <a:srgbClr val="A1A19B"/>
                </a:solidFill>
                <a:latin typeface="Verdana"/>
                <a:cs typeface="Verdana"/>
              </a:rPr>
              <a:t>3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	</a:t>
            </a:r>
            <a:r>
              <a:rPr dirty="0" sz="1150" spc="-20">
                <a:solidFill>
                  <a:srgbClr val="A1A19B"/>
                </a:solidFill>
                <a:latin typeface="Verdana"/>
                <a:cs typeface="Verdana"/>
              </a:rPr>
              <a:t>telah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84571" y="969707"/>
            <a:ext cx="4095115" cy="84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mengalami</a:t>
            </a:r>
            <a:r>
              <a:rPr dirty="0" sz="1150" spc="459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perubahan</a:t>
            </a:r>
            <a:r>
              <a:rPr dirty="0" sz="1150" spc="465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150" spc="55">
                <a:solidFill>
                  <a:srgbClr val="A1A19B"/>
                </a:solidFill>
                <a:latin typeface="Verdana"/>
                <a:cs typeface="Verdana"/>
              </a:rPr>
              <a:t>fungsi</a:t>
            </a:r>
            <a:r>
              <a:rPr dirty="0" sz="1150" spc="425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150" spc="50">
                <a:solidFill>
                  <a:srgbClr val="A1A19B"/>
                </a:solidFill>
                <a:latin typeface="Verdana"/>
                <a:cs typeface="Verdana"/>
              </a:rPr>
              <a:t>dan</a:t>
            </a:r>
            <a:r>
              <a:rPr dirty="0" sz="1150" spc="465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150" spc="-10">
                <a:solidFill>
                  <a:srgbClr val="A1A19B"/>
                </a:solidFill>
                <a:latin typeface="Verdana"/>
                <a:cs typeface="Verdana"/>
              </a:rPr>
              <a:t>direnovasi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menjadi</a:t>
            </a:r>
            <a:r>
              <a:rPr dirty="0" sz="1150" spc="4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A1A19B"/>
                </a:solidFill>
                <a:latin typeface="Verdana"/>
                <a:cs typeface="Verdana"/>
              </a:rPr>
              <a:t>bangunan</a:t>
            </a:r>
            <a:r>
              <a:rPr dirty="0" sz="1150" spc="3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bergaya</a:t>
            </a:r>
            <a:r>
              <a:rPr dirty="0" sz="1150" spc="4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modern,</a:t>
            </a:r>
            <a:r>
              <a:rPr dirty="0" sz="1150" spc="40">
                <a:solidFill>
                  <a:srgbClr val="A1A19B"/>
                </a:solidFill>
                <a:latin typeface="Verdana"/>
                <a:cs typeface="Verdana"/>
              </a:rPr>
              <a:t> sehingga</a:t>
            </a:r>
            <a:r>
              <a:rPr dirty="0" sz="1150" spc="4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Verdana"/>
                <a:cs typeface="Verdana"/>
              </a:rPr>
              <a:t>hanya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tersisa</a:t>
            </a:r>
            <a:r>
              <a:rPr dirty="0" sz="1150" spc="29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sedikit</a:t>
            </a:r>
            <a:r>
              <a:rPr dirty="0" sz="1150" spc="31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A1A19B"/>
                </a:solidFill>
                <a:latin typeface="Verdana"/>
                <a:cs typeface="Verdana"/>
              </a:rPr>
              <a:t>bangunan</a:t>
            </a:r>
            <a:r>
              <a:rPr dirty="0" sz="1150" spc="29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A1A19B"/>
                </a:solidFill>
                <a:latin typeface="Verdana"/>
                <a:cs typeface="Verdana"/>
              </a:rPr>
              <a:t>yang</a:t>
            </a:r>
            <a:r>
              <a:rPr dirty="0" sz="1150" spc="17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A1A19B"/>
                </a:solidFill>
                <a:latin typeface="Verdana"/>
                <a:cs typeface="Verdana"/>
              </a:rPr>
              <a:t>masih</a:t>
            </a:r>
            <a:r>
              <a:rPr dirty="0" sz="1150" spc="31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A1A19B"/>
                </a:solidFill>
                <a:latin typeface="Verdana"/>
                <a:cs typeface="Verdana"/>
              </a:rPr>
              <a:t>memiliki</a:t>
            </a:r>
            <a:r>
              <a:rPr dirty="0" sz="1150" spc="17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-20">
                <a:solidFill>
                  <a:srgbClr val="A1A19B"/>
                </a:solidFill>
                <a:latin typeface="Verdana"/>
                <a:cs typeface="Verdana"/>
              </a:rPr>
              <a:t>ciri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khas</a:t>
            </a:r>
            <a:r>
              <a:rPr dirty="0" sz="1150" spc="1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A1A19B"/>
                </a:solidFill>
                <a:latin typeface="Verdana"/>
                <a:cs typeface="Verdana"/>
              </a:rPr>
              <a:t>bangunan</a:t>
            </a:r>
            <a:r>
              <a:rPr dirty="0" sz="1150" spc="1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A1A19B"/>
                </a:solidFill>
                <a:latin typeface="Verdana"/>
                <a:cs typeface="Verdana"/>
              </a:rPr>
              <a:t>hindia</a:t>
            </a:r>
            <a:r>
              <a:rPr dirty="0" sz="1150" spc="2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Verdana"/>
                <a:cs typeface="Verdana"/>
              </a:rPr>
              <a:t>belanda.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88413" y="3960684"/>
            <a:ext cx="13843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65">
                <a:solidFill>
                  <a:srgbClr val="212F24"/>
                </a:solidFill>
                <a:latin typeface="Verdana"/>
                <a:cs typeface="Verdana"/>
              </a:rPr>
              <a:t>38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92970" y="3960684"/>
            <a:ext cx="136525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55">
                <a:solidFill>
                  <a:srgbClr val="212F24"/>
                </a:solidFill>
                <a:latin typeface="Verdana"/>
                <a:cs typeface="Verdana"/>
              </a:rPr>
              <a:t>39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08460" y="3952231"/>
            <a:ext cx="1441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55">
                <a:solidFill>
                  <a:srgbClr val="212F24"/>
                </a:solidFill>
                <a:latin typeface="Verdana"/>
                <a:cs typeface="Verdana"/>
              </a:rPr>
              <a:t>30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8381" y="4209469"/>
            <a:ext cx="3700779" cy="64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Ciri</a:t>
            </a:r>
            <a:r>
              <a:rPr dirty="0" sz="1150" spc="33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khas</a:t>
            </a:r>
            <a:r>
              <a:rPr dirty="0" sz="1150" spc="33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dari</a:t>
            </a:r>
            <a:r>
              <a:rPr dirty="0" sz="1150" spc="3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bangunan</a:t>
            </a:r>
            <a:r>
              <a:rPr dirty="0" sz="1150" spc="254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383732"/>
                </a:solidFill>
                <a:latin typeface="Verdana"/>
                <a:cs typeface="Verdana"/>
              </a:rPr>
              <a:t>hindia</a:t>
            </a:r>
            <a:r>
              <a:rPr dirty="0" sz="1150" spc="2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belanda</a:t>
            </a:r>
            <a:r>
              <a:rPr dirty="0" sz="1150" spc="3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20">
                <a:solidFill>
                  <a:srgbClr val="383732"/>
                </a:solidFill>
                <a:latin typeface="Verdana"/>
                <a:cs typeface="Verdana"/>
              </a:rPr>
              <a:t>pada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bangunan</a:t>
            </a:r>
            <a:r>
              <a:rPr dirty="0" sz="1150" spc="21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30,</a:t>
            </a:r>
            <a:r>
              <a:rPr dirty="0" sz="1150" spc="11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38,</a:t>
            </a:r>
            <a:r>
              <a:rPr dirty="0" sz="1150" spc="26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75">
                <a:solidFill>
                  <a:srgbClr val="383732"/>
                </a:solidFill>
                <a:latin typeface="Verdana"/>
                <a:cs typeface="Verdana"/>
              </a:rPr>
              <a:t>dan</a:t>
            </a:r>
            <a:r>
              <a:rPr dirty="0" sz="1150" spc="114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39</a:t>
            </a:r>
            <a:r>
              <a:rPr dirty="0" sz="1150" spc="31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masih</a:t>
            </a:r>
            <a:r>
              <a:rPr dirty="0" sz="1150" spc="2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dapat</a:t>
            </a:r>
            <a:r>
              <a:rPr dirty="0" sz="1150" spc="24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383732"/>
                </a:solidFill>
                <a:latin typeface="Verdana"/>
                <a:cs typeface="Verdana"/>
              </a:rPr>
              <a:t>dilihat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dari</a:t>
            </a:r>
            <a:r>
              <a:rPr dirty="0" sz="1150" spc="43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65">
                <a:solidFill>
                  <a:srgbClr val="383732"/>
                </a:solidFill>
                <a:latin typeface="Verdana"/>
                <a:cs typeface="Verdana"/>
              </a:rPr>
              <a:t>bentuk</a:t>
            </a:r>
            <a:r>
              <a:rPr dirty="0" sz="1150" spc="35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atapnya</a:t>
            </a:r>
            <a:r>
              <a:rPr dirty="0" sz="1150" spc="434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serta</a:t>
            </a:r>
            <a:r>
              <a:rPr dirty="0" sz="1150" spc="35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detail</a:t>
            </a:r>
            <a:r>
              <a:rPr dirty="0" sz="1150" spc="3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jendela</a:t>
            </a:r>
            <a:r>
              <a:rPr dirty="0" sz="1150" spc="41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dan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18381" y="4972315"/>
            <a:ext cx="195897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55">
                <a:solidFill>
                  <a:srgbClr val="383732"/>
                </a:solidFill>
                <a:latin typeface="Verdana"/>
                <a:cs typeface="Verdana"/>
              </a:rPr>
              <a:t>lubang</a:t>
            </a:r>
            <a:r>
              <a:rPr dirty="0" sz="1150" spc="-4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383732"/>
                </a:solidFill>
                <a:latin typeface="Verdana"/>
                <a:cs typeface="Verdana"/>
              </a:rPr>
              <a:t>angin</a:t>
            </a:r>
            <a:r>
              <a:rPr dirty="0" sz="1150" spc="-5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pada</a:t>
            </a:r>
            <a:r>
              <a:rPr dirty="0" sz="1150" spc="-5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383732"/>
                </a:solidFill>
                <a:latin typeface="Verdana"/>
                <a:cs typeface="Verdana"/>
              </a:rPr>
              <a:t>fasad.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212370" y="4330276"/>
            <a:ext cx="16065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90">
                <a:solidFill>
                  <a:srgbClr val="212F24"/>
                </a:solidFill>
                <a:latin typeface="Verdana"/>
                <a:cs typeface="Verdana"/>
              </a:rPr>
              <a:t>29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96441" y="4290149"/>
            <a:ext cx="17716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85">
                <a:solidFill>
                  <a:srgbClr val="212F24"/>
                </a:solidFill>
                <a:latin typeface="Verdana"/>
                <a:cs typeface="Verdana"/>
              </a:rPr>
              <a:t>35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25032" y="5120155"/>
            <a:ext cx="15684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70">
                <a:solidFill>
                  <a:srgbClr val="212F24"/>
                </a:solidFill>
                <a:latin typeface="Verdana"/>
                <a:cs typeface="Verdana"/>
              </a:rPr>
              <a:t>36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96543" y="5120155"/>
            <a:ext cx="15684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70">
                <a:solidFill>
                  <a:srgbClr val="212F24"/>
                </a:solidFill>
                <a:latin typeface="Verdana"/>
                <a:cs typeface="Verdana"/>
              </a:rPr>
              <a:t>37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01258" y="2365716"/>
            <a:ext cx="3310254" cy="4356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  <a:tabLst>
                <a:tab pos="1121410" algn="l"/>
                <a:tab pos="1946910" algn="l"/>
                <a:tab pos="3004820" algn="l"/>
              </a:tabLst>
            </a:pPr>
            <a:r>
              <a:rPr dirty="0" sz="1150" spc="75">
                <a:solidFill>
                  <a:srgbClr val="383732"/>
                </a:solidFill>
                <a:latin typeface="Verdana"/>
                <a:cs typeface="Verdana"/>
              </a:rPr>
              <a:t>Pada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70">
                <a:solidFill>
                  <a:srgbClr val="383732"/>
                </a:solidFill>
                <a:latin typeface="Verdana"/>
                <a:cs typeface="Verdana"/>
              </a:rPr>
              <a:t>bangunan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50">
                <a:solidFill>
                  <a:srgbClr val="383732"/>
                </a:solidFill>
                <a:latin typeface="Verdana"/>
                <a:cs typeface="Verdana"/>
              </a:rPr>
              <a:t>29,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65">
                <a:solidFill>
                  <a:srgbClr val="383732"/>
                </a:solidFill>
                <a:latin typeface="Verdana"/>
                <a:cs typeface="Verdana"/>
              </a:rPr>
              <a:t>35,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50">
                <a:solidFill>
                  <a:srgbClr val="383732"/>
                </a:solidFill>
                <a:latin typeface="Verdana"/>
                <a:cs typeface="Verdana"/>
              </a:rPr>
              <a:t>36,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37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telah</a:t>
            </a:r>
            <a:r>
              <a:rPr dirty="0" sz="1150" spc="-4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383732"/>
                </a:solidFill>
                <a:latin typeface="Verdana"/>
                <a:cs typeface="Verdana"/>
              </a:rPr>
              <a:t>terjadi perubahan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	</a:t>
            </a:r>
            <a:r>
              <a:rPr dirty="0" sz="1150" spc="45">
                <a:solidFill>
                  <a:srgbClr val="383732"/>
                </a:solidFill>
                <a:latin typeface="Verdana"/>
                <a:cs typeface="Verdana"/>
              </a:rPr>
              <a:t>bentuk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	</a:t>
            </a:r>
            <a:r>
              <a:rPr dirty="0" sz="1150" spc="40">
                <a:solidFill>
                  <a:srgbClr val="383732"/>
                </a:solidFill>
                <a:latin typeface="Verdana"/>
                <a:cs typeface="Verdana"/>
              </a:rPr>
              <a:t>bangunan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	</a:t>
            </a:r>
            <a:r>
              <a:rPr dirty="0" sz="1150" spc="-25">
                <a:solidFill>
                  <a:srgbClr val="383732"/>
                </a:solidFill>
                <a:latin typeface="Verdana"/>
                <a:cs typeface="Verdana"/>
              </a:rPr>
              <a:t>dan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01258" y="2773336"/>
            <a:ext cx="3319779" cy="644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7500"/>
              </a:lnSpc>
              <a:spcBef>
                <a:spcPts val="105"/>
              </a:spcBef>
            </a:pP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peralihan</a:t>
            </a:r>
            <a:r>
              <a:rPr dirty="0" sz="1150" spc="-2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383732"/>
                </a:solidFill>
                <a:latin typeface="Verdana"/>
                <a:cs typeface="Verdana"/>
              </a:rPr>
              <a:t>fungsi</a:t>
            </a:r>
            <a:r>
              <a:rPr dirty="0" sz="1150" spc="-1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dari</a:t>
            </a:r>
            <a:r>
              <a:rPr dirty="0" sz="1150" spc="26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hunian</a:t>
            </a:r>
            <a:r>
              <a:rPr dirty="0" sz="1150" spc="18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menjadi</a:t>
            </a:r>
            <a:r>
              <a:rPr dirty="0" sz="1150" spc="19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40">
                <a:solidFill>
                  <a:srgbClr val="383732"/>
                </a:solidFill>
                <a:latin typeface="Verdana"/>
                <a:cs typeface="Verdana"/>
              </a:rPr>
              <a:t>ruko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dan</a:t>
            </a:r>
            <a:r>
              <a:rPr dirty="0" sz="1150" spc="275">
                <a:solidFill>
                  <a:srgbClr val="383732"/>
                </a:solidFill>
                <a:latin typeface="Verdana"/>
                <a:cs typeface="Verdana"/>
              </a:rPr>
              <a:t>  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restaurant.</a:t>
            </a:r>
            <a:r>
              <a:rPr dirty="0" sz="1150" spc="590">
                <a:solidFill>
                  <a:srgbClr val="383732"/>
                </a:solidFill>
                <a:latin typeface="Verdana"/>
                <a:cs typeface="Verdana"/>
              </a:rPr>
              <a:t>  </a:t>
            </a:r>
            <a:r>
              <a:rPr dirty="0" sz="1150" spc="55">
                <a:solidFill>
                  <a:srgbClr val="383732"/>
                </a:solidFill>
                <a:latin typeface="Verdana"/>
                <a:cs typeface="Verdana"/>
              </a:rPr>
              <a:t>Perubahan</a:t>
            </a:r>
            <a:r>
              <a:rPr dirty="0" sz="1150" spc="575">
                <a:solidFill>
                  <a:srgbClr val="383732"/>
                </a:solidFill>
                <a:latin typeface="Verdana"/>
                <a:cs typeface="Verdana"/>
              </a:rPr>
              <a:t>  </a:t>
            </a:r>
            <a:r>
              <a:rPr dirty="0" sz="1150" spc="45">
                <a:solidFill>
                  <a:srgbClr val="383732"/>
                </a:solidFill>
                <a:latin typeface="Verdana"/>
                <a:cs typeface="Verdana"/>
              </a:rPr>
              <a:t>bentuk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bangunan</a:t>
            </a:r>
            <a:r>
              <a:rPr dirty="0" sz="1150" spc="-7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yang</a:t>
            </a:r>
            <a:r>
              <a:rPr dirty="0" sz="1150" spc="-5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40">
                <a:solidFill>
                  <a:srgbClr val="383732"/>
                </a:solidFill>
                <a:latin typeface="Verdana"/>
                <a:cs typeface="Verdana"/>
              </a:rPr>
              <a:t>dilakukan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8381" y="2365716"/>
            <a:ext cx="3699510" cy="84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Dari</a:t>
            </a:r>
            <a:r>
              <a:rPr dirty="0" sz="1150" spc="30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segi</a:t>
            </a:r>
            <a:r>
              <a:rPr dirty="0" sz="1150" spc="29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bentuk</a:t>
            </a:r>
            <a:r>
              <a:rPr dirty="0" sz="1150" spc="30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pada</a:t>
            </a:r>
            <a:r>
              <a:rPr dirty="0" sz="1150" spc="30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bangunan</a:t>
            </a:r>
            <a:r>
              <a:rPr dirty="0" sz="1150" spc="28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30,</a:t>
            </a:r>
            <a:r>
              <a:rPr dirty="0" sz="1150" spc="34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38,</a:t>
            </a:r>
            <a:r>
              <a:rPr dirty="0" sz="1150" spc="35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25">
                <a:solidFill>
                  <a:srgbClr val="383732"/>
                </a:solidFill>
                <a:latin typeface="Verdana"/>
                <a:cs typeface="Verdana"/>
              </a:rPr>
              <a:t>39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terjadi</a:t>
            </a:r>
            <a:r>
              <a:rPr dirty="0" sz="1150" spc="22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45">
                <a:solidFill>
                  <a:srgbClr val="383732"/>
                </a:solidFill>
                <a:latin typeface="Verdana"/>
                <a:cs typeface="Verdana"/>
              </a:rPr>
              <a:t>perubahan</a:t>
            </a:r>
            <a:r>
              <a:rPr dirty="0" sz="1150" spc="6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5">
                <a:solidFill>
                  <a:srgbClr val="383732"/>
                </a:solidFill>
                <a:latin typeface="Verdana"/>
                <a:cs typeface="Verdana"/>
              </a:rPr>
              <a:t>yang</a:t>
            </a:r>
            <a:r>
              <a:rPr dirty="0" sz="1150" spc="204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sangat</a:t>
            </a:r>
            <a:r>
              <a:rPr dirty="0" sz="1150" spc="220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minim</a:t>
            </a:r>
            <a:r>
              <a:rPr dirty="0" sz="1150" spc="24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45">
                <a:solidFill>
                  <a:srgbClr val="383732"/>
                </a:solidFill>
                <a:latin typeface="Verdana"/>
                <a:cs typeface="Verdana"/>
              </a:rPr>
              <a:t>dengan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tidak</a:t>
            </a:r>
            <a:r>
              <a:rPr dirty="0" sz="1150" spc="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terlalu</a:t>
            </a:r>
            <a:r>
              <a:rPr dirty="0" sz="1150" spc="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mengubah</a:t>
            </a:r>
            <a:r>
              <a:rPr dirty="0" sz="1150" spc="2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383732"/>
                </a:solidFill>
                <a:latin typeface="Verdana"/>
                <a:cs typeface="Verdana"/>
              </a:rPr>
              <a:t>bentuk</a:t>
            </a:r>
            <a:r>
              <a:rPr dirty="0" sz="1150" spc="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asli</a:t>
            </a:r>
            <a:r>
              <a:rPr dirty="0" sz="1150" spc="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dari</a:t>
            </a:r>
            <a:r>
              <a:rPr dirty="0" sz="1150" spc="3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50">
                <a:solidFill>
                  <a:srgbClr val="383732"/>
                </a:solidFill>
                <a:latin typeface="Verdana"/>
                <a:cs typeface="Verdana"/>
              </a:rPr>
              <a:t>bentuk </a:t>
            </a:r>
            <a:r>
              <a:rPr dirty="0" sz="1150">
                <a:solidFill>
                  <a:srgbClr val="383732"/>
                </a:solidFill>
                <a:latin typeface="Verdana"/>
                <a:cs typeface="Verdana"/>
              </a:rPr>
              <a:t>asli</a:t>
            </a:r>
            <a:r>
              <a:rPr dirty="0" sz="1150" spc="-95">
                <a:solidFill>
                  <a:srgbClr val="383732"/>
                </a:solidFill>
                <a:latin typeface="Verdana"/>
                <a:cs typeface="Verdana"/>
              </a:rPr>
              <a:t> </a:t>
            </a:r>
            <a:r>
              <a:rPr dirty="0" sz="1150" spc="-10">
                <a:solidFill>
                  <a:srgbClr val="383732"/>
                </a:solidFill>
                <a:latin typeface="Verdana"/>
                <a:cs typeface="Verdana"/>
              </a:rPr>
              <a:t>bangunan.</a:t>
            </a:r>
            <a:endParaRPr sz="1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441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86713" y="45882"/>
            <a:ext cx="21291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20">
                <a:solidFill>
                  <a:srgbClr val="212F24"/>
                </a:solidFill>
                <a:latin typeface="Calibri"/>
                <a:cs typeface="Calibri"/>
              </a:rPr>
              <a:t>ALYSSA</a:t>
            </a:r>
            <a:r>
              <a:rPr dirty="0" sz="950" spc="6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105">
                <a:solidFill>
                  <a:srgbClr val="212F24"/>
                </a:solidFill>
                <a:latin typeface="Calibri"/>
                <a:cs typeface="Calibri"/>
              </a:rPr>
              <a:t>KIRANA</a:t>
            </a:r>
            <a:r>
              <a:rPr dirty="0" sz="950" spc="300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212F24"/>
                </a:solidFill>
                <a:latin typeface="Calibri"/>
                <a:cs typeface="Calibri"/>
              </a:rPr>
              <a:t>-</a:t>
            </a:r>
            <a:r>
              <a:rPr dirty="0" sz="950" spc="6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195060500111040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52426"/>
            <a:ext cx="9505950" cy="50006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49259" y="828023"/>
            <a:ext cx="5761355" cy="4610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5"/>
              </a:spcBef>
            </a:pP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Terdapat</a:t>
            </a:r>
            <a:r>
              <a:rPr dirty="0" sz="1250" spc="25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dua</a:t>
            </a:r>
            <a:r>
              <a:rPr dirty="0" sz="1250" spc="25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25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komersial</a:t>
            </a:r>
            <a:r>
              <a:rPr dirty="0" sz="1250" spc="2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250" spc="2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paling</a:t>
            </a:r>
            <a:r>
              <a:rPr dirty="0" sz="1250" spc="2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menonjolkan</a:t>
            </a:r>
            <a:r>
              <a:rPr dirty="0" sz="1250" spc="25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citra</a:t>
            </a:r>
            <a:r>
              <a:rPr dirty="0" sz="1250" spc="2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Calibri"/>
                <a:cs typeface="Calibri"/>
              </a:rPr>
              <a:t>dari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250" spc="18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Simpang</a:t>
            </a:r>
            <a:r>
              <a:rPr dirty="0" sz="1250" spc="1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50">
                <a:solidFill>
                  <a:srgbClr val="A1A19B"/>
                </a:solidFill>
                <a:latin typeface="Calibri"/>
                <a:cs typeface="Calibri"/>
              </a:rPr>
              <a:t>Ijen.</a:t>
            </a:r>
            <a:r>
              <a:rPr dirty="0" sz="1250" spc="1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pertama</a:t>
            </a:r>
            <a:r>
              <a:rPr dirty="0" sz="1250" spc="1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adalah</a:t>
            </a:r>
            <a:r>
              <a:rPr dirty="0" sz="1250" spc="1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perkantoran</a:t>
            </a:r>
            <a:r>
              <a:rPr dirty="0" sz="1250" spc="1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Dinas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Badan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49269" y="1416829"/>
            <a:ext cx="5773420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Koordinasi</a:t>
            </a:r>
            <a:r>
              <a:rPr dirty="0" sz="1250" spc="204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Wilayah</a:t>
            </a:r>
            <a:r>
              <a:rPr dirty="0" sz="1250" spc="20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Malang</a:t>
            </a:r>
            <a:r>
              <a:rPr dirty="0" sz="1250" spc="17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(Bakorwil)</a:t>
            </a:r>
            <a:r>
              <a:rPr dirty="0" sz="1250" spc="20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70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204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kedua</a:t>
            </a:r>
            <a:r>
              <a:rPr dirty="0" sz="1250" spc="1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adalah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49269" y="1482734"/>
            <a:ext cx="5749290" cy="6807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4700"/>
              </a:lnSpc>
              <a:spcBef>
                <a:spcPts val="90"/>
              </a:spcBef>
            </a:pP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Sekolah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Tinggi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Politeknik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Kesehatan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Malang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(Polkesma).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Jika 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dibandingkan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dengan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Jakarta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di</a:t>
            </a:r>
            <a:r>
              <a:rPr dirty="0" sz="12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seberangnya,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75">
                <a:solidFill>
                  <a:srgbClr val="A1A19B"/>
                </a:solidFill>
                <a:latin typeface="Calibri"/>
                <a:cs typeface="Calibri"/>
              </a:rPr>
              <a:t>Simpang</a:t>
            </a:r>
            <a:r>
              <a:rPr dirty="0" sz="1250" spc="1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ijen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tidak</a:t>
            </a: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terlalu</a:t>
            </a: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ramai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ukuran</a:t>
            </a: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bahu</a:t>
            </a: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cenderung</a:t>
            </a:r>
            <a:r>
              <a:rPr dirty="0" sz="1250" spc="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lebih</a:t>
            </a:r>
            <a:r>
              <a:rPr dirty="0" sz="125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Calibri"/>
                <a:cs typeface="Calibri"/>
              </a:rPr>
              <a:t>sempit.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530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109955" y="55407"/>
            <a:ext cx="210439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10">
                <a:solidFill>
                  <a:srgbClr val="A1A19B"/>
                </a:solidFill>
                <a:latin typeface="Calibri"/>
                <a:cs typeface="Calibri"/>
              </a:rPr>
              <a:t>SALSABILA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35">
                <a:solidFill>
                  <a:srgbClr val="A1A19B"/>
                </a:solidFill>
                <a:latin typeface="Calibri"/>
                <a:cs typeface="Calibri"/>
              </a:rPr>
              <a:t>NUR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R.</a:t>
            </a:r>
            <a:r>
              <a:rPr dirty="0" sz="950" spc="-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195060507111015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61951"/>
            <a:ext cx="9505950" cy="4991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6065" y="699836"/>
            <a:ext cx="137033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solidFill>
                  <a:srgbClr val="212F24"/>
                </a:solidFill>
                <a:latin typeface="Arial"/>
                <a:cs typeface="Arial"/>
              </a:rPr>
              <a:t>SEGMEN</a:t>
            </a:r>
            <a:r>
              <a:rPr dirty="0" sz="2050" spc="-100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2050" spc="-335">
                <a:solidFill>
                  <a:srgbClr val="212F24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32400" y="1453808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26109" y="1453808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2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32400" y="2640737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3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94627" y="2640737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4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78711" y="2640737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5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232400" y="3827666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6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75424" y="3827666"/>
            <a:ext cx="11938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130">
                <a:solidFill>
                  <a:srgbClr val="212F24"/>
                </a:solidFill>
                <a:latin typeface="Verdana"/>
                <a:cs typeface="Verdana"/>
              </a:rPr>
              <a:t>7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21846" y="5063175"/>
            <a:ext cx="42227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135">
                <a:solidFill>
                  <a:srgbClr val="212F24"/>
                </a:solidFill>
                <a:latin typeface="Verdana"/>
                <a:cs typeface="Verdana"/>
              </a:rPr>
              <a:t>8</a:t>
            </a:r>
            <a:r>
              <a:rPr dirty="0" sz="900" spc="-20">
                <a:solidFill>
                  <a:srgbClr val="212F24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12F24"/>
                </a:solidFill>
                <a:latin typeface="Verdana"/>
                <a:cs typeface="Verdana"/>
              </a:rPr>
              <a:t>-</a:t>
            </a:r>
            <a:r>
              <a:rPr dirty="0" sz="900" spc="-25">
                <a:solidFill>
                  <a:srgbClr val="212F24"/>
                </a:solidFill>
                <a:latin typeface="Verdana"/>
                <a:cs typeface="Verdana"/>
              </a:rPr>
              <a:t> </a:t>
            </a:r>
            <a:r>
              <a:rPr dirty="0" sz="900" spc="100">
                <a:solidFill>
                  <a:srgbClr val="212F24"/>
                </a:solidFill>
                <a:latin typeface="Verdana"/>
                <a:cs typeface="Verdana"/>
              </a:rPr>
              <a:t>16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4738" y="3904962"/>
            <a:ext cx="3850640" cy="1134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90"/>
              </a:spcBef>
            </a:pP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85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p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2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4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10">
                <a:solidFill>
                  <a:srgbClr val="A1A19B"/>
                </a:solidFill>
                <a:latin typeface="Verdana"/>
                <a:cs typeface="Verdana"/>
              </a:rPr>
              <a:t>s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85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254">
                <a:solidFill>
                  <a:srgbClr val="A1A19B"/>
                </a:solidFill>
                <a:latin typeface="Verdana"/>
                <a:cs typeface="Verdana"/>
              </a:rPr>
              <a:t>1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h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n 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K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-3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k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-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135">
                <a:solidFill>
                  <a:srgbClr val="A1A19B"/>
                </a:solidFill>
                <a:latin typeface="Verdana"/>
                <a:cs typeface="Verdana"/>
              </a:rPr>
              <a:t>w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30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-2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85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-1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5">
                <a:solidFill>
                  <a:srgbClr val="A1A19B"/>
                </a:solidFill>
                <a:latin typeface="Verdana"/>
                <a:cs typeface="Verdana"/>
              </a:rPr>
              <a:t>y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85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-1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p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45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-1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h</a:t>
            </a:r>
            <a:r>
              <a:rPr dirty="0" sz="1050" spc="-2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45">
                <a:solidFill>
                  <a:srgbClr val="A1A19B"/>
                </a:solidFill>
                <a:latin typeface="Verdana"/>
                <a:cs typeface="Verdana"/>
              </a:rPr>
              <a:t>2</a:t>
            </a:r>
            <a:r>
              <a:rPr dirty="0" sz="1050" spc="-1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n h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9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p</a:t>
            </a:r>
            <a:r>
              <a:rPr dirty="0" sz="1050" spc="-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-105">
                <a:solidFill>
                  <a:srgbClr val="A1A19B"/>
                </a:solidFill>
                <a:latin typeface="Verdana"/>
                <a:cs typeface="Verdana"/>
              </a:rPr>
              <a:t>.</a:t>
            </a:r>
            <a:r>
              <a:rPr dirty="0" sz="1050" spc="-8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4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-8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il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j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k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9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h</a:t>
            </a:r>
            <a:r>
              <a:rPr dirty="0" sz="1050" spc="-9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4</a:t>
            </a:r>
            <a:r>
              <a:rPr dirty="0" sz="1050" spc="-8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j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j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-9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n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p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-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k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105">
                <a:solidFill>
                  <a:srgbClr val="A1A19B"/>
                </a:solidFill>
                <a:latin typeface="Verdana"/>
                <a:cs typeface="Verdana"/>
              </a:rPr>
              <a:t>.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S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5">
                <a:solidFill>
                  <a:srgbClr val="A1A19B"/>
                </a:solidFill>
                <a:latin typeface="Verdana"/>
                <a:cs typeface="Verdana"/>
              </a:rPr>
              <a:t>y</a:t>
            </a:r>
            <a:r>
              <a:rPr dirty="0" sz="1050" spc="2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4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h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4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85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h </a:t>
            </a:r>
            <a:r>
              <a:rPr dirty="0" sz="1050" spc="150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-7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140">
                <a:solidFill>
                  <a:srgbClr val="A1A19B"/>
                </a:solidFill>
                <a:latin typeface="Verdana"/>
                <a:cs typeface="Verdana"/>
              </a:rPr>
              <a:t>k</a:t>
            </a:r>
            <a:r>
              <a:rPr dirty="0" sz="1050" spc="-7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15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140">
                <a:solidFill>
                  <a:srgbClr val="A1A19B"/>
                </a:solidFill>
                <a:latin typeface="Verdana"/>
                <a:cs typeface="Verdana"/>
              </a:rPr>
              <a:t>p</a:t>
            </a:r>
            <a:r>
              <a:rPr dirty="0" sz="1050" spc="-50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8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20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00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Verdana"/>
                <a:cs typeface="Verdana"/>
              </a:rPr>
              <a:t>s</a:t>
            </a:r>
            <a:r>
              <a:rPr dirty="0" sz="1050" spc="-50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150">
                <a:solidFill>
                  <a:srgbClr val="A1A19B"/>
                </a:solidFill>
                <a:latin typeface="Verdana"/>
                <a:cs typeface="Verdana"/>
              </a:rPr>
              <a:t>m</a:t>
            </a:r>
            <a:r>
              <a:rPr dirty="0" sz="1050" spc="-6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130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8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70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2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16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-45">
                <a:solidFill>
                  <a:srgbClr val="A1A19B"/>
                </a:solidFill>
                <a:latin typeface="Verdana"/>
                <a:cs typeface="Verdana"/>
              </a:rPr>
              <a:t>3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16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-5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-20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30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75">
                <a:solidFill>
                  <a:srgbClr val="A1A19B"/>
                </a:solidFill>
                <a:latin typeface="Verdana"/>
                <a:cs typeface="Verdana"/>
              </a:rPr>
              <a:t>y</a:t>
            </a:r>
            <a:r>
              <a:rPr dirty="0" sz="1050" spc="2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>
                <a:solidFill>
                  <a:srgbClr val="A1A19B"/>
                </a:solidFill>
                <a:latin typeface="Verdana"/>
                <a:cs typeface="Verdana"/>
              </a:rPr>
              <a:t>  </a:t>
            </a:r>
            <a:r>
              <a:rPr dirty="0" sz="1050" spc="165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1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8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60">
                <a:solidFill>
                  <a:srgbClr val="A1A19B"/>
                </a:solidFill>
                <a:latin typeface="Verdana"/>
                <a:cs typeface="Verdana"/>
              </a:rPr>
              <a:t>l</a:t>
            </a:r>
            <a:r>
              <a:rPr dirty="0" sz="1050" spc="80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h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b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17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h</a:t>
            </a:r>
            <a:r>
              <a:rPr dirty="0" sz="1050" spc="60">
                <a:solidFill>
                  <a:srgbClr val="A1A19B"/>
                </a:solidFill>
                <a:latin typeface="Verdana"/>
                <a:cs typeface="Verdana"/>
              </a:rPr>
              <a:t>u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25">
                <a:solidFill>
                  <a:srgbClr val="A1A19B"/>
                </a:solidFill>
                <a:latin typeface="Verdana"/>
                <a:cs typeface="Verdana"/>
              </a:rPr>
              <a:t>i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17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d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90">
                <a:solidFill>
                  <a:srgbClr val="A1A19B"/>
                </a:solidFill>
                <a:latin typeface="Verdana"/>
                <a:cs typeface="Verdana"/>
              </a:rPr>
              <a:t>g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6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70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Verdana"/>
                <a:cs typeface="Verdana"/>
              </a:rPr>
              <a:t>p</a:t>
            </a:r>
            <a:r>
              <a:rPr dirty="0" sz="1050" spc="35">
                <a:solidFill>
                  <a:srgbClr val="A1A19B"/>
                </a:solidFill>
                <a:latin typeface="Verdana"/>
                <a:cs typeface="Verdana"/>
              </a:rPr>
              <a:t>e</a:t>
            </a:r>
            <a:r>
              <a:rPr dirty="0" sz="1050" spc="-5">
                <a:solidFill>
                  <a:srgbClr val="A1A19B"/>
                </a:solidFill>
                <a:latin typeface="Verdana"/>
                <a:cs typeface="Verdana"/>
              </a:rPr>
              <a:t>r</a:t>
            </a:r>
            <a:r>
              <a:rPr dirty="0" sz="1050" spc="50">
                <a:solidFill>
                  <a:srgbClr val="A1A19B"/>
                </a:solidFill>
                <a:latin typeface="Verdana"/>
                <a:cs typeface="Verdana"/>
              </a:rPr>
              <a:t>t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70">
                <a:solidFill>
                  <a:srgbClr val="A1A19B"/>
                </a:solidFill>
                <a:latin typeface="Verdana"/>
                <a:cs typeface="Verdana"/>
              </a:rPr>
              <a:t>k</a:t>
            </a:r>
            <a:r>
              <a:rPr dirty="0" sz="1050" spc="55">
                <a:solidFill>
                  <a:srgbClr val="A1A19B"/>
                </a:solidFill>
                <a:latin typeface="Verdana"/>
                <a:cs typeface="Verdana"/>
              </a:rPr>
              <a:t>o</a:t>
            </a:r>
            <a:r>
              <a:rPr dirty="0" sz="1050" spc="15">
                <a:solidFill>
                  <a:srgbClr val="A1A19B"/>
                </a:solidFill>
                <a:latin typeface="Verdana"/>
                <a:cs typeface="Verdana"/>
              </a:rPr>
              <a:t>a</a:t>
            </a:r>
            <a:r>
              <a:rPr dirty="0" sz="1050" spc="-35">
                <a:solidFill>
                  <a:srgbClr val="A1A19B"/>
                </a:solidFill>
                <a:latin typeface="Verdana"/>
                <a:cs typeface="Verdana"/>
              </a:rPr>
              <a:t>n</a:t>
            </a:r>
            <a:r>
              <a:rPr dirty="0" sz="1050" spc="-105">
                <a:solidFill>
                  <a:srgbClr val="A1A19B"/>
                </a:solidFill>
                <a:latin typeface="Verdana"/>
                <a:cs typeface="Verdana"/>
              </a:rPr>
              <a:t>.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81863" y="5174562"/>
            <a:ext cx="233172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SAFIYA</a:t>
            </a:r>
            <a:r>
              <a:rPr dirty="0" sz="95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NUR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ZAVIERA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 195060500111023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23524" y="1038059"/>
            <a:ext cx="4048125" cy="20491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85"/>
              </a:spcBef>
            </a:pPr>
            <a:r>
              <a:rPr dirty="0" sz="1250" spc="85">
                <a:solidFill>
                  <a:srgbClr val="A1A19B"/>
                </a:solidFill>
                <a:latin typeface="Arial"/>
                <a:cs typeface="Arial"/>
              </a:rPr>
              <a:t>pengertian</a:t>
            </a:r>
            <a:r>
              <a:rPr dirty="0" sz="1250" spc="30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50" spc="32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50" spc="3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110">
                <a:solidFill>
                  <a:srgbClr val="A1A19B"/>
                </a:solidFill>
                <a:latin typeface="Arial"/>
                <a:cs typeface="Arial"/>
              </a:rPr>
              <a:t>meliputi</a:t>
            </a:r>
            <a:r>
              <a:rPr dirty="0" sz="1250" spc="32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55">
                <a:solidFill>
                  <a:srgbClr val="A1A19B"/>
                </a:solidFill>
                <a:latin typeface="Arial"/>
                <a:cs typeface="Arial"/>
              </a:rPr>
              <a:t>seluruh </a:t>
            </a:r>
            <a:r>
              <a:rPr dirty="0" sz="1250" spc="85">
                <a:solidFill>
                  <a:srgbClr val="A1A19B"/>
                </a:solidFill>
                <a:latin typeface="Arial"/>
                <a:cs typeface="Arial"/>
              </a:rPr>
              <a:t>kegiatan</a:t>
            </a:r>
            <a:r>
              <a:rPr dirty="0" sz="12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pemeliharaan</a:t>
            </a:r>
            <a:r>
              <a:rPr dirty="0" sz="12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sesuai</a:t>
            </a:r>
            <a:r>
              <a:rPr dirty="0" sz="125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40">
                <a:solidFill>
                  <a:srgbClr val="A1A19B"/>
                </a:solidFill>
                <a:latin typeface="Arial"/>
                <a:cs typeface="Arial"/>
              </a:rPr>
              <a:t>situasi </a:t>
            </a:r>
            <a:r>
              <a:rPr dirty="0" sz="1250" spc="11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50" spc="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kondisi</a:t>
            </a: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Arial"/>
                <a:cs typeface="Arial"/>
              </a:rPr>
              <a:t>setempat</a:t>
            </a:r>
            <a:r>
              <a:rPr dirty="0" sz="1250" spc="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Arial"/>
                <a:cs typeface="Arial"/>
              </a:rPr>
              <a:t>dan dapat</a:t>
            </a:r>
            <a:r>
              <a:rPr dirty="0" sz="1250" spc="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Arial"/>
                <a:cs typeface="Arial"/>
              </a:rPr>
              <a:t>pula</a:t>
            </a:r>
            <a:r>
              <a:rPr dirty="0" sz="1250" spc="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85">
                <a:solidFill>
                  <a:srgbClr val="A1A19B"/>
                </a:solidFill>
                <a:latin typeface="Arial"/>
                <a:cs typeface="Arial"/>
              </a:rPr>
              <a:t>mencakup: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preservasi,</a:t>
            </a:r>
            <a:r>
              <a:rPr dirty="0" sz="1250" spc="3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restorasi,</a:t>
            </a:r>
            <a:r>
              <a:rPr dirty="0" sz="1250" spc="3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rekonstruksi,</a:t>
            </a:r>
            <a:r>
              <a:rPr dirty="0" sz="1250" spc="3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65">
                <a:solidFill>
                  <a:srgbClr val="A1A19B"/>
                </a:solidFill>
                <a:latin typeface="Arial"/>
                <a:cs typeface="Arial"/>
              </a:rPr>
              <a:t>adaptasi</a:t>
            </a:r>
            <a:r>
              <a:rPr dirty="0" sz="1250" spc="3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dan </a:t>
            </a:r>
            <a:r>
              <a:rPr dirty="0" sz="1250" spc="-10">
                <a:solidFill>
                  <a:srgbClr val="A1A19B"/>
                </a:solidFill>
                <a:latin typeface="Arial"/>
                <a:cs typeface="Arial"/>
              </a:rPr>
              <a:t>revitalisasi.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algn="just" marL="12700" marR="7620">
              <a:lnSpc>
                <a:spcPct val="117500"/>
              </a:lnSpc>
              <a:spcBef>
                <a:spcPts val="5"/>
              </a:spcBef>
            </a:pPr>
            <a:r>
              <a:rPr dirty="0" sz="1250" spc="85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50" spc="3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demikian,</a:t>
            </a:r>
            <a:r>
              <a:rPr dirty="0" sz="1250" spc="3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50" spc="39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105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50" spc="41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lingkup </a:t>
            </a: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1250" spc="45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50" spc="4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Arial"/>
                <a:cs typeface="Arial"/>
              </a:rPr>
              <a:t>perkotaan</a:t>
            </a:r>
            <a:r>
              <a:rPr dirty="0" sz="1250" spc="5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adalah</a:t>
            </a:r>
            <a:r>
              <a:rPr dirty="0" sz="1250" spc="4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semua</a:t>
            </a:r>
            <a:r>
              <a:rPr dirty="0" sz="1250" spc="45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A1A19B"/>
                </a:solidFill>
                <a:latin typeface="Arial"/>
                <a:cs typeface="Arial"/>
              </a:rPr>
              <a:t>proses </a:t>
            </a:r>
            <a:r>
              <a:rPr dirty="0" sz="1250" spc="105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50" spc="409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memelihara</a:t>
            </a:r>
            <a:r>
              <a:rPr dirty="0" sz="1250" spc="38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10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1250" spc="3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90">
                <a:solidFill>
                  <a:srgbClr val="A1A19B"/>
                </a:solidFill>
                <a:latin typeface="Arial"/>
                <a:cs typeface="Arial"/>
              </a:rPr>
              <a:t>atau</a:t>
            </a:r>
            <a:r>
              <a:rPr dirty="0" sz="1250" spc="3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50" spc="45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23524" y="3090038"/>
            <a:ext cx="4049395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75">
                <a:solidFill>
                  <a:srgbClr val="A1A19B"/>
                </a:solidFill>
                <a:latin typeface="Arial"/>
                <a:cs typeface="Arial"/>
              </a:rPr>
              <a:t>sedemikian</a:t>
            </a:r>
            <a:r>
              <a:rPr dirty="0" sz="1250" spc="4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rupa,</a:t>
            </a:r>
            <a:r>
              <a:rPr dirty="0" sz="1250" spc="49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60">
                <a:solidFill>
                  <a:srgbClr val="A1A19B"/>
                </a:solidFill>
                <a:latin typeface="Arial"/>
                <a:cs typeface="Arial"/>
              </a:rPr>
              <a:t>sehingga</a:t>
            </a:r>
            <a:r>
              <a:rPr dirty="0" sz="1250" spc="4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Arial"/>
                <a:cs typeface="Arial"/>
              </a:rPr>
              <a:t>makna</a:t>
            </a:r>
            <a:r>
              <a:rPr dirty="0" sz="1250" spc="4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kultural</a:t>
            </a:r>
            <a:r>
              <a:rPr dirty="0" sz="1250" spc="43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5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13877" y="3221824"/>
            <a:ext cx="455930" cy="6045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905">
              <a:lnSpc>
                <a:spcPct val="151900"/>
              </a:lnSpc>
              <a:spcBef>
                <a:spcPts val="90"/>
              </a:spcBef>
            </a:pPr>
            <a:r>
              <a:rPr dirty="0" sz="1250" spc="-10">
                <a:solidFill>
                  <a:srgbClr val="A1A19B"/>
                </a:solidFill>
                <a:latin typeface="Arial"/>
                <a:cs typeface="Arial"/>
              </a:rPr>
              <a:t>sosial </a:t>
            </a:r>
            <a:r>
              <a:rPr dirty="0" sz="1250" spc="55">
                <a:solidFill>
                  <a:srgbClr val="A1A19B"/>
                </a:solidFill>
                <a:latin typeface="Arial"/>
                <a:cs typeface="Arial"/>
              </a:rPr>
              <a:t>masa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23524" y="3221824"/>
            <a:ext cx="3522979" cy="7651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50" spc="80">
                <a:solidFill>
                  <a:srgbClr val="A1A19B"/>
                </a:solidFill>
                <a:latin typeface="Arial"/>
                <a:cs typeface="Arial"/>
              </a:rPr>
              <a:t>berupa</a:t>
            </a:r>
            <a:r>
              <a:rPr dirty="0" sz="1250" spc="4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70">
                <a:solidFill>
                  <a:srgbClr val="A1A19B"/>
                </a:solidFill>
                <a:latin typeface="Arial"/>
                <a:cs typeface="Arial"/>
              </a:rPr>
              <a:t>keindahan,</a:t>
            </a:r>
            <a:r>
              <a:rPr dirty="0" sz="1250" spc="3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sejarah,</a:t>
            </a:r>
            <a:r>
              <a:rPr dirty="0" sz="1250" spc="40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Arial"/>
                <a:cs typeface="Arial"/>
              </a:rPr>
              <a:t>keilmuan,</a:t>
            </a:r>
            <a:r>
              <a:rPr dirty="0" sz="1250" spc="3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65">
                <a:solidFill>
                  <a:srgbClr val="A1A19B"/>
                </a:solidFill>
                <a:latin typeface="Arial"/>
                <a:cs typeface="Arial"/>
              </a:rPr>
              <a:t>atau</a:t>
            </a:r>
            <a:endParaRPr sz="1250">
              <a:latin typeface="Arial"/>
              <a:cs typeface="Arial"/>
            </a:endParaRPr>
          </a:p>
          <a:p>
            <a:pPr marL="12700" marR="49530">
              <a:lnSpc>
                <a:spcPts val="1260"/>
              </a:lnSpc>
              <a:spcBef>
                <a:spcPts val="1019"/>
              </a:spcBef>
              <a:tabLst>
                <a:tab pos="612140" algn="l"/>
                <a:tab pos="1408430" algn="l"/>
                <a:tab pos="2181225" algn="l"/>
                <a:tab pos="2741295" algn="l"/>
                <a:tab pos="3159125" algn="l"/>
              </a:tabLst>
            </a:pPr>
            <a:r>
              <a:rPr dirty="0" sz="1250" spc="95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50" spc="40">
                <a:solidFill>
                  <a:srgbClr val="A1A19B"/>
                </a:solidFill>
                <a:latin typeface="Arial"/>
                <a:cs typeface="Arial"/>
              </a:rPr>
              <a:t>generasi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50" spc="60">
                <a:solidFill>
                  <a:srgbClr val="A1A19B"/>
                </a:solidFill>
                <a:latin typeface="Arial"/>
                <a:cs typeface="Arial"/>
              </a:rPr>
              <a:t>lampau,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50" spc="55">
                <a:solidFill>
                  <a:srgbClr val="A1A19B"/>
                </a:solidFill>
                <a:latin typeface="Arial"/>
                <a:cs typeface="Arial"/>
              </a:rPr>
              <a:t>masa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50" spc="75">
                <a:solidFill>
                  <a:srgbClr val="A1A19B"/>
                </a:solidFill>
                <a:latin typeface="Arial"/>
                <a:cs typeface="Arial"/>
              </a:rPr>
              <a:t>kini</a:t>
            </a:r>
            <a:r>
              <a:rPr dirty="0" sz="12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50" spc="75">
                <a:solidFill>
                  <a:srgbClr val="A1A19B"/>
                </a:solidFill>
                <a:latin typeface="Arial"/>
                <a:cs typeface="Arial"/>
              </a:rPr>
              <a:t>dan </a:t>
            </a:r>
            <a:r>
              <a:rPr dirty="0" sz="1250" spc="110">
                <a:solidFill>
                  <a:srgbClr val="A1A19B"/>
                </a:solidFill>
                <a:latin typeface="Arial"/>
                <a:cs typeface="Arial"/>
              </a:rPr>
              <a:t>mendatang</a:t>
            </a:r>
            <a:r>
              <a:rPr dirty="0" sz="125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5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50" spc="40">
                <a:solidFill>
                  <a:srgbClr val="A1A19B"/>
                </a:solidFill>
                <a:latin typeface="Arial"/>
                <a:cs typeface="Arial"/>
              </a:rPr>
              <a:t>terpelihara.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632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217664" y="62824"/>
            <a:ext cx="19894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50">
                <a:solidFill>
                  <a:srgbClr val="A1A19B"/>
                </a:solidFill>
                <a:latin typeface="Calibri"/>
                <a:cs typeface="Calibri"/>
              </a:rPr>
              <a:t>H</a:t>
            </a:r>
            <a:r>
              <a:rPr dirty="0" sz="9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10">
                <a:solidFill>
                  <a:srgbClr val="A1A19B"/>
                </a:solidFill>
                <a:latin typeface="Calibri"/>
                <a:cs typeface="Calibri"/>
              </a:rPr>
              <a:t>and</a:t>
            </a:r>
            <a:r>
              <a:rPr dirty="0" sz="95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25">
                <a:solidFill>
                  <a:srgbClr val="A1A19B"/>
                </a:solidFill>
                <a:latin typeface="Calibri"/>
                <a:cs typeface="Calibri"/>
              </a:rPr>
              <a:t>PA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210">
                <a:solidFill>
                  <a:srgbClr val="A1A19B"/>
                </a:solidFill>
                <a:latin typeface="Calibri"/>
                <a:cs typeface="Calibri"/>
              </a:rPr>
              <a:t>|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90">
                <a:solidFill>
                  <a:srgbClr val="A1A19B"/>
                </a:solidFill>
                <a:latin typeface="Calibri"/>
                <a:cs typeface="Calibri"/>
              </a:rPr>
              <a:t>The</a:t>
            </a:r>
            <a:r>
              <a:rPr dirty="0" sz="95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75">
                <a:solidFill>
                  <a:srgbClr val="A1A19B"/>
                </a:solidFill>
                <a:latin typeface="Calibri"/>
                <a:cs typeface="Calibri"/>
              </a:rPr>
              <a:t>Green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5">
                <a:solidFill>
                  <a:srgbClr val="A1A19B"/>
                </a:solidFill>
                <a:latin typeface="Calibri"/>
                <a:cs typeface="Calibri"/>
              </a:rPr>
              <a:t>Tree</a:t>
            </a:r>
            <a:r>
              <a:rPr dirty="0" sz="95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5">
                <a:solidFill>
                  <a:srgbClr val="A1A19B"/>
                </a:solidFill>
                <a:latin typeface="Calibri"/>
                <a:cs typeface="Calibri"/>
              </a:rPr>
              <a:t>Towers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26109" y="130400"/>
            <a:ext cx="210439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10">
                <a:solidFill>
                  <a:srgbClr val="212F24"/>
                </a:solidFill>
                <a:latin typeface="Calibri"/>
                <a:cs typeface="Calibri"/>
              </a:rPr>
              <a:t>SALSABILA</a:t>
            </a:r>
            <a:r>
              <a:rPr dirty="0" sz="950" spc="-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135">
                <a:solidFill>
                  <a:srgbClr val="212F24"/>
                </a:solidFill>
                <a:latin typeface="Calibri"/>
                <a:cs typeface="Calibri"/>
              </a:rPr>
              <a:t>NUR</a:t>
            </a:r>
            <a:r>
              <a:rPr dirty="0" sz="950" spc="-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212F24"/>
                </a:solidFill>
                <a:latin typeface="Calibri"/>
                <a:cs typeface="Calibri"/>
              </a:rPr>
              <a:t>R.</a:t>
            </a:r>
            <a:r>
              <a:rPr dirty="0" sz="950" spc="-1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195060507111015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71476"/>
            <a:ext cx="9505950" cy="49815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1152" y="1203142"/>
            <a:ext cx="8480425" cy="7797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just" marL="12700" marR="5080">
              <a:lnSpc>
                <a:spcPct val="115700"/>
              </a:lnSpc>
              <a:spcBef>
                <a:spcPts val="200"/>
              </a:spcBef>
            </a:pP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Hampir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seluruh</a:t>
            </a:r>
            <a:r>
              <a:rPr dirty="0" sz="10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langgam</a:t>
            </a:r>
            <a:r>
              <a:rPr dirty="0" sz="10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0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bangunan-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0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hunian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di</a:t>
            </a:r>
            <a:r>
              <a:rPr dirty="0" sz="10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 Simpang</a:t>
            </a:r>
            <a:r>
              <a:rPr dirty="0" sz="10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Ijen</a:t>
            </a:r>
            <a:r>
              <a:rPr dirty="0" sz="10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0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menggunakan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langgam</a:t>
            </a:r>
            <a:r>
              <a:rPr dirty="0" sz="1050" spc="1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Calibri"/>
                <a:cs typeface="Calibri"/>
              </a:rPr>
              <a:t>Arsitektur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Kolonial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Belanda.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Terlihat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citra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yang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didominasi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warna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putih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0">
                <a:solidFill>
                  <a:srgbClr val="A1A19B"/>
                </a:solidFill>
                <a:latin typeface="Calibri"/>
                <a:cs typeface="Calibri"/>
              </a:rPr>
              <a:t>serta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penggunaan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pintu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jendela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yang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50">
                <a:solidFill>
                  <a:srgbClr val="A1A19B"/>
                </a:solidFill>
                <a:latin typeface="Calibri"/>
                <a:cs typeface="Calibri"/>
              </a:rPr>
              <a:t>besar.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A1A19B"/>
                </a:solidFill>
                <a:latin typeface="Calibri"/>
                <a:cs typeface="Calibri"/>
              </a:rPr>
              <a:t>3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bangunan 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pertokoan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dibawah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merupakan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gabungan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toko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hunian.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Toko-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toko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merupakan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bisnis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cafe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agen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Calibri"/>
                <a:cs typeface="Calibri"/>
              </a:rPr>
              <a:t>tiket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Calibri"/>
                <a:cs typeface="Calibri"/>
              </a:rPr>
              <a:t>dikelola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oleh</a:t>
            </a:r>
            <a:r>
              <a:rPr dirty="0" sz="105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pemilik</a:t>
            </a:r>
            <a:r>
              <a:rPr dirty="0" sz="1050" spc="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rumah</a:t>
            </a:r>
            <a:r>
              <a:rPr dirty="0" sz="1050" spc="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0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0">
                <a:solidFill>
                  <a:srgbClr val="A1A19B"/>
                </a:solidFill>
                <a:latin typeface="Calibri"/>
                <a:cs typeface="Calibri"/>
              </a:rPr>
              <a:t>terlihat</a:t>
            </a:r>
            <a:r>
              <a:rPr dirty="0" sz="1050" spc="5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0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05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bentuk</a:t>
            </a:r>
            <a:r>
              <a:rPr dirty="0" sz="10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0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050" spc="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tidak</a:t>
            </a:r>
            <a:r>
              <a:rPr dirty="0" sz="1050" spc="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banyak</a:t>
            </a:r>
            <a:r>
              <a:rPr dirty="0" sz="10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berubah.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46152" y="2884692"/>
            <a:ext cx="151765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195">
                <a:solidFill>
                  <a:srgbClr val="212F24"/>
                </a:solidFill>
                <a:latin typeface="Verdana"/>
                <a:cs typeface="Verdana"/>
              </a:rPr>
              <a:t>1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1152" y="3195156"/>
            <a:ext cx="8481060" cy="8445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2618740">
              <a:lnSpc>
                <a:spcPts val="1140"/>
              </a:lnSpc>
              <a:spcBef>
                <a:spcPts val="130"/>
              </a:spcBef>
            </a:pPr>
            <a:r>
              <a:rPr dirty="0" sz="1250" spc="195">
                <a:solidFill>
                  <a:srgbClr val="212F24"/>
                </a:solidFill>
                <a:latin typeface="Verdana"/>
                <a:cs typeface="Verdana"/>
              </a:rPr>
              <a:t>0</a:t>
            </a:r>
            <a:endParaRPr sz="1250">
              <a:latin typeface="Verdana"/>
              <a:cs typeface="Verdana"/>
            </a:endParaRPr>
          </a:p>
          <a:p>
            <a:pPr algn="just" marL="12700">
              <a:lnSpc>
                <a:spcPts val="900"/>
              </a:lnSpc>
            </a:pP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Kawasan</a:t>
            </a:r>
            <a:r>
              <a:rPr dirty="0" sz="1050" spc="1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Ijen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dulunya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merupakan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kawasan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hunian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elite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bagi</a:t>
            </a:r>
            <a:r>
              <a:rPr dirty="0" sz="1050" spc="2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pejabat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hindia</a:t>
            </a:r>
            <a:r>
              <a:rPr dirty="0" sz="1050" spc="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belanda.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Tidak</a:t>
            </a:r>
            <a:r>
              <a:rPr dirty="0" sz="10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heran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jika</a:t>
            </a:r>
            <a:r>
              <a:rPr dirty="0" sz="1050" spc="1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fasad 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55">
                <a:solidFill>
                  <a:srgbClr val="A1A19B"/>
                </a:solidFill>
                <a:latin typeface="Calibri"/>
                <a:cs typeface="Calibri"/>
              </a:rPr>
              <a:t>terlihat</a:t>
            </a:r>
            <a:endParaRPr sz="1050">
              <a:latin typeface="Calibri"/>
              <a:cs typeface="Calibri"/>
            </a:endParaRPr>
          </a:p>
          <a:p>
            <a:pPr algn="just" marL="12700" marR="5080">
              <a:lnSpc>
                <a:spcPct val="115500"/>
              </a:lnSpc>
              <a:spcBef>
                <a:spcPts val="5"/>
              </a:spcBef>
            </a:pP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hampir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 sama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dikarenakan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bangunan-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bangunan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dirancang</a:t>
            </a:r>
            <a:r>
              <a:rPr dirty="0" sz="1050" spc="1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sebagai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rumah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dinas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digunakan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sebagai</a:t>
            </a:r>
            <a:r>
              <a:rPr dirty="0" sz="1050" spc="1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tempat</a:t>
            </a:r>
            <a:r>
              <a:rPr dirty="0" sz="10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55">
                <a:solidFill>
                  <a:srgbClr val="A1A19B"/>
                </a:solidFill>
                <a:latin typeface="Calibri"/>
                <a:cs typeface="Calibri"/>
              </a:rPr>
              <a:t>beristirahat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sementara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oleh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para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pejabat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kolonial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Hindia-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Belanda.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0">
                <a:solidFill>
                  <a:srgbClr val="A1A19B"/>
                </a:solidFill>
                <a:latin typeface="Calibri"/>
                <a:cs typeface="Calibri"/>
              </a:rPr>
              <a:t>Seperti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yang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60">
                <a:solidFill>
                  <a:srgbClr val="A1A19B"/>
                </a:solidFill>
                <a:latin typeface="Calibri"/>
                <a:cs typeface="Calibri"/>
              </a:rPr>
              <a:t>terlihat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dibawah </a:t>
            </a:r>
            <a:r>
              <a:rPr dirty="0" sz="1050" spc="65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merupakan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sebuah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 tempat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tinggal</a:t>
            </a:r>
            <a:r>
              <a:rPr dirty="0" sz="1050" spc="90">
                <a:solidFill>
                  <a:srgbClr val="A1A19B"/>
                </a:solidFill>
                <a:latin typeface="Calibri"/>
                <a:cs typeface="Calibri"/>
              </a:rPr>
              <a:t> bekas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rumah</a:t>
            </a:r>
            <a:r>
              <a:rPr dirty="0" sz="105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95">
                <a:solidFill>
                  <a:srgbClr val="A1A19B"/>
                </a:solidFill>
                <a:latin typeface="Calibri"/>
                <a:cs typeface="Calibri"/>
              </a:rPr>
              <a:t>dinas</a:t>
            </a:r>
            <a:r>
              <a:rPr dirty="0" sz="105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05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20">
                <a:solidFill>
                  <a:srgbClr val="A1A19B"/>
                </a:solidFill>
                <a:latin typeface="Calibri"/>
                <a:cs typeface="Calibri"/>
              </a:rPr>
              <a:t>masa</a:t>
            </a:r>
            <a:r>
              <a:rPr dirty="0" sz="105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75">
                <a:solidFill>
                  <a:srgbClr val="A1A19B"/>
                </a:solidFill>
                <a:latin typeface="Calibri"/>
                <a:cs typeface="Calibri"/>
              </a:rPr>
              <a:t>kolonial</a:t>
            </a:r>
            <a:r>
              <a:rPr dirty="0" sz="10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A1A19B"/>
                </a:solidFill>
                <a:latin typeface="Calibri"/>
                <a:cs typeface="Calibri"/>
              </a:rPr>
              <a:t>belanda</a:t>
            </a:r>
            <a:r>
              <a:rPr dirty="0" sz="105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0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00">
                <a:solidFill>
                  <a:srgbClr val="A1A19B"/>
                </a:solidFill>
                <a:latin typeface="Calibri"/>
                <a:cs typeface="Calibri"/>
              </a:rPr>
              <a:t>berjumlah</a:t>
            </a:r>
            <a:r>
              <a:rPr dirty="0" sz="105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110">
                <a:solidFill>
                  <a:srgbClr val="A1A19B"/>
                </a:solidFill>
                <a:latin typeface="Calibri"/>
                <a:cs typeface="Calibri"/>
              </a:rPr>
              <a:t>8</a:t>
            </a:r>
            <a:r>
              <a:rPr dirty="0" sz="105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050" spc="85">
                <a:solidFill>
                  <a:srgbClr val="A1A19B"/>
                </a:solidFill>
                <a:latin typeface="Calibri"/>
                <a:cs typeface="Calibri"/>
              </a:rPr>
              <a:t>rumah.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6065" y="709361"/>
            <a:ext cx="137033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solidFill>
                  <a:srgbClr val="212F24"/>
                </a:solidFill>
                <a:latin typeface="Arial"/>
                <a:cs typeface="Arial"/>
              </a:rPr>
              <a:t>SEGMEN</a:t>
            </a:r>
            <a:r>
              <a:rPr dirty="0" sz="2050" spc="-100">
                <a:solidFill>
                  <a:srgbClr val="212F24"/>
                </a:solidFill>
                <a:latin typeface="Arial"/>
                <a:cs typeface="Arial"/>
              </a:rPr>
              <a:t> </a:t>
            </a:r>
            <a:r>
              <a:rPr dirty="0" sz="2050" spc="-335">
                <a:solidFill>
                  <a:srgbClr val="212F24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53984" y="2893147"/>
            <a:ext cx="263842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08885" algn="l"/>
              </a:tabLst>
            </a:pPr>
            <a:r>
              <a:rPr dirty="0" sz="1150" spc="130">
                <a:solidFill>
                  <a:srgbClr val="212F24"/>
                </a:solidFill>
                <a:latin typeface="Verdana"/>
                <a:cs typeface="Verdana"/>
              </a:rPr>
              <a:t>8</a:t>
            </a:r>
            <a:r>
              <a:rPr dirty="0" sz="1150">
                <a:solidFill>
                  <a:srgbClr val="212F24"/>
                </a:solidFill>
                <a:latin typeface="Verdana"/>
                <a:cs typeface="Verdana"/>
              </a:rPr>
              <a:t>	</a:t>
            </a:r>
            <a:r>
              <a:rPr dirty="0" sz="1150" spc="120">
                <a:solidFill>
                  <a:srgbClr val="212F24"/>
                </a:solidFill>
                <a:latin typeface="Verdana"/>
                <a:cs typeface="Verdana"/>
              </a:rPr>
              <a:t>9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53588" y="5022012"/>
            <a:ext cx="53911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180">
                <a:solidFill>
                  <a:srgbClr val="212F24"/>
                </a:solidFill>
                <a:latin typeface="Verdana"/>
                <a:cs typeface="Verdana"/>
              </a:rPr>
              <a:t>8</a:t>
            </a:r>
            <a:r>
              <a:rPr dirty="0" sz="1150" spc="-15">
                <a:solidFill>
                  <a:srgbClr val="212F24"/>
                </a:solidFill>
                <a:latin typeface="Verdana"/>
                <a:cs typeface="Verdana"/>
              </a:rPr>
              <a:t> </a:t>
            </a:r>
            <a:r>
              <a:rPr dirty="0" sz="1150">
                <a:solidFill>
                  <a:srgbClr val="212F24"/>
                </a:solidFill>
                <a:latin typeface="Verdana"/>
                <a:cs typeface="Verdana"/>
              </a:rPr>
              <a:t>-</a:t>
            </a:r>
            <a:r>
              <a:rPr dirty="0" sz="1150" spc="-15">
                <a:solidFill>
                  <a:srgbClr val="212F24"/>
                </a:solidFill>
                <a:latin typeface="Verdana"/>
                <a:cs typeface="Verdana"/>
              </a:rPr>
              <a:t> </a:t>
            </a:r>
            <a:r>
              <a:rPr dirty="0" sz="1150" spc="135">
                <a:solidFill>
                  <a:srgbClr val="212F24"/>
                </a:solidFill>
                <a:latin typeface="Verdana"/>
                <a:cs typeface="Verdana"/>
              </a:rPr>
              <a:t>16</a:t>
            </a:r>
            <a:endParaRPr sz="1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721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109955" y="112493"/>
            <a:ext cx="210439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10">
                <a:solidFill>
                  <a:srgbClr val="A1A19B"/>
                </a:solidFill>
                <a:latin typeface="Calibri"/>
                <a:cs typeface="Calibri"/>
              </a:rPr>
              <a:t>SALSABILA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35">
                <a:solidFill>
                  <a:srgbClr val="A1A19B"/>
                </a:solidFill>
                <a:latin typeface="Calibri"/>
                <a:cs typeface="Calibri"/>
              </a:rPr>
              <a:t>NUR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R.</a:t>
            </a:r>
            <a:r>
              <a:rPr dirty="0" sz="950" spc="-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195060507111015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81010"/>
            <a:ext cx="9505950" cy="49720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75" y="725236"/>
            <a:ext cx="141859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latin typeface="Arial"/>
                <a:cs typeface="Arial"/>
              </a:rPr>
              <a:t>SEGMEN</a:t>
            </a:r>
            <a:r>
              <a:rPr dirty="0" sz="2050" spc="-114">
                <a:latin typeface="Arial"/>
                <a:cs typeface="Arial"/>
              </a:rPr>
              <a:t> </a:t>
            </a:r>
            <a:r>
              <a:rPr dirty="0" sz="2050" spc="6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5172" y="4864704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03094" y="4864704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59619" y="4864704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19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70423" y="4864704"/>
            <a:ext cx="230504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05">
                <a:solidFill>
                  <a:srgbClr val="212F24"/>
                </a:solidFill>
                <a:latin typeface="Verdana"/>
                <a:cs typeface="Verdana"/>
              </a:rPr>
              <a:t>20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683323" y="4864704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58328" y="4864704"/>
            <a:ext cx="2324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114">
                <a:solidFill>
                  <a:srgbClr val="212F24"/>
                </a:solidFill>
                <a:latin typeface="Verdana"/>
                <a:cs typeface="Verdana"/>
              </a:rPr>
              <a:t>22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29759" y="1443301"/>
            <a:ext cx="4290695" cy="114173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just" marL="12700" marR="8890">
              <a:lnSpc>
                <a:spcPct val="109600"/>
              </a:lnSpc>
              <a:spcBef>
                <a:spcPts val="5"/>
              </a:spcBef>
            </a:pPr>
            <a:r>
              <a:rPr dirty="0" sz="1100" spc="130">
                <a:solidFill>
                  <a:srgbClr val="A1A19B"/>
                </a:solidFill>
                <a:latin typeface="Calibri"/>
                <a:cs typeface="Calibri"/>
              </a:rPr>
              <a:t>Bangunan-</a:t>
            </a:r>
            <a:r>
              <a:rPr dirty="0" sz="1100" spc="12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00" spc="4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100" spc="48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A1A19B"/>
                </a:solidFill>
                <a:latin typeface="Calibri"/>
                <a:cs typeface="Calibri"/>
              </a:rPr>
              <a:t>berada</a:t>
            </a:r>
            <a:r>
              <a:rPr dirty="0" sz="1100" spc="3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6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00" spc="3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A1A19B"/>
                </a:solidFill>
                <a:latin typeface="Calibri"/>
                <a:cs typeface="Calibri"/>
              </a:rPr>
              <a:t>segmen</a:t>
            </a:r>
            <a:r>
              <a:rPr dirty="0" sz="1100" spc="4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A1A19B"/>
                </a:solidFill>
                <a:latin typeface="Calibri"/>
                <a:cs typeface="Calibri"/>
              </a:rPr>
              <a:t>2</a:t>
            </a:r>
            <a:r>
              <a:rPr dirty="0" sz="1100" spc="484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A1A19B"/>
                </a:solidFill>
                <a:latin typeface="Calibri"/>
                <a:cs typeface="Calibri"/>
              </a:rPr>
              <a:t>lebih </a:t>
            </a:r>
            <a:r>
              <a:rPr dirty="0" sz="1100" spc="114">
                <a:solidFill>
                  <a:srgbClr val="A1A19B"/>
                </a:solidFill>
                <a:latin typeface="Calibri"/>
                <a:cs typeface="Calibri"/>
              </a:rPr>
              <a:t>banyak</a:t>
            </a:r>
            <a:r>
              <a:rPr dirty="0" sz="1100" spc="15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A1A19B"/>
                </a:solidFill>
                <a:latin typeface="Calibri"/>
                <a:cs typeface="Calibri"/>
              </a:rPr>
              <a:t>didominasi</a:t>
            </a:r>
            <a:r>
              <a:rPr dirty="0" sz="1100" spc="1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A1A19B"/>
                </a:solidFill>
                <a:latin typeface="Calibri"/>
                <a:cs typeface="Calibri"/>
              </a:rPr>
              <a:t>oleh</a:t>
            </a:r>
            <a:r>
              <a:rPr dirty="0" sz="1100" spc="18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A1A19B"/>
                </a:solidFill>
                <a:latin typeface="Calibri"/>
                <a:cs typeface="Calibri"/>
              </a:rPr>
              <a:t>pertokoan</a:t>
            </a:r>
            <a:r>
              <a:rPr dirty="0" sz="1100" spc="1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15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100" spc="14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120">
                <a:solidFill>
                  <a:srgbClr val="A1A19B"/>
                </a:solidFill>
                <a:latin typeface="Calibri"/>
                <a:cs typeface="Calibri"/>
              </a:rPr>
              <a:t>beberapa</a:t>
            </a:r>
            <a:r>
              <a:rPr dirty="0" sz="1100" spc="14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120">
                <a:solidFill>
                  <a:srgbClr val="A1A19B"/>
                </a:solidFill>
                <a:latin typeface="Calibri"/>
                <a:cs typeface="Calibri"/>
              </a:rPr>
              <a:t>masih </a:t>
            </a:r>
            <a:r>
              <a:rPr dirty="0" sz="1100" spc="140">
                <a:solidFill>
                  <a:srgbClr val="A1A19B"/>
                </a:solidFill>
                <a:latin typeface="Calibri"/>
                <a:cs typeface="Calibri"/>
              </a:rPr>
              <a:t>menggunakan</a:t>
            </a:r>
            <a:r>
              <a:rPr dirty="0" sz="1100" spc="20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solidFill>
                  <a:srgbClr val="A1A19B"/>
                </a:solidFill>
                <a:latin typeface="Calibri"/>
                <a:cs typeface="Calibri"/>
              </a:rPr>
              <a:t>langgam</a:t>
            </a:r>
            <a:r>
              <a:rPr dirty="0" sz="1100" spc="21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60">
                <a:solidFill>
                  <a:srgbClr val="A1A19B"/>
                </a:solidFill>
                <a:latin typeface="Calibri"/>
                <a:cs typeface="Calibri"/>
              </a:rPr>
              <a:t>asli</a:t>
            </a:r>
            <a:r>
              <a:rPr dirty="0" sz="1100" spc="22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A1A19B"/>
                </a:solidFill>
                <a:latin typeface="Calibri"/>
                <a:cs typeface="Calibri"/>
              </a:rPr>
              <a:t>kolonial</a:t>
            </a:r>
            <a:r>
              <a:rPr dirty="0" sz="1100" spc="20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A1A19B"/>
                </a:solidFill>
                <a:latin typeface="Calibri"/>
                <a:cs typeface="Calibri"/>
              </a:rPr>
              <a:t>belanda.</a:t>
            </a:r>
            <a:r>
              <a:rPr dirty="0" sz="1100" spc="21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14599"/>
              </a:lnSpc>
            </a:pPr>
            <a:r>
              <a:rPr dirty="0" sz="1100" spc="75">
                <a:solidFill>
                  <a:srgbClr val="A1A19B"/>
                </a:solidFill>
                <a:latin typeface="Calibri"/>
                <a:cs typeface="Calibri"/>
              </a:rPr>
              <a:t>terbesar</a:t>
            </a:r>
            <a:r>
              <a:rPr dirty="0" sz="1100" spc="4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100" spc="4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A1A19B"/>
                </a:solidFill>
                <a:latin typeface="Calibri"/>
                <a:cs typeface="Calibri"/>
              </a:rPr>
              <a:t>segmen</a:t>
            </a:r>
            <a:r>
              <a:rPr dirty="0" sz="1100" spc="3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A1A19B"/>
                </a:solidFill>
                <a:latin typeface="Calibri"/>
                <a:cs typeface="Calibri"/>
              </a:rPr>
              <a:t>2</a:t>
            </a:r>
            <a:r>
              <a:rPr dirty="0" sz="1100" spc="4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A1A19B"/>
                </a:solidFill>
                <a:latin typeface="Calibri"/>
                <a:cs typeface="Calibri"/>
              </a:rPr>
              <a:t>adalah</a:t>
            </a:r>
            <a:r>
              <a:rPr dirty="0" sz="1100" spc="3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100" spc="4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A1A19B"/>
                </a:solidFill>
                <a:latin typeface="Calibri"/>
                <a:cs typeface="Calibri"/>
              </a:rPr>
              <a:t>sekolah</a:t>
            </a:r>
            <a:r>
              <a:rPr dirty="0" sz="1100" spc="4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A1A19B"/>
                </a:solidFill>
                <a:latin typeface="Calibri"/>
                <a:cs typeface="Calibri"/>
              </a:rPr>
              <a:t>tinggi Politeknik</a:t>
            </a:r>
            <a:r>
              <a:rPr dirty="0" sz="1100" spc="1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A1A19B"/>
                </a:solidFill>
                <a:latin typeface="Calibri"/>
                <a:cs typeface="Calibri"/>
              </a:rPr>
              <a:t>Kesehatan</a:t>
            </a:r>
            <a:r>
              <a:rPr dirty="0" sz="1100" spc="114">
                <a:solidFill>
                  <a:srgbClr val="A1A19B"/>
                </a:solidFill>
                <a:latin typeface="Calibri"/>
                <a:cs typeface="Calibri"/>
              </a:rPr>
              <a:t> Malang</a:t>
            </a:r>
            <a:r>
              <a:rPr dirty="0" sz="110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A1A19B"/>
                </a:solidFill>
                <a:latin typeface="Calibri"/>
                <a:cs typeface="Calibri"/>
              </a:rPr>
              <a:t>yang</a:t>
            </a:r>
            <a:r>
              <a:rPr dirty="0" sz="110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A1A19B"/>
                </a:solidFill>
                <a:latin typeface="Calibri"/>
                <a:cs typeface="Calibri"/>
              </a:rPr>
              <a:t>dikelola</a:t>
            </a:r>
            <a:r>
              <a:rPr dirty="0" sz="110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A1A19B"/>
                </a:solidFill>
                <a:latin typeface="Calibri"/>
                <a:cs typeface="Calibri"/>
              </a:rPr>
              <a:t>oleh</a:t>
            </a:r>
            <a:r>
              <a:rPr dirty="0" sz="1100" spc="1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A1A19B"/>
                </a:solidFill>
                <a:latin typeface="Calibri"/>
                <a:cs typeface="Calibri"/>
              </a:rPr>
              <a:t>Kementrian </a:t>
            </a:r>
            <a:r>
              <a:rPr dirty="0" sz="1100" spc="110">
                <a:solidFill>
                  <a:srgbClr val="A1A19B"/>
                </a:solidFill>
                <a:latin typeface="Calibri"/>
                <a:cs typeface="Calibri"/>
              </a:rPr>
              <a:t>Kesehatan</a:t>
            </a:r>
            <a:r>
              <a:rPr dirty="0" sz="11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A1A19B"/>
                </a:solidFill>
                <a:latin typeface="Calibri"/>
                <a:cs typeface="Calibri"/>
              </a:rPr>
              <a:t>Indonesia.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72054" y="2005096"/>
            <a:ext cx="140335" cy="1143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50" spc="70">
                <a:solidFill>
                  <a:srgbClr val="AAAAAA"/>
                </a:solidFill>
                <a:latin typeface="Verdana"/>
                <a:cs typeface="Verdana"/>
              </a:rPr>
              <a:t>19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00147" y="1867809"/>
            <a:ext cx="277495" cy="173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49860">
              <a:lnSpc>
                <a:spcPts val="565"/>
              </a:lnSpc>
              <a:spcBef>
                <a:spcPts val="130"/>
              </a:spcBef>
            </a:pPr>
            <a:r>
              <a:rPr dirty="0" sz="550" spc="70">
                <a:solidFill>
                  <a:srgbClr val="AAAAAA"/>
                </a:solidFill>
                <a:latin typeface="Verdana"/>
                <a:cs typeface="Verdana"/>
              </a:rPr>
              <a:t>21</a:t>
            </a:r>
            <a:endParaRPr sz="550">
              <a:latin typeface="Verdana"/>
              <a:cs typeface="Verdana"/>
            </a:endParaRPr>
          </a:p>
          <a:p>
            <a:pPr marL="12700">
              <a:lnSpc>
                <a:spcPts val="565"/>
              </a:lnSpc>
            </a:pPr>
            <a:r>
              <a:rPr dirty="0" sz="550" spc="70">
                <a:solidFill>
                  <a:srgbClr val="AAAAAA"/>
                </a:solidFill>
                <a:latin typeface="Verdana"/>
                <a:cs typeface="Verdana"/>
              </a:rPr>
              <a:t>20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51377" y="1717860"/>
            <a:ext cx="140335" cy="1143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50" spc="70">
                <a:solidFill>
                  <a:srgbClr val="AAAAAA"/>
                </a:solidFill>
                <a:latin typeface="Verdana"/>
                <a:cs typeface="Verdana"/>
              </a:rPr>
              <a:t>22</a:t>
            </a:r>
            <a:endParaRPr sz="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822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92961" y="208607"/>
            <a:ext cx="210439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10">
                <a:solidFill>
                  <a:srgbClr val="212F24"/>
                </a:solidFill>
                <a:latin typeface="Calibri"/>
                <a:cs typeface="Calibri"/>
              </a:rPr>
              <a:t>SALSABILA</a:t>
            </a:r>
            <a:r>
              <a:rPr dirty="0" sz="950" spc="-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135">
                <a:solidFill>
                  <a:srgbClr val="212F24"/>
                </a:solidFill>
                <a:latin typeface="Calibri"/>
                <a:cs typeface="Calibri"/>
              </a:rPr>
              <a:t>NUR</a:t>
            </a:r>
            <a:r>
              <a:rPr dirty="0" sz="950" spc="-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212F24"/>
                </a:solidFill>
                <a:latin typeface="Calibri"/>
                <a:cs typeface="Calibri"/>
              </a:rPr>
              <a:t>R.</a:t>
            </a:r>
            <a:r>
              <a:rPr dirty="0" sz="950" spc="-15">
                <a:solidFill>
                  <a:srgbClr val="212F2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212F24"/>
                </a:solidFill>
                <a:latin typeface="Calibri"/>
                <a:cs typeface="Calibri"/>
              </a:rPr>
              <a:t>195060507111015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390535"/>
            <a:ext cx="9505950" cy="49625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2175" y="734761"/>
            <a:ext cx="1418590" cy="3397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50">
                <a:latin typeface="Arial"/>
                <a:cs typeface="Arial"/>
              </a:rPr>
              <a:t>SEGMEN</a:t>
            </a:r>
            <a:r>
              <a:rPr dirty="0" sz="2050" spc="-114">
                <a:latin typeface="Arial"/>
                <a:cs typeface="Arial"/>
              </a:rPr>
              <a:t> </a:t>
            </a:r>
            <a:r>
              <a:rPr dirty="0" sz="2050" spc="6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4689" y="1446501"/>
            <a:ext cx="4277995" cy="33401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 marR="5080">
              <a:lnSpc>
                <a:spcPct val="62100"/>
              </a:lnSpc>
              <a:spcBef>
                <a:spcPts val="665"/>
              </a:spcBef>
              <a:tabLst>
                <a:tab pos="1275080" algn="l"/>
                <a:tab pos="1902460" algn="l"/>
              </a:tabLst>
            </a:pP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4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Politeknik</a:t>
            </a:r>
            <a:r>
              <a:rPr dirty="0" sz="1250" spc="43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Kesehatan</a:t>
            </a:r>
            <a:r>
              <a:rPr dirty="0" sz="1250" spc="4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Malang</a:t>
            </a:r>
            <a:r>
              <a:rPr dirty="0" sz="1250" spc="4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(</a:t>
            </a:r>
            <a:r>
              <a:rPr dirty="0" sz="1250" spc="49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Polkesma) didirikan</a:t>
            </a:r>
            <a:r>
              <a:rPr dirty="0" sz="1250" spc="20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oleh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55">
                <a:solidFill>
                  <a:srgbClr val="A1A19B"/>
                </a:solidFill>
                <a:latin typeface="Calibri"/>
                <a:cs typeface="Calibri"/>
              </a:rPr>
              <a:t>arsitek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Ir.</a:t>
            </a:r>
            <a:r>
              <a:rPr dirty="0" sz="1250" spc="19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Herman</a:t>
            </a:r>
            <a:r>
              <a:rPr dirty="0" sz="1250" spc="22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Thomas</a:t>
            </a:r>
            <a:r>
              <a:rPr dirty="0" sz="1250" spc="21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250" spc="60">
                <a:solidFill>
                  <a:srgbClr val="A1A19B"/>
                </a:solidFill>
                <a:latin typeface="Calibri"/>
                <a:cs typeface="Calibri"/>
              </a:rPr>
              <a:t>Karsten,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4689" y="1782301"/>
            <a:ext cx="128333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9944" algn="l"/>
              </a:tabLst>
            </a:pP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dalam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mega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4689" y="2001948"/>
            <a:ext cx="129540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perekembangan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27174" y="1752732"/>
            <a:ext cx="2833370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3510">
              <a:lnSpc>
                <a:spcPct val="115300"/>
              </a:lnSpc>
              <a:spcBef>
                <a:spcPts val="100"/>
              </a:spcBef>
              <a:tabLst>
                <a:tab pos="519430" algn="l"/>
                <a:tab pos="1254125" algn="l"/>
                <a:tab pos="1816100" algn="l"/>
                <a:tab pos="2200275" algn="l"/>
                <a:tab pos="2468245" algn="l"/>
              </a:tabLst>
            </a:pP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proyeknya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-1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tentang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rencana 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kota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Malang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Tahun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-30">
                <a:solidFill>
                  <a:srgbClr val="A1A19B"/>
                </a:solidFill>
                <a:latin typeface="Calibri"/>
                <a:cs typeface="Calibri"/>
              </a:rPr>
              <a:t>1935.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4700"/>
              </a:lnSpc>
              <a:spcBef>
                <a:spcPts val="90"/>
              </a:spcBef>
            </a:pPr>
            <a:r>
              <a:rPr dirty="0" spc="80"/>
              <a:t>Awalnya,</a:t>
            </a:r>
            <a:r>
              <a:rPr dirty="0" spc="165"/>
              <a:t>  </a:t>
            </a:r>
            <a:r>
              <a:rPr dirty="0" spc="135"/>
              <a:t>bangunan</a:t>
            </a:r>
            <a:r>
              <a:rPr dirty="0" spc="155"/>
              <a:t>  </a:t>
            </a:r>
            <a:r>
              <a:rPr dirty="0" spc="90"/>
              <a:t>ini</a:t>
            </a:r>
            <a:r>
              <a:rPr dirty="0" spc="130"/>
              <a:t>  </a:t>
            </a:r>
            <a:r>
              <a:rPr dirty="0" spc="105"/>
              <a:t>juga</a:t>
            </a:r>
            <a:r>
              <a:rPr dirty="0" spc="160"/>
              <a:t>  </a:t>
            </a:r>
            <a:r>
              <a:rPr dirty="0" spc="105"/>
              <a:t>diperuntukkan</a:t>
            </a:r>
            <a:r>
              <a:rPr dirty="0" spc="160"/>
              <a:t>  </a:t>
            </a:r>
            <a:r>
              <a:rPr dirty="0" spc="90"/>
              <a:t>sebagai sekolah</a:t>
            </a:r>
            <a:r>
              <a:rPr dirty="0" spc="105"/>
              <a:t> </a:t>
            </a:r>
            <a:r>
              <a:rPr dirty="0" spc="80"/>
              <a:t>kesehatan.</a:t>
            </a:r>
            <a:r>
              <a:rPr dirty="0" spc="110"/>
              <a:t> </a:t>
            </a:r>
            <a:r>
              <a:rPr dirty="0" spc="140"/>
              <a:t>Kemudian</a:t>
            </a:r>
            <a:r>
              <a:rPr dirty="0" spc="100"/>
              <a:t> </a:t>
            </a:r>
            <a:r>
              <a:rPr dirty="0" spc="130"/>
              <a:t>pada</a:t>
            </a:r>
            <a:r>
              <a:rPr dirty="0" spc="90"/>
              <a:t> </a:t>
            </a:r>
            <a:r>
              <a:rPr dirty="0" spc="114"/>
              <a:t>tahun</a:t>
            </a:r>
            <a:r>
              <a:rPr dirty="0" spc="100"/>
              <a:t> </a:t>
            </a:r>
            <a:r>
              <a:rPr dirty="0"/>
              <a:t>2001,</a:t>
            </a:r>
            <a:r>
              <a:rPr dirty="0" spc="105"/>
              <a:t> </a:t>
            </a:r>
            <a:r>
              <a:rPr dirty="0" spc="70"/>
              <a:t>area</a:t>
            </a:r>
            <a:r>
              <a:rPr dirty="0" spc="95"/>
              <a:t> </a:t>
            </a:r>
            <a:r>
              <a:rPr dirty="0" spc="45"/>
              <a:t>ini </a:t>
            </a:r>
            <a:r>
              <a:rPr dirty="0" spc="80"/>
              <a:t>direnovasi</a:t>
            </a:r>
            <a:r>
              <a:rPr dirty="0" spc="160"/>
              <a:t>  </a:t>
            </a:r>
            <a:r>
              <a:rPr dirty="0" spc="155"/>
              <a:t>dan</a:t>
            </a:r>
            <a:r>
              <a:rPr dirty="0" spc="155"/>
              <a:t>  </a:t>
            </a:r>
            <a:r>
              <a:rPr dirty="0" spc="90"/>
              <a:t>diperluas</a:t>
            </a:r>
            <a:r>
              <a:rPr dirty="0" spc="175"/>
              <a:t>  </a:t>
            </a:r>
            <a:r>
              <a:rPr dirty="0" spc="120"/>
              <a:t>untuk</a:t>
            </a:r>
            <a:r>
              <a:rPr dirty="0" spc="170"/>
              <a:t>  </a:t>
            </a:r>
            <a:r>
              <a:rPr dirty="0" spc="130"/>
              <a:t>digunakan</a:t>
            </a:r>
            <a:r>
              <a:rPr dirty="0" spc="150"/>
              <a:t>  </a:t>
            </a:r>
            <a:r>
              <a:rPr dirty="0" spc="105"/>
              <a:t>kembali </a:t>
            </a:r>
            <a:r>
              <a:rPr dirty="0" spc="114"/>
              <a:t>sebagai</a:t>
            </a:r>
            <a:r>
              <a:rPr dirty="0" spc="470"/>
              <a:t>  </a:t>
            </a:r>
            <a:r>
              <a:rPr dirty="0" spc="90"/>
              <a:t>sekolah</a:t>
            </a:r>
            <a:r>
              <a:rPr dirty="0" spc="505"/>
              <a:t>  </a:t>
            </a:r>
            <a:r>
              <a:rPr dirty="0" spc="105"/>
              <a:t>kesehatan</a:t>
            </a:r>
            <a:r>
              <a:rPr dirty="0" spc="475"/>
              <a:t>  </a:t>
            </a:r>
            <a:r>
              <a:rPr dirty="0" spc="114"/>
              <a:t>yang</a:t>
            </a:r>
            <a:r>
              <a:rPr dirty="0" spc="505"/>
              <a:t>  </a:t>
            </a:r>
            <a:r>
              <a:rPr dirty="0" spc="95"/>
              <a:t>dikelola</a:t>
            </a:r>
            <a:r>
              <a:rPr dirty="0" spc="475"/>
              <a:t>  </a:t>
            </a:r>
            <a:r>
              <a:rPr dirty="0" spc="95"/>
              <a:t>oleh </a:t>
            </a:r>
            <a:r>
              <a:rPr dirty="0" spc="110"/>
              <a:t>Kementrian</a:t>
            </a:r>
            <a:r>
              <a:rPr dirty="0" spc="80"/>
              <a:t> </a:t>
            </a:r>
            <a:r>
              <a:rPr dirty="0" spc="105"/>
              <a:t>Kesehatan</a:t>
            </a:r>
            <a:r>
              <a:rPr dirty="0" spc="85"/>
              <a:t> </a:t>
            </a:r>
            <a:r>
              <a:rPr dirty="0" spc="65"/>
              <a:t>Indonesia.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510034" y="3820359"/>
            <a:ext cx="4286250" cy="106870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15240">
              <a:lnSpc>
                <a:spcPct val="104200"/>
              </a:lnSpc>
              <a:spcBef>
                <a:spcPts val="35"/>
              </a:spcBef>
              <a:tabLst>
                <a:tab pos="707390" algn="l"/>
                <a:tab pos="1290320" algn="l"/>
                <a:tab pos="1976755" algn="l"/>
                <a:tab pos="2856865" algn="l"/>
                <a:tab pos="3326129" algn="l"/>
              </a:tabLst>
            </a:pP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250" spc="2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5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50" spc="2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30">
                <a:solidFill>
                  <a:srgbClr val="A1A19B"/>
                </a:solidFill>
                <a:latin typeface="Calibri"/>
                <a:cs typeface="Calibri"/>
              </a:rPr>
              <a:t>Polkesma</a:t>
            </a:r>
            <a:r>
              <a:rPr dirty="0" sz="1250" spc="2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2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250" spc="2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65">
                <a:solidFill>
                  <a:srgbClr val="A1A19B"/>
                </a:solidFill>
                <a:latin typeface="Calibri"/>
                <a:cs typeface="Calibri"/>
              </a:rPr>
              <a:t>Simpang</a:t>
            </a:r>
            <a:r>
              <a:rPr dirty="0" sz="1250" spc="27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Ijen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adalah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pintu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14">
                <a:solidFill>
                  <a:srgbClr val="A1A19B"/>
                </a:solidFill>
                <a:latin typeface="Calibri"/>
                <a:cs typeface="Calibri"/>
              </a:rPr>
              <a:t>masuk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belakang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keseluruhan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komplek</a:t>
            </a:r>
            <a:r>
              <a:rPr dirty="0" sz="1250" spc="4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sekolah</a:t>
            </a:r>
            <a:r>
              <a:rPr dirty="0" sz="1250" spc="3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Polkesma.</a:t>
            </a:r>
            <a:r>
              <a:rPr dirty="0" sz="1250" spc="3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Sementara</a:t>
            </a:r>
            <a:r>
              <a:rPr dirty="0" sz="1250" spc="3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pintu</a:t>
            </a:r>
            <a:r>
              <a:rPr dirty="0" sz="1250" spc="4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40">
                <a:solidFill>
                  <a:srgbClr val="A1A19B"/>
                </a:solidFill>
                <a:latin typeface="Calibri"/>
                <a:cs typeface="Calibri"/>
              </a:rPr>
              <a:t>masuk</a:t>
            </a:r>
            <a:endParaRPr sz="1250">
              <a:latin typeface="Calibri"/>
              <a:cs typeface="Calibri"/>
            </a:endParaRPr>
          </a:p>
          <a:p>
            <a:pPr marL="12700" marR="10795">
              <a:lnSpc>
                <a:spcPct val="114199"/>
              </a:lnSpc>
              <a:spcBef>
                <a:spcPts val="15"/>
              </a:spcBef>
            </a:pPr>
            <a:r>
              <a:rPr dirty="0" sz="1250" spc="135">
                <a:solidFill>
                  <a:srgbClr val="A1A19B"/>
                </a:solidFill>
                <a:latin typeface="Calibri"/>
                <a:cs typeface="Calibri"/>
              </a:rPr>
              <a:t>utama</a:t>
            </a:r>
            <a:r>
              <a:rPr dirty="0" sz="1250" spc="459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5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250" spc="5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komplek</a:t>
            </a:r>
            <a:r>
              <a:rPr dirty="0" sz="1250" spc="5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sekolah</a:t>
            </a:r>
            <a:r>
              <a:rPr dirty="0" sz="1250" spc="3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90">
                <a:solidFill>
                  <a:srgbClr val="A1A19B"/>
                </a:solidFill>
                <a:latin typeface="Calibri"/>
                <a:cs typeface="Calibri"/>
              </a:rPr>
              <a:t>ini</a:t>
            </a:r>
            <a:r>
              <a:rPr dirty="0" sz="1250" spc="4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10">
                <a:solidFill>
                  <a:srgbClr val="A1A19B"/>
                </a:solidFill>
                <a:latin typeface="Calibri"/>
                <a:cs typeface="Calibri"/>
              </a:rPr>
              <a:t>berada</a:t>
            </a:r>
            <a:r>
              <a:rPr dirty="0" sz="1250" spc="4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2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250" spc="5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100">
                <a:solidFill>
                  <a:srgbClr val="A1A19B"/>
                </a:solidFill>
                <a:latin typeface="Calibri"/>
                <a:cs typeface="Calibri"/>
              </a:rPr>
              <a:t>Jalan </a:t>
            </a:r>
            <a:r>
              <a:rPr dirty="0" sz="1250" spc="85">
                <a:solidFill>
                  <a:srgbClr val="A1A19B"/>
                </a:solidFill>
                <a:latin typeface="Calibri"/>
                <a:cs typeface="Calibri"/>
              </a:rPr>
              <a:t>Besar</a:t>
            </a:r>
            <a:r>
              <a:rPr dirty="0" sz="1250" spc="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70">
                <a:solidFill>
                  <a:srgbClr val="A1A19B"/>
                </a:solidFill>
                <a:latin typeface="Calibri"/>
                <a:cs typeface="Calibri"/>
              </a:rPr>
              <a:t>Ijen</a:t>
            </a:r>
            <a:r>
              <a:rPr dirty="0" sz="1250" spc="10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A1A19B"/>
                </a:solidFill>
                <a:latin typeface="Calibri"/>
                <a:cs typeface="Calibri"/>
              </a:rPr>
              <a:t>no.</a:t>
            </a:r>
            <a:r>
              <a:rPr dirty="0" sz="1250" spc="1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50" spc="65">
                <a:solidFill>
                  <a:srgbClr val="A1A19B"/>
                </a:solidFill>
                <a:latin typeface="Calibri"/>
                <a:cs typeface="Calibri"/>
              </a:rPr>
              <a:t>77C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15849" y="1775966"/>
            <a:ext cx="173799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175">
                <a:solidFill>
                  <a:srgbClr val="2E2A2D"/>
                </a:solidFill>
                <a:latin typeface="Calibri"/>
                <a:cs typeface="Calibri"/>
              </a:rPr>
              <a:t>Bangunan</a:t>
            </a:r>
            <a:r>
              <a:rPr dirty="0" sz="1450" spc="20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90">
                <a:solidFill>
                  <a:srgbClr val="2E2A2D"/>
                </a:solidFill>
                <a:latin typeface="Calibri"/>
                <a:cs typeface="Calibri"/>
              </a:rPr>
              <a:t>Asli</a:t>
            </a:r>
            <a:r>
              <a:rPr dirty="0" sz="1450" spc="15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2E2A2D"/>
                </a:solidFill>
                <a:latin typeface="Calibri"/>
                <a:cs typeface="Calibri"/>
              </a:rPr>
              <a:t>1935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94831" y="3359948"/>
            <a:ext cx="226441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175">
                <a:solidFill>
                  <a:srgbClr val="2E2A2D"/>
                </a:solidFill>
                <a:latin typeface="Calibri"/>
                <a:cs typeface="Calibri"/>
              </a:rPr>
              <a:t>Bangunan</a:t>
            </a:r>
            <a:r>
              <a:rPr dirty="0" sz="1450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120">
                <a:solidFill>
                  <a:srgbClr val="2E2A2D"/>
                </a:solidFill>
                <a:latin typeface="Calibri"/>
                <a:cs typeface="Calibri"/>
              </a:rPr>
              <a:t>Renovasi</a:t>
            </a:r>
            <a:r>
              <a:rPr dirty="0" sz="1450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70">
                <a:solidFill>
                  <a:srgbClr val="2E2A2D"/>
                </a:solidFill>
                <a:latin typeface="Calibri"/>
                <a:cs typeface="Calibri"/>
              </a:rPr>
              <a:t>2001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19533" y="5003060"/>
            <a:ext cx="268732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100">
                <a:solidFill>
                  <a:srgbClr val="2E2A2D"/>
                </a:solidFill>
                <a:latin typeface="Calibri"/>
                <a:cs typeface="Calibri"/>
              </a:rPr>
              <a:t>Citra</a:t>
            </a:r>
            <a:r>
              <a:rPr dirty="0" sz="1450" spc="15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100">
                <a:solidFill>
                  <a:srgbClr val="2E2A2D"/>
                </a:solidFill>
                <a:latin typeface="Calibri"/>
                <a:cs typeface="Calibri"/>
              </a:rPr>
              <a:t>Street</a:t>
            </a:r>
            <a:r>
              <a:rPr dirty="0" sz="1450" spc="25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120">
                <a:solidFill>
                  <a:srgbClr val="2E2A2D"/>
                </a:solidFill>
                <a:latin typeface="Calibri"/>
                <a:cs typeface="Calibri"/>
              </a:rPr>
              <a:t>View</a:t>
            </a:r>
            <a:r>
              <a:rPr dirty="0" sz="1450" spc="25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130">
                <a:solidFill>
                  <a:srgbClr val="2E2A2D"/>
                </a:solidFill>
                <a:latin typeface="Calibri"/>
                <a:cs typeface="Calibri"/>
              </a:rPr>
              <a:t>Google</a:t>
            </a:r>
            <a:r>
              <a:rPr dirty="0" sz="1450" spc="20">
                <a:solidFill>
                  <a:srgbClr val="2E2A2D"/>
                </a:solidFill>
                <a:latin typeface="Calibri"/>
                <a:cs typeface="Calibri"/>
              </a:rPr>
              <a:t> </a:t>
            </a:r>
            <a:r>
              <a:rPr dirty="0" sz="1450" spc="145">
                <a:solidFill>
                  <a:srgbClr val="2E2A2D"/>
                </a:solidFill>
                <a:latin typeface="Calibri"/>
                <a:cs typeface="Calibri"/>
              </a:rPr>
              <a:t>2020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9" y="254"/>
            <a:ext cx="9507220" cy="3911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109955" y="93519"/>
            <a:ext cx="210439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110">
                <a:solidFill>
                  <a:srgbClr val="A1A19B"/>
                </a:solidFill>
                <a:latin typeface="Calibri"/>
                <a:cs typeface="Calibri"/>
              </a:rPr>
              <a:t>SALSABILA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135">
                <a:solidFill>
                  <a:srgbClr val="A1A19B"/>
                </a:solidFill>
                <a:latin typeface="Calibri"/>
                <a:cs typeface="Calibri"/>
              </a:rPr>
              <a:t>NUR</a:t>
            </a:r>
            <a:r>
              <a:rPr dirty="0" sz="95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50">
                <a:solidFill>
                  <a:srgbClr val="A1A19B"/>
                </a:solidFill>
                <a:latin typeface="Calibri"/>
                <a:cs typeface="Calibri"/>
              </a:rPr>
              <a:t>R.</a:t>
            </a:r>
            <a:r>
              <a:rPr dirty="0" sz="950" spc="-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Calibri"/>
                <a:cs typeface="Calibri"/>
              </a:rPr>
              <a:t>195060507111015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400060"/>
            <a:ext cx="9505950" cy="4953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1152" y="2407237"/>
            <a:ext cx="4117340" cy="19284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15700"/>
              </a:lnSpc>
              <a:spcBef>
                <a:spcPts val="85"/>
              </a:spcBef>
              <a:tabLst>
                <a:tab pos="1051560" algn="l"/>
                <a:tab pos="2292985" algn="l"/>
                <a:tab pos="3585845" algn="l"/>
              </a:tabLst>
            </a:pPr>
            <a:r>
              <a:rPr dirty="0" sz="1350" spc="170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350" spc="14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40">
                <a:solidFill>
                  <a:srgbClr val="A1A19B"/>
                </a:solidFill>
                <a:latin typeface="Calibri"/>
                <a:cs typeface="Calibri"/>
              </a:rPr>
              <a:t>kawasan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00">
                <a:solidFill>
                  <a:srgbClr val="A1A19B"/>
                </a:solidFill>
                <a:latin typeface="Calibri"/>
                <a:cs typeface="Calibri"/>
              </a:rPr>
              <a:t>studi</a:t>
            </a:r>
            <a:r>
              <a:rPr dirty="0" sz="1350" spc="18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Jalan</a:t>
            </a:r>
            <a:r>
              <a:rPr dirty="0" sz="1350" spc="1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10">
                <a:solidFill>
                  <a:srgbClr val="A1A19B"/>
                </a:solidFill>
                <a:latin typeface="Calibri"/>
                <a:cs typeface="Calibri"/>
              </a:rPr>
              <a:t>Jakarta</a:t>
            </a:r>
            <a:r>
              <a:rPr dirty="0" sz="1350" spc="1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5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350" spc="1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20">
                <a:solidFill>
                  <a:srgbClr val="A1A19B"/>
                </a:solidFill>
                <a:latin typeface="Calibri"/>
                <a:cs typeface="Calibri"/>
              </a:rPr>
              <a:t>Jalan </a:t>
            </a:r>
            <a:r>
              <a:rPr dirty="0" sz="1350" spc="185">
                <a:solidFill>
                  <a:srgbClr val="A1A19B"/>
                </a:solidFill>
                <a:latin typeface="Calibri"/>
                <a:cs typeface="Calibri"/>
              </a:rPr>
              <a:t>Simpang</a:t>
            </a:r>
            <a:r>
              <a:rPr dirty="0" sz="1350" spc="2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90">
                <a:solidFill>
                  <a:srgbClr val="A1A19B"/>
                </a:solidFill>
                <a:latin typeface="Calibri"/>
                <a:cs typeface="Calibri"/>
              </a:rPr>
              <a:t>Ijen</a:t>
            </a:r>
            <a:r>
              <a:rPr dirty="0" sz="1350" spc="29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20">
                <a:solidFill>
                  <a:srgbClr val="A1A19B"/>
                </a:solidFill>
                <a:latin typeface="Calibri"/>
                <a:cs typeface="Calibri"/>
              </a:rPr>
              <a:t>terdapat</a:t>
            </a:r>
            <a:r>
              <a:rPr dirty="0" sz="1350" spc="2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40">
                <a:solidFill>
                  <a:srgbClr val="A1A19B"/>
                </a:solidFill>
                <a:latin typeface="Calibri"/>
                <a:cs typeface="Calibri"/>
              </a:rPr>
              <a:t>banyak</a:t>
            </a:r>
            <a:r>
              <a:rPr dirty="0" sz="1350" spc="28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7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350" spc="3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25">
                <a:solidFill>
                  <a:srgbClr val="A1A19B"/>
                </a:solidFill>
                <a:latin typeface="Calibri"/>
                <a:cs typeface="Calibri"/>
              </a:rPr>
              <a:t>yang </a:t>
            </a:r>
            <a:r>
              <a:rPr dirty="0" sz="1350" spc="95">
                <a:solidFill>
                  <a:srgbClr val="A1A19B"/>
                </a:solidFill>
                <a:latin typeface="Calibri"/>
                <a:cs typeface="Calibri"/>
              </a:rPr>
              <a:t>beralih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05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95">
                <a:solidFill>
                  <a:srgbClr val="A1A19B"/>
                </a:solidFill>
                <a:latin typeface="Calibri"/>
                <a:cs typeface="Calibri"/>
              </a:rPr>
              <a:t>dari</a:t>
            </a:r>
            <a:r>
              <a:rPr dirty="0" sz="1350" spc="1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50">
                <a:solidFill>
                  <a:srgbClr val="A1A19B"/>
                </a:solidFill>
                <a:latin typeface="Calibri"/>
                <a:cs typeface="Calibri"/>
              </a:rPr>
              <a:t>rumah</a:t>
            </a:r>
            <a:r>
              <a:rPr dirty="0" sz="1350" spc="1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hunian</a:t>
            </a:r>
            <a:r>
              <a:rPr dirty="0" sz="1350" spc="1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35">
                <a:solidFill>
                  <a:srgbClr val="A1A19B"/>
                </a:solidFill>
                <a:latin typeface="Calibri"/>
                <a:cs typeface="Calibri"/>
              </a:rPr>
              <a:t>menjadi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95">
                <a:solidFill>
                  <a:srgbClr val="A1A19B"/>
                </a:solidFill>
                <a:latin typeface="Calibri"/>
                <a:cs typeface="Calibri"/>
              </a:rPr>
              <a:t>fungsi </a:t>
            </a:r>
            <a:r>
              <a:rPr dirty="0" sz="1350" spc="155">
                <a:solidFill>
                  <a:srgbClr val="A1A19B"/>
                </a:solidFill>
                <a:latin typeface="Calibri"/>
                <a:cs typeface="Calibri"/>
              </a:rPr>
              <a:t>perdagangan</a:t>
            </a:r>
            <a:r>
              <a:rPr dirty="0" sz="1350" spc="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65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3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55">
                <a:solidFill>
                  <a:srgbClr val="A1A19B"/>
                </a:solidFill>
                <a:latin typeface="Calibri"/>
                <a:cs typeface="Calibri"/>
              </a:rPr>
              <a:t>jasa,</a:t>
            </a:r>
            <a:r>
              <a:rPr dirty="0" sz="1350" spc="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90">
                <a:solidFill>
                  <a:srgbClr val="A1A19B"/>
                </a:solidFill>
                <a:latin typeface="Calibri"/>
                <a:cs typeface="Calibri"/>
              </a:rPr>
              <a:t>kantor,</a:t>
            </a:r>
            <a:r>
              <a:rPr dirty="0" sz="1350" spc="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90">
                <a:solidFill>
                  <a:srgbClr val="A1A19B"/>
                </a:solidFill>
                <a:latin typeface="Calibri"/>
                <a:cs typeface="Calibri"/>
              </a:rPr>
              <a:t>maupun</a:t>
            </a:r>
            <a:r>
              <a:rPr dirty="0" sz="1350" spc="204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65">
                <a:solidFill>
                  <a:srgbClr val="A1A19B"/>
                </a:solidFill>
                <a:latin typeface="Calibri"/>
                <a:cs typeface="Calibri"/>
              </a:rPr>
              <a:t>fasilitas </a:t>
            </a:r>
            <a:r>
              <a:rPr dirty="0" sz="1350" spc="155">
                <a:solidFill>
                  <a:srgbClr val="A1A19B"/>
                </a:solidFill>
                <a:latin typeface="Calibri"/>
                <a:cs typeface="Calibri"/>
              </a:rPr>
              <a:t>umum.</a:t>
            </a:r>
            <a:r>
              <a:rPr dirty="0" sz="13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350" spc="120">
                <a:solidFill>
                  <a:srgbClr val="A1A19B"/>
                </a:solidFill>
                <a:latin typeface="Calibri"/>
                <a:cs typeface="Calibri"/>
              </a:rPr>
              <a:t>Beberapa</a:t>
            </a:r>
            <a:r>
              <a:rPr dirty="0" sz="13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350" spc="140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350">
                <a:solidFill>
                  <a:srgbClr val="A1A19B"/>
                </a:solidFill>
                <a:latin typeface="Calibri"/>
                <a:cs typeface="Calibri"/>
              </a:rPr>
              <a:t>	</a:t>
            </a:r>
            <a:r>
              <a:rPr dirty="0" sz="1350" spc="120">
                <a:solidFill>
                  <a:srgbClr val="A1A19B"/>
                </a:solidFill>
                <a:latin typeface="Calibri"/>
                <a:cs typeface="Calibri"/>
              </a:rPr>
              <a:t>masih </a:t>
            </a:r>
            <a:r>
              <a:rPr dirty="0" sz="1350" spc="160">
                <a:solidFill>
                  <a:srgbClr val="A1A19B"/>
                </a:solidFill>
                <a:latin typeface="Calibri"/>
                <a:cs typeface="Calibri"/>
              </a:rPr>
              <a:t>mempertahankan</a:t>
            </a:r>
            <a:r>
              <a:rPr dirty="0" sz="1350" spc="17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20">
                <a:solidFill>
                  <a:srgbClr val="A1A19B"/>
                </a:solidFill>
                <a:latin typeface="Calibri"/>
                <a:cs typeface="Calibri"/>
              </a:rPr>
              <a:t>fungsi</a:t>
            </a:r>
            <a:r>
              <a:rPr dirty="0" sz="13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95">
                <a:solidFill>
                  <a:srgbClr val="A1A19B"/>
                </a:solidFill>
                <a:latin typeface="Calibri"/>
                <a:cs typeface="Calibri"/>
              </a:rPr>
              <a:t>aslinya</a:t>
            </a:r>
            <a:r>
              <a:rPr dirty="0" sz="1350" spc="16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sebagai</a:t>
            </a:r>
            <a:r>
              <a:rPr dirty="0" sz="1350" spc="1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45">
                <a:solidFill>
                  <a:srgbClr val="A1A19B"/>
                </a:solidFill>
                <a:latin typeface="Calibri"/>
                <a:cs typeface="Calibri"/>
              </a:rPr>
              <a:t>rumah 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hunian</a:t>
            </a:r>
            <a:r>
              <a:rPr dirty="0" sz="1350" spc="31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80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350" spc="2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25">
                <a:solidFill>
                  <a:srgbClr val="A1A19B"/>
                </a:solidFill>
                <a:latin typeface="Calibri"/>
                <a:cs typeface="Calibri"/>
              </a:rPr>
              <a:t>juga</a:t>
            </a:r>
            <a:r>
              <a:rPr dirty="0" sz="1350" spc="32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50">
                <a:solidFill>
                  <a:srgbClr val="A1A19B"/>
                </a:solidFill>
                <a:latin typeface="Calibri"/>
                <a:cs typeface="Calibri"/>
              </a:rPr>
              <a:t>masih</a:t>
            </a:r>
            <a:r>
              <a:rPr dirty="0" sz="1350" spc="27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memiliki</a:t>
            </a:r>
            <a:r>
              <a:rPr dirty="0" sz="1350" spc="320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65">
                <a:solidFill>
                  <a:srgbClr val="A1A19B"/>
                </a:solidFill>
                <a:latin typeface="Calibri"/>
                <a:cs typeface="Calibri"/>
              </a:rPr>
              <a:t>ciri</a:t>
            </a:r>
            <a:r>
              <a:rPr dirty="0" sz="1350" spc="315">
                <a:solidFill>
                  <a:srgbClr val="A1A19B"/>
                </a:solidFill>
                <a:latin typeface="Calibri"/>
                <a:cs typeface="Calibri"/>
              </a:rPr>
              <a:t>  </a:t>
            </a:r>
            <a:r>
              <a:rPr dirty="0" sz="1350" spc="120">
                <a:solidFill>
                  <a:srgbClr val="A1A19B"/>
                </a:solidFill>
                <a:latin typeface="Calibri"/>
                <a:cs typeface="Calibri"/>
              </a:rPr>
              <a:t>khas </a:t>
            </a:r>
            <a:r>
              <a:rPr dirty="0" sz="1350" spc="15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350" spc="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30">
                <a:solidFill>
                  <a:srgbClr val="A1A19B"/>
                </a:solidFill>
                <a:latin typeface="Calibri"/>
                <a:cs typeface="Calibri"/>
              </a:rPr>
              <a:t>Hindia</a:t>
            </a:r>
            <a:r>
              <a:rPr dirty="0" sz="13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40">
                <a:solidFill>
                  <a:srgbClr val="A1A19B"/>
                </a:solidFill>
                <a:latin typeface="Calibri"/>
                <a:cs typeface="Calibri"/>
              </a:rPr>
              <a:t>Belanda</a:t>
            </a:r>
            <a:r>
              <a:rPr dirty="0" sz="13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155">
                <a:solidFill>
                  <a:srgbClr val="A1A19B"/>
                </a:solidFill>
                <a:latin typeface="Calibri"/>
                <a:cs typeface="Calibri"/>
              </a:rPr>
              <a:t>pada</a:t>
            </a:r>
            <a:r>
              <a:rPr dirty="0" sz="135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350" spc="95">
                <a:solidFill>
                  <a:srgbClr val="A1A19B"/>
                </a:solidFill>
                <a:latin typeface="Calibri"/>
                <a:cs typeface="Calibri"/>
              </a:rPr>
              <a:t>fasadnya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10602" y="2172892"/>
            <a:ext cx="4112895" cy="189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40"/>
              </a:lnSpc>
            </a:pPr>
            <a:r>
              <a:rPr dirty="0" sz="1550" spc="-405">
                <a:latin typeface="Arial"/>
                <a:cs typeface="Arial"/>
              </a:rPr>
              <a:t>I</a:t>
            </a:r>
            <a:r>
              <a:rPr dirty="0" sz="1550" spc="95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550" spc="-1150">
                <a:latin typeface="Arial"/>
                <a:cs typeface="Arial"/>
              </a:rPr>
              <a:t>N</a:t>
            </a:r>
            <a:r>
              <a:rPr dirty="0" sz="1550" spc="8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550" spc="-1060">
                <a:latin typeface="Arial"/>
                <a:cs typeface="Arial"/>
              </a:rPr>
              <a:t>S</a:t>
            </a:r>
            <a:r>
              <a:rPr dirty="0" sz="1550" spc="-45">
                <a:solidFill>
                  <a:srgbClr val="A1A19B"/>
                </a:solidFill>
                <a:latin typeface="Arial"/>
                <a:cs typeface="Arial"/>
              </a:rPr>
              <a:t>S</a:t>
            </a:r>
            <a:r>
              <a:rPr dirty="0" sz="1550" spc="-1060">
                <a:latin typeface="Arial"/>
                <a:cs typeface="Arial"/>
              </a:rPr>
              <a:t>P</a:t>
            </a:r>
            <a:r>
              <a:rPr dirty="0" sz="1550" spc="5">
                <a:solidFill>
                  <a:srgbClr val="A1A19B"/>
                </a:solidFill>
                <a:latin typeface="Arial"/>
                <a:cs typeface="Arial"/>
              </a:rPr>
              <a:t>P</a:t>
            </a:r>
            <a:r>
              <a:rPr dirty="0" sz="1550" spc="-405">
                <a:latin typeface="Arial"/>
                <a:cs typeface="Arial"/>
              </a:rPr>
              <a:t>I</a:t>
            </a:r>
            <a:r>
              <a:rPr dirty="0" sz="1550" spc="95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550" spc="-1150">
                <a:latin typeface="Arial"/>
                <a:cs typeface="Arial"/>
              </a:rPr>
              <a:t>R</a:t>
            </a:r>
            <a:r>
              <a:rPr dirty="0" sz="1550" spc="-20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550" spc="-1065">
                <a:latin typeface="Arial"/>
                <a:cs typeface="Arial"/>
              </a:rPr>
              <a:t>A</a:t>
            </a:r>
            <a:r>
              <a:rPr dirty="0" sz="1550" spc="15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550" spc="-965">
                <a:latin typeface="Arial"/>
                <a:cs typeface="Arial"/>
              </a:rPr>
              <a:t>T</a:t>
            </a:r>
            <a:r>
              <a:rPr dirty="0" sz="1550">
                <a:solidFill>
                  <a:srgbClr val="A1A19B"/>
                </a:solidFill>
                <a:latin typeface="Arial"/>
                <a:cs typeface="Arial"/>
              </a:rPr>
              <a:t>T</a:t>
            </a:r>
            <a:r>
              <a:rPr dirty="0" sz="1550" spc="-405">
                <a:latin typeface="Arial"/>
                <a:cs typeface="Arial"/>
              </a:rPr>
              <a:t>I</a:t>
            </a:r>
            <a:r>
              <a:rPr dirty="0" sz="1550" spc="95">
                <a:solidFill>
                  <a:srgbClr val="A1A19B"/>
                </a:solidFill>
                <a:latin typeface="Arial"/>
                <a:cs typeface="Arial"/>
              </a:rPr>
              <a:t>I</a:t>
            </a:r>
            <a:r>
              <a:rPr dirty="0" sz="1550" spc="-1250">
                <a:latin typeface="Arial"/>
                <a:cs typeface="Arial"/>
              </a:rPr>
              <a:t>O</a:t>
            </a:r>
            <a:r>
              <a:rPr dirty="0" sz="1550" spc="15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550" spc="-1150">
                <a:latin typeface="Arial"/>
                <a:cs typeface="Arial"/>
              </a:rPr>
              <a:t>N</a:t>
            </a:r>
            <a:r>
              <a:rPr dirty="0" sz="1550" spc="80">
                <a:solidFill>
                  <a:srgbClr val="A1A19B"/>
                </a:solidFill>
                <a:latin typeface="Arial"/>
                <a:cs typeface="Arial"/>
              </a:rPr>
              <a:t>N</a:t>
            </a:r>
            <a:r>
              <a:rPr dirty="0" sz="1550" spc="-1065">
                <a:latin typeface="Arial"/>
                <a:cs typeface="Arial"/>
              </a:rPr>
              <a:t>A</a:t>
            </a:r>
            <a:r>
              <a:rPr dirty="0" sz="1550" spc="150">
                <a:solidFill>
                  <a:srgbClr val="A1A19B"/>
                </a:solidFill>
                <a:latin typeface="Arial"/>
                <a:cs typeface="Arial"/>
              </a:rPr>
              <a:t>A</a:t>
            </a:r>
            <a:r>
              <a:rPr dirty="0" sz="1550" spc="-880">
                <a:latin typeface="Arial"/>
                <a:cs typeface="Arial"/>
              </a:rPr>
              <a:t>L</a:t>
            </a:r>
            <a:r>
              <a:rPr dirty="0" sz="1550">
                <a:solidFill>
                  <a:srgbClr val="A1A19B"/>
                </a:solidFill>
                <a:latin typeface="Arial"/>
                <a:cs typeface="Arial"/>
              </a:rPr>
              <a:t>L</a:t>
            </a:r>
            <a:r>
              <a:rPr dirty="0" sz="1550" spc="-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550" spc="-1495">
                <a:latin typeface="Arial"/>
                <a:cs typeface="Arial"/>
              </a:rPr>
              <a:t>W</a:t>
            </a:r>
            <a:r>
              <a:rPr dirty="0" sz="1550" spc="200">
                <a:solidFill>
                  <a:srgbClr val="A1A19B"/>
                </a:solidFill>
                <a:latin typeface="Arial"/>
                <a:cs typeface="Arial"/>
              </a:rPr>
              <a:t>W</a:t>
            </a:r>
            <a:r>
              <a:rPr dirty="0" sz="1550" spc="-1225">
                <a:latin typeface="Arial"/>
                <a:cs typeface="Arial"/>
              </a:rPr>
              <a:t>O</a:t>
            </a:r>
            <a:r>
              <a:rPr dirty="0" sz="1550" spc="40">
                <a:solidFill>
                  <a:srgbClr val="A1A19B"/>
                </a:solidFill>
                <a:latin typeface="Arial"/>
                <a:cs typeface="Arial"/>
              </a:rPr>
              <a:t>O</a:t>
            </a:r>
            <a:r>
              <a:rPr dirty="0" sz="1550" spc="-1125">
                <a:latin typeface="Arial"/>
                <a:cs typeface="Arial"/>
              </a:rPr>
              <a:t>R</a:t>
            </a:r>
            <a:r>
              <a:rPr dirty="0" sz="1550" spc="5">
                <a:solidFill>
                  <a:srgbClr val="A1A19B"/>
                </a:solidFill>
                <a:latin typeface="Arial"/>
                <a:cs typeface="Arial"/>
              </a:rPr>
              <a:t>R</a:t>
            </a:r>
            <a:r>
              <a:rPr dirty="0" sz="1550" spc="-1130">
                <a:latin typeface="Arial"/>
                <a:cs typeface="Arial"/>
              </a:rPr>
              <a:t>D</a:t>
            </a:r>
            <a:r>
              <a:rPr dirty="0" sz="1550" spc="70">
                <a:solidFill>
                  <a:srgbClr val="A1A19B"/>
                </a:solidFill>
                <a:latin typeface="Arial"/>
                <a:cs typeface="Arial"/>
              </a:rPr>
              <a:t>D</a:t>
            </a:r>
            <a:r>
              <a:rPr dirty="0" sz="1550" spc="-1040">
                <a:latin typeface="Arial"/>
                <a:cs typeface="Arial"/>
              </a:rPr>
              <a:t>S</a:t>
            </a:r>
            <a:r>
              <a:rPr dirty="0" sz="1550" spc="-30">
                <a:solidFill>
                  <a:srgbClr val="A1A19B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499"/>
              </a:lnSpc>
            </a:pPr>
            <a:r>
              <a:rPr dirty="0" sz="2000" spc="-1540">
                <a:latin typeface="Arial"/>
                <a:cs typeface="Arial"/>
              </a:rPr>
              <a:t>D</a:t>
            </a:r>
            <a:r>
              <a:rPr dirty="0" sz="2000" spc="90">
                <a:solidFill>
                  <a:srgbClr val="7F9C73"/>
                </a:solidFill>
                <a:latin typeface="Arial"/>
                <a:cs typeface="Arial"/>
              </a:rPr>
              <a:t>D</a:t>
            </a:r>
            <a:r>
              <a:rPr dirty="0" sz="2000" spc="-1150">
                <a:latin typeface="Arial"/>
                <a:cs typeface="Arial"/>
              </a:rPr>
              <a:t>e</a:t>
            </a:r>
            <a:r>
              <a:rPr dirty="0" sz="2000" spc="80">
                <a:solidFill>
                  <a:srgbClr val="7F9C73"/>
                </a:solidFill>
                <a:latin typeface="Arial"/>
                <a:cs typeface="Arial"/>
              </a:rPr>
              <a:t>e</a:t>
            </a:r>
            <a:r>
              <a:rPr dirty="0" sz="2000" spc="-1015">
                <a:latin typeface="Arial"/>
                <a:cs typeface="Arial"/>
              </a:rPr>
              <a:t>s</a:t>
            </a:r>
            <a:r>
              <a:rPr dirty="0" sz="2000" spc="-35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-365">
                <a:latin typeface="Arial"/>
                <a:cs typeface="Arial"/>
              </a:rPr>
              <a:t>i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1150">
                <a:latin typeface="Arial"/>
                <a:cs typeface="Arial"/>
              </a:rPr>
              <a:t>g</a:t>
            </a:r>
            <a:r>
              <a:rPr dirty="0" sz="2000" spc="195">
                <a:solidFill>
                  <a:srgbClr val="7F9C73"/>
                </a:solidFill>
                <a:latin typeface="Arial"/>
                <a:cs typeface="Arial"/>
              </a:rPr>
              <a:t>g</a:t>
            </a:r>
            <a:r>
              <a:rPr dirty="0" sz="2000" spc="-1155">
                <a:latin typeface="Arial"/>
                <a:cs typeface="Arial"/>
              </a:rPr>
              <a:t>n</a:t>
            </a:r>
            <a:r>
              <a:rPr dirty="0" sz="2000" spc="235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3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1065">
                <a:latin typeface="Arial"/>
                <a:cs typeface="Arial"/>
              </a:rPr>
              <a:t>s</a:t>
            </a:r>
            <a:r>
              <a:rPr dirty="0" sz="2000" spc="-85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-1210">
                <a:latin typeface="Arial"/>
                <a:cs typeface="Arial"/>
              </a:rPr>
              <a:t>h</a:t>
            </a:r>
            <a:r>
              <a:rPr dirty="0" sz="2000" spc="185">
                <a:solidFill>
                  <a:srgbClr val="7F9C73"/>
                </a:solidFill>
                <a:latin typeface="Arial"/>
                <a:cs typeface="Arial"/>
              </a:rPr>
              <a:t>h</a:t>
            </a:r>
            <a:r>
              <a:rPr dirty="0" sz="2000" spc="-1210">
                <a:latin typeface="Arial"/>
                <a:cs typeface="Arial"/>
              </a:rPr>
              <a:t>o</a:t>
            </a:r>
            <a:r>
              <a:rPr dirty="0" sz="2000" spc="105">
                <a:solidFill>
                  <a:srgbClr val="7F9C73"/>
                </a:solidFill>
                <a:latin typeface="Arial"/>
                <a:cs typeface="Arial"/>
              </a:rPr>
              <a:t>o</a:t>
            </a:r>
            <a:r>
              <a:rPr dirty="0" sz="2000" spc="-1215">
                <a:latin typeface="Arial"/>
                <a:cs typeface="Arial"/>
              </a:rPr>
              <a:t>u</a:t>
            </a:r>
            <a:r>
              <a:rPr dirty="0" sz="2000" spc="150">
                <a:solidFill>
                  <a:srgbClr val="7F9C73"/>
                </a:solidFill>
                <a:latin typeface="Arial"/>
                <a:cs typeface="Arial"/>
              </a:rPr>
              <a:t>u</a:t>
            </a:r>
            <a:r>
              <a:rPr dirty="0" sz="2000" spc="-375">
                <a:latin typeface="Arial"/>
                <a:cs typeface="Arial"/>
              </a:rPr>
              <a:t>l</a:t>
            </a:r>
            <a:r>
              <a:rPr dirty="0" sz="2000" spc="240">
                <a:solidFill>
                  <a:srgbClr val="7F9C73"/>
                </a:solidFill>
                <a:latin typeface="Arial"/>
                <a:cs typeface="Arial"/>
              </a:rPr>
              <a:t>l</a:t>
            </a:r>
            <a:r>
              <a:rPr dirty="0" sz="2000" spc="-1210">
                <a:latin typeface="Arial"/>
                <a:cs typeface="Arial"/>
              </a:rPr>
              <a:t>d</a:t>
            </a:r>
            <a:r>
              <a:rPr dirty="0" sz="2000" spc="220">
                <a:solidFill>
                  <a:srgbClr val="7F9C73"/>
                </a:solidFill>
                <a:latin typeface="Arial"/>
                <a:cs typeface="Arial"/>
              </a:rPr>
              <a:t>d</a:t>
            </a:r>
            <a:r>
              <a:rPr dirty="0" sz="2000" spc="-1215">
                <a:latin typeface="Arial"/>
                <a:cs typeface="Arial"/>
              </a:rPr>
              <a:t>n</a:t>
            </a:r>
            <a:r>
              <a:rPr dirty="0" sz="2000" spc="165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295">
                <a:latin typeface="Arial"/>
                <a:cs typeface="Arial"/>
              </a:rPr>
              <a:t>'</a:t>
            </a:r>
            <a:r>
              <a:rPr dirty="0" sz="2000" spc="135">
                <a:solidFill>
                  <a:srgbClr val="7F9C73"/>
                </a:solidFill>
                <a:latin typeface="Arial"/>
                <a:cs typeface="Arial"/>
              </a:rPr>
              <a:t>'</a:t>
            </a:r>
            <a:r>
              <a:rPr dirty="0" sz="2000" spc="-509">
                <a:latin typeface="Arial"/>
                <a:cs typeface="Arial"/>
              </a:rPr>
              <a:t>t</a:t>
            </a:r>
            <a:r>
              <a:rPr dirty="0" sz="2000" spc="34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3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1135">
                <a:latin typeface="Arial"/>
                <a:cs typeface="Arial"/>
              </a:rPr>
              <a:t>h</a:t>
            </a:r>
            <a:r>
              <a:rPr dirty="0" sz="2000" spc="260">
                <a:solidFill>
                  <a:srgbClr val="7F9C73"/>
                </a:solidFill>
                <a:latin typeface="Arial"/>
                <a:cs typeface="Arial"/>
              </a:rPr>
              <a:t>h</a:t>
            </a:r>
            <a:r>
              <a:rPr dirty="0" sz="2000" spc="-1130">
                <a:latin typeface="Arial"/>
                <a:cs typeface="Arial"/>
              </a:rPr>
              <a:t>a</a:t>
            </a:r>
            <a:r>
              <a:rPr dirty="0" sz="2000" spc="100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1005">
                <a:latin typeface="Arial"/>
                <a:cs typeface="Arial"/>
              </a:rPr>
              <a:t>v</a:t>
            </a:r>
            <a:r>
              <a:rPr dirty="0" sz="2000" spc="90">
                <a:solidFill>
                  <a:srgbClr val="7F9C73"/>
                </a:solidFill>
                <a:latin typeface="Arial"/>
                <a:cs typeface="Arial"/>
              </a:rPr>
              <a:t>v</a:t>
            </a:r>
            <a:r>
              <a:rPr dirty="0" sz="2000" spc="-1130">
                <a:latin typeface="Arial"/>
                <a:cs typeface="Arial"/>
              </a:rPr>
              <a:t>e</a:t>
            </a:r>
            <a:r>
              <a:rPr dirty="0" sz="2000" spc="100">
                <a:solidFill>
                  <a:srgbClr val="7F9C7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495">
                <a:latin typeface="Arial"/>
                <a:cs typeface="Arial"/>
              </a:rPr>
              <a:t>t</a:t>
            </a:r>
            <a:r>
              <a:rPr dirty="0" sz="2000" spc="35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1255">
                <a:latin typeface="Arial"/>
                <a:cs typeface="Arial"/>
              </a:rPr>
              <a:t>o</a:t>
            </a:r>
            <a:r>
              <a:rPr dirty="0" sz="2000" spc="55">
                <a:solidFill>
                  <a:srgbClr val="7F9C73"/>
                </a:solidFill>
                <a:latin typeface="Arial"/>
                <a:cs typeface="Arial"/>
              </a:rPr>
              <a:t>o</a:t>
            </a:r>
            <a:r>
              <a:rPr dirty="0" sz="2000" spc="-2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490">
                <a:latin typeface="Arial"/>
                <a:cs typeface="Arial"/>
              </a:rPr>
              <a:t>t</a:t>
            </a:r>
            <a:r>
              <a:rPr dirty="0" sz="2000" spc="360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1190">
                <a:latin typeface="Arial"/>
                <a:cs typeface="Arial"/>
              </a:rPr>
              <a:t>a</a:t>
            </a:r>
            <a:r>
              <a:rPr dirty="0" sz="2000" spc="40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1050">
                <a:latin typeface="Arial"/>
                <a:cs typeface="Arial"/>
              </a:rPr>
              <a:t>k</a:t>
            </a:r>
            <a:r>
              <a:rPr dirty="0" sz="2000" spc="200">
                <a:solidFill>
                  <a:srgbClr val="7F9C73"/>
                </a:solidFill>
                <a:latin typeface="Arial"/>
                <a:cs typeface="Arial"/>
              </a:rPr>
              <a:t>k</a:t>
            </a:r>
            <a:r>
              <a:rPr dirty="0" sz="2000" spc="-1190">
                <a:latin typeface="Arial"/>
                <a:cs typeface="Arial"/>
              </a:rPr>
              <a:t>e</a:t>
            </a:r>
            <a:r>
              <a:rPr dirty="0" sz="2000" spc="40">
                <a:solidFill>
                  <a:srgbClr val="7F9C7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1175">
                <a:latin typeface="Arial"/>
                <a:cs typeface="Arial"/>
              </a:rPr>
              <a:t>a</a:t>
            </a:r>
            <a:r>
              <a:rPr dirty="0" sz="2000" spc="55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1160">
                <a:latin typeface="Arial"/>
                <a:cs typeface="Arial"/>
              </a:rPr>
              <a:t>b</a:t>
            </a:r>
            <a:r>
              <a:rPr dirty="0" sz="2000" spc="270">
                <a:solidFill>
                  <a:srgbClr val="7F9C73"/>
                </a:solidFill>
                <a:latin typeface="Arial"/>
                <a:cs typeface="Arial"/>
              </a:rPr>
              <a:t>b</a:t>
            </a:r>
            <a:r>
              <a:rPr dirty="0" sz="2000" spc="-1155">
                <a:latin typeface="Arial"/>
                <a:cs typeface="Arial"/>
              </a:rPr>
              <a:t>a</a:t>
            </a:r>
            <a:r>
              <a:rPr dirty="0" sz="2000" spc="75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1015">
                <a:latin typeface="Arial"/>
                <a:cs typeface="Arial"/>
              </a:rPr>
              <a:t>c</a:t>
            </a:r>
            <a:r>
              <a:rPr dirty="0" sz="2000" spc="165">
                <a:solidFill>
                  <a:srgbClr val="7F9C73"/>
                </a:solidFill>
                <a:latin typeface="Arial"/>
                <a:cs typeface="Arial"/>
              </a:rPr>
              <a:t>c</a:t>
            </a:r>
            <a:r>
              <a:rPr dirty="0" sz="2000" spc="-1019">
                <a:latin typeface="Arial"/>
                <a:cs typeface="Arial"/>
              </a:rPr>
              <a:t>k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k</a:t>
            </a:r>
            <a:r>
              <a:rPr dirty="0" sz="2000" spc="-1015">
                <a:latin typeface="Arial"/>
                <a:cs typeface="Arial"/>
              </a:rPr>
              <a:t>s</a:t>
            </a:r>
            <a:r>
              <a:rPr dirty="0" sz="2000" spc="-70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1950" spc="-1120">
                <a:latin typeface="Arial"/>
                <a:cs typeface="Arial"/>
              </a:rPr>
              <a:t>e</a:t>
            </a:r>
            <a:r>
              <a:rPr dirty="0" sz="1950" spc="75">
                <a:solidFill>
                  <a:srgbClr val="7F9C73"/>
                </a:solidFill>
                <a:latin typeface="Arial"/>
                <a:cs typeface="Arial"/>
              </a:rPr>
              <a:t>e</a:t>
            </a:r>
            <a:r>
              <a:rPr dirty="0" sz="1950" spc="-1120">
                <a:latin typeface="Arial"/>
                <a:cs typeface="Arial"/>
              </a:rPr>
              <a:t>a</a:t>
            </a:r>
            <a:r>
              <a:rPr dirty="0" sz="1950" spc="80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490">
                <a:latin typeface="Arial"/>
                <a:cs typeface="Arial"/>
              </a:rPr>
              <a:t>t</a:t>
            </a:r>
            <a:r>
              <a:rPr dirty="0" sz="2000" spc="36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6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495">
                <a:latin typeface="Arial"/>
                <a:cs typeface="Arial"/>
              </a:rPr>
              <a:t>t</a:t>
            </a:r>
            <a:r>
              <a:rPr dirty="0" sz="2000" spc="35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1255">
                <a:latin typeface="Arial"/>
                <a:cs typeface="Arial"/>
              </a:rPr>
              <a:t>o</a:t>
            </a:r>
            <a:r>
              <a:rPr dirty="0" sz="2000" spc="55">
                <a:solidFill>
                  <a:srgbClr val="7F9C73"/>
                </a:solidFill>
                <a:latin typeface="Arial"/>
                <a:cs typeface="Arial"/>
              </a:rPr>
              <a:t>o</a:t>
            </a:r>
            <a:r>
              <a:rPr dirty="0" sz="2000" spc="-55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1060">
                <a:latin typeface="Arial"/>
                <a:cs typeface="Arial"/>
              </a:rPr>
              <a:t>s</a:t>
            </a:r>
            <a:r>
              <a:rPr dirty="0" sz="2000" spc="-80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-1210">
                <a:latin typeface="Arial"/>
                <a:cs typeface="Arial"/>
              </a:rPr>
              <a:t>u</a:t>
            </a:r>
            <a:r>
              <a:rPr dirty="0" sz="2000" spc="155">
                <a:solidFill>
                  <a:srgbClr val="7F9C73"/>
                </a:solidFill>
                <a:latin typeface="Arial"/>
                <a:cs typeface="Arial"/>
              </a:rPr>
              <a:t>u</a:t>
            </a:r>
            <a:r>
              <a:rPr dirty="0" sz="2000" spc="-1060">
                <a:latin typeface="Arial"/>
                <a:cs typeface="Arial"/>
              </a:rPr>
              <a:t>s</a:t>
            </a:r>
            <a:r>
              <a:rPr dirty="0" sz="2000" spc="-80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-505">
                <a:latin typeface="Arial"/>
                <a:cs typeface="Arial"/>
              </a:rPr>
              <a:t>t</a:t>
            </a:r>
            <a:r>
              <a:rPr dirty="0" sz="2000" spc="34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1205">
                <a:latin typeface="Arial"/>
                <a:cs typeface="Arial"/>
              </a:rPr>
              <a:t>a</a:t>
            </a:r>
            <a:r>
              <a:rPr dirty="0" sz="2000" spc="25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365">
                <a:latin typeface="Arial"/>
                <a:cs typeface="Arial"/>
              </a:rPr>
              <a:t>i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1210">
                <a:latin typeface="Arial"/>
                <a:cs typeface="Arial"/>
              </a:rPr>
              <a:t>n</a:t>
            </a:r>
            <a:r>
              <a:rPr dirty="0" sz="2000" spc="170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1205">
                <a:latin typeface="Arial"/>
                <a:cs typeface="Arial"/>
              </a:rPr>
              <a:t>a</a:t>
            </a:r>
            <a:r>
              <a:rPr dirty="0" sz="2000" spc="25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1210">
                <a:latin typeface="Arial"/>
                <a:cs typeface="Arial"/>
              </a:rPr>
              <a:t>b</a:t>
            </a:r>
            <a:r>
              <a:rPr dirty="0" sz="2000" spc="220">
                <a:solidFill>
                  <a:srgbClr val="7F9C73"/>
                </a:solidFill>
                <a:latin typeface="Arial"/>
                <a:cs typeface="Arial"/>
              </a:rPr>
              <a:t>b</a:t>
            </a:r>
            <a:r>
              <a:rPr dirty="0" sz="2000" spc="-365">
                <a:latin typeface="Arial"/>
                <a:cs typeface="Arial"/>
              </a:rPr>
              <a:t>i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370">
                <a:latin typeface="Arial"/>
                <a:cs typeface="Arial"/>
              </a:rPr>
              <a:t>l</a:t>
            </a:r>
            <a:r>
              <a:rPr dirty="0" sz="2000" spc="245">
                <a:solidFill>
                  <a:srgbClr val="7F9C73"/>
                </a:solidFill>
                <a:latin typeface="Arial"/>
                <a:cs typeface="Arial"/>
              </a:rPr>
              <a:t>l</a:t>
            </a:r>
            <a:r>
              <a:rPr dirty="0" sz="2000" spc="-365">
                <a:latin typeface="Arial"/>
                <a:cs typeface="Arial"/>
              </a:rPr>
              <a:t>i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505">
                <a:latin typeface="Arial"/>
                <a:cs typeface="Arial"/>
              </a:rPr>
              <a:t>t</a:t>
            </a:r>
            <a:r>
              <a:rPr dirty="0" sz="2000" spc="34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1060">
                <a:latin typeface="Arial"/>
                <a:cs typeface="Arial"/>
              </a:rPr>
              <a:t>y</a:t>
            </a:r>
            <a:r>
              <a:rPr dirty="0" sz="2000" spc="55">
                <a:solidFill>
                  <a:srgbClr val="7F9C7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r>
              <a:rPr dirty="0" sz="2000" spc="-1130">
                <a:latin typeface="Arial"/>
                <a:cs typeface="Arial"/>
              </a:rPr>
              <a:t>a</a:t>
            </a:r>
            <a:r>
              <a:rPr dirty="0" sz="2000" spc="100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1135">
                <a:latin typeface="Arial"/>
                <a:cs typeface="Arial"/>
              </a:rPr>
              <a:t>n</a:t>
            </a:r>
            <a:r>
              <a:rPr dirty="0" sz="2000" spc="245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1130">
                <a:latin typeface="Arial"/>
                <a:cs typeface="Arial"/>
              </a:rPr>
              <a:t>d</a:t>
            </a:r>
            <a:r>
              <a:rPr dirty="0" sz="2000" spc="300">
                <a:solidFill>
                  <a:srgbClr val="7F9C73"/>
                </a:solidFill>
                <a:latin typeface="Arial"/>
                <a:cs typeface="Arial"/>
              </a:rPr>
              <a:t>d</a:t>
            </a:r>
            <a:r>
              <a:rPr dirty="0" sz="2000" spc="-3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1839">
                <a:latin typeface="Arial"/>
                <a:cs typeface="Arial"/>
              </a:rPr>
              <a:t>m</a:t>
            </a:r>
            <a:r>
              <a:rPr dirty="0" sz="2000" spc="340">
                <a:solidFill>
                  <a:srgbClr val="7F9C73"/>
                </a:solidFill>
                <a:latin typeface="Arial"/>
                <a:cs typeface="Arial"/>
              </a:rPr>
              <a:t>m</a:t>
            </a:r>
            <a:r>
              <a:rPr dirty="0" sz="2000" spc="-1160">
                <a:latin typeface="Arial"/>
                <a:cs typeface="Arial"/>
              </a:rPr>
              <a:t>a</a:t>
            </a:r>
            <a:r>
              <a:rPr dirty="0" sz="2000" spc="70">
                <a:solidFill>
                  <a:srgbClr val="7F9C73"/>
                </a:solidFill>
                <a:latin typeface="Arial"/>
                <a:cs typeface="Arial"/>
              </a:rPr>
              <a:t>a</a:t>
            </a:r>
            <a:r>
              <a:rPr dirty="0" sz="2000" spc="-1019">
                <a:latin typeface="Arial"/>
                <a:cs typeface="Arial"/>
              </a:rPr>
              <a:t>k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k</a:t>
            </a:r>
            <a:r>
              <a:rPr dirty="0" sz="2000" spc="-325">
                <a:latin typeface="Arial"/>
                <a:cs typeface="Arial"/>
              </a:rPr>
              <a:t>i</a:t>
            </a:r>
            <a:r>
              <a:rPr dirty="0" sz="2000" spc="270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1160">
                <a:latin typeface="Arial"/>
                <a:cs typeface="Arial"/>
              </a:rPr>
              <a:t>n</a:t>
            </a:r>
            <a:r>
              <a:rPr dirty="0" sz="2000" spc="220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1155">
                <a:latin typeface="Arial"/>
                <a:cs typeface="Arial"/>
              </a:rPr>
              <a:t>g</a:t>
            </a:r>
            <a:r>
              <a:rPr dirty="0" sz="2000" spc="185">
                <a:solidFill>
                  <a:srgbClr val="7F9C73"/>
                </a:solidFill>
                <a:latin typeface="Arial"/>
                <a:cs typeface="Arial"/>
              </a:rPr>
              <a:t>g</a:t>
            </a:r>
            <a:r>
              <a:rPr dirty="0" sz="2000" spc="-3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505">
                <a:latin typeface="Arial"/>
                <a:cs typeface="Arial"/>
              </a:rPr>
              <a:t>t</a:t>
            </a:r>
            <a:r>
              <a:rPr dirty="0" sz="2000" spc="345">
                <a:solidFill>
                  <a:srgbClr val="7F9C73"/>
                </a:solidFill>
                <a:latin typeface="Arial"/>
                <a:cs typeface="Arial"/>
              </a:rPr>
              <a:t>t</a:t>
            </a:r>
            <a:r>
              <a:rPr dirty="0" sz="2000" spc="-1215">
                <a:latin typeface="Arial"/>
                <a:cs typeface="Arial"/>
              </a:rPr>
              <a:t>h</a:t>
            </a:r>
            <a:r>
              <a:rPr dirty="0" sz="2000" spc="180">
                <a:solidFill>
                  <a:srgbClr val="7F9C73"/>
                </a:solidFill>
                <a:latin typeface="Arial"/>
                <a:cs typeface="Arial"/>
              </a:rPr>
              <a:t>h</a:t>
            </a:r>
            <a:r>
              <a:rPr dirty="0" sz="2000" spc="-365">
                <a:latin typeface="Arial"/>
                <a:cs typeface="Arial"/>
              </a:rPr>
              <a:t>i</a:t>
            </a:r>
            <a:r>
              <a:rPr dirty="0" sz="2000" spc="229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1215">
                <a:latin typeface="Arial"/>
                <a:cs typeface="Arial"/>
              </a:rPr>
              <a:t>n</a:t>
            </a:r>
            <a:r>
              <a:rPr dirty="0" sz="2000" spc="165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1210">
                <a:latin typeface="Arial"/>
                <a:cs typeface="Arial"/>
              </a:rPr>
              <a:t>g</a:t>
            </a:r>
            <a:r>
              <a:rPr dirty="0" sz="2000" spc="135">
                <a:solidFill>
                  <a:srgbClr val="7F9C73"/>
                </a:solidFill>
                <a:latin typeface="Arial"/>
                <a:cs typeface="Arial"/>
              </a:rPr>
              <a:t>g</a:t>
            </a:r>
            <a:r>
              <a:rPr dirty="0" sz="2000" spc="-1065">
                <a:latin typeface="Arial"/>
                <a:cs typeface="Arial"/>
              </a:rPr>
              <a:t>s</a:t>
            </a:r>
            <a:r>
              <a:rPr dirty="0" sz="2000" spc="-80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7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2000" spc="-650">
                <a:latin typeface="Arial"/>
                <a:cs typeface="Arial"/>
              </a:rPr>
              <a:t>r</a:t>
            </a:r>
            <a:r>
              <a:rPr dirty="0" sz="2000" spc="180">
                <a:solidFill>
                  <a:srgbClr val="7F9C73"/>
                </a:solidFill>
                <a:latin typeface="Arial"/>
                <a:cs typeface="Arial"/>
              </a:rPr>
              <a:t>r</a:t>
            </a:r>
            <a:r>
              <a:rPr dirty="0" sz="2000" spc="-1170">
                <a:latin typeface="Arial"/>
                <a:cs typeface="Arial"/>
              </a:rPr>
              <a:t>e</a:t>
            </a:r>
            <a:r>
              <a:rPr dirty="0" sz="2000" spc="60">
                <a:solidFill>
                  <a:srgbClr val="7F9C73"/>
                </a:solidFill>
                <a:latin typeface="Arial"/>
                <a:cs typeface="Arial"/>
              </a:rPr>
              <a:t>e</a:t>
            </a:r>
            <a:r>
              <a:rPr dirty="0" sz="2000" spc="-1035">
                <a:latin typeface="Arial"/>
                <a:cs typeface="Arial"/>
              </a:rPr>
              <a:t>s</a:t>
            </a:r>
            <a:r>
              <a:rPr dirty="0" sz="2000" spc="-55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-1175">
                <a:latin typeface="Arial"/>
                <a:cs typeface="Arial"/>
              </a:rPr>
              <a:t>p</a:t>
            </a:r>
            <a:r>
              <a:rPr dirty="0" sz="2000" spc="254">
                <a:solidFill>
                  <a:srgbClr val="7F9C73"/>
                </a:solidFill>
                <a:latin typeface="Arial"/>
                <a:cs typeface="Arial"/>
              </a:rPr>
              <a:t>p</a:t>
            </a:r>
            <a:r>
              <a:rPr dirty="0" sz="2000" spc="-1170">
                <a:latin typeface="Arial"/>
                <a:cs typeface="Arial"/>
              </a:rPr>
              <a:t>o</a:t>
            </a:r>
            <a:r>
              <a:rPr dirty="0" sz="2000" spc="145">
                <a:solidFill>
                  <a:srgbClr val="7F9C73"/>
                </a:solidFill>
                <a:latin typeface="Arial"/>
                <a:cs typeface="Arial"/>
              </a:rPr>
              <a:t>o</a:t>
            </a:r>
            <a:r>
              <a:rPr dirty="0" sz="2000" spc="-1175">
                <a:latin typeface="Arial"/>
                <a:cs typeface="Arial"/>
              </a:rPr>
              <a:t>n</a:t>
            </a:r>
            <a:r>
              <a:rPr dirty="0" sz="2000" spc="204">
                <a:solidFill>
                  <a:srgbClr val="7F9C73"/>
                </a:solidFill>
                <a:latin typeface="Arial"/>
                <a:cs typeface="Arial"/>
              </a:rPr>
              <a:t>n</a:t>
            </a:r>
            <a:r>
              <a:rPr dirty="0" sz="2000" spc="-1035">
                <a:latin typeface="Arial"/>
                <a:cs typeface="Arial"/>
              </a:rPr>
              <a:t>s</a:t>
            </a:r>
            <a:r>
              <a:rPr dirty="0" sz="2000" spc="-55">
                <a:solidFill>
                  <a:srgbClr val="7F9C73"/>
                </a:solidFill>
                <a:latin typeface="Arial"/>
                <a:cs typeface="Arial"/>
              </a:rPr>
              <a:t>s</a:t>
            </a:r>
            <a:r>
              <a:rPr dirty="0" sz="2000" spc="-390">
                <a:latin typeface="Arial"/>
                <a:cs typeface="Arial"/>
              </a:rPr>
              <a:t>i</a:t>
            </a:r>
            <a:r>
              <a:rPr dirty="0" sz="2000" spc="204">
                <a:solidFill>
                  <a:srgbClr val="7F9C73"/>
                </a:solidFill>
                <a:latin typeface="Arial"/>
                <a:cs typeface="Arial"/>
              </a:rPr>
              <a:t>i</a:t>
            </a:r>
            <a:r>
              <a:rPr dirty="0" sz="2000" spc="-1175">
                <a:latin typeface="Arial"/>
                <a:cs typeface="Arial"/>
              </a:rPr>
              <a:t>b</a:t>
            </a:r>
            <a:r>
              <a:rPr dirty="0" sz="2000" spc="254">
                <a:solidFill>
                  <a:srgbClr val="7F9C73"/>
                </a:solidFill>
                <a:latin typeface="Arial"/>
                <a:cs typeface="Arial"/>
              </a:rPr>
              <a:t>b</a:t>
            </a:r>
            <a:r>
              <a:rPr dirty="0" sz="2000" spc="-395">
                <a:latin typeface="Arial"/>
                <a:cs typeface="Arial"/>
              </a:rPr>
              <a:t>l</a:t>
            </a:r>
            <a:r>
              <a:rPr dirty="0" sz="2000" spc="220">
                <a:solidFill>
                  <a:srgbClr val="7F9C73"/>
                </a:solidFill>
                <a:latin typeface="Arial"/>
                <a:cs typeface="Arial"/>
              </a:rPr>
              <a:t>l</a:t>
            </a:r>
            <a:r>
              <a:rPr dirty="0" sz="2000" spc="-1035">
                <a:latin typeface="Arial"/>
                <a:cs typeface="Arial"/>
              </a:rPr>
              <a:t>y</a:t>
            </a:r>
            <a:r>
              <a:rPr dirty="0" sz="2000" spc="-20">
                <a:solidFill>
                  <a:srgbClr val="7F9C73"/>
                </a:solidFill>
                <a:latin typeface="Arial"/>
                <a:cs typeface="Arial"/>
              </a:rPr>
              <a:t>y</a:t>
            </a:r>
            <a:r>
              <a:rPr dirty="0" sz="2000" spc="-520">
                <a:latin typeface="Arial"/>
                <a:cs typeface="Arial"/>
              </a:rPr>
              <a:t>.</a:t>
            </a:r>
            <a:r>
              <a:rPr dirty="0" sz="2000" spc="-60">
                <a:solidFill>
                  <a:srgbClr val="7F9C7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789"/>
              </a:lnSpc>
              <a:spcBef>
                <a:spcPts val="1745"/>
              </a:spcBef>
            </a:pPr>
            <a:r>
              <a:rPr dirty="0" sz="1500" spc="-880">
                <a:latin typeface="Calibri"/>
                <a:cs typeface="Calibri"/>
              </a:rPr>
              <a:t>A</a:t>
            </a:r>
            <a:r>
              <a:rPr dirty="0" sz="1500" spc="170">
                <a:solidFill>
                  <a:srgbClr val="A1A19B"/>
                </a:solidFill>
                <a:latin typeface="Calibri"/>
                <a:cs typeface="Calibri"/>
              </a:rPr>
              <a:t>A</a:t>
            </a:r>
            <a:r>
              <a:rPr dirty="0" sz="1500" spc="-1390">
                <a:latin typeface="Calibri"/>
                <a:cs typeface="Calibri"/>
              </a:rPr>
              <a:t>M</a:t>
            </a:r>
            <a:r>
              <a:rPr dirty="0" sz="1500" spc="-45">
                <a:solidFill>
                  <a:srgbClr val="A1A19B"/>
                </a:solidFill>
                <a:latin typeface="Calibri"/>
                <a:cs typeface="Calibri"/>
              </a:rPr>
              <a:t>M</a:t>
            </a:r>
            <a:r>
              <a:rPr dirty="0" sz="1500" spc="-815">
                <a:latin typeface="Calibri"/>
                <a:cs typeface="Calibri"/>
              </a:rPr>
              <a:t>B</a:t>
            </a:r>
            <a:r>
              <a:rPr dirty="0" sz="1500" spc="235">
                <a:solidFill>
                  <a:srgbClr val="A1A19B"/>
                </a:solidFill>
                <a:latin typeface="Calibri"/>
                <a:cs typeface="Calibri"/>
              </a:rPr>
              <a:t>B</a:t>
            </a:r>
            <a:r>
              <a:rPr dirty="0" sz="1500" spc="-710">
                <a:latin typeface="Calibri"/>
                <a:cs typeface="Calibri"/>
              </a:rPr>
              <a:t>E</a:t>
            </a:r>
            <a:r>
              <a:rPr dirty="0" sz="1500" spc="240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sz="1500" spc="-810">
                <a:latin typeface="Calibri"/>
                <a:cs typeface="Calibri"/>
              </a:rPr>
              <a:t>R</a:t>
            </a:r>
            <a:r>
              <a:rPr dirty="0" sz="1500" spc="254">
                <a:solidFill>
                  <a:srgbClr val="A1A19B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500" spc="-890">
                <a:latin typeface="Calibri"/>
                <a:cs typeface="Calibri"/>
              </a:rPr>
              <a:t>V</a:t>
            </a:r>
            <a:r>
              <a:rPr dirty="0" sz="1500" spc="90">
                <a:solidFill>
                  <a:srgbClr val="A1A19B"/>
                </a:solidFill>
                <a:latin typeface="Calibri"/>
                <a:cs typeface="Calibri"/>
              </a:rPr>
              <a:t>V</a:t>
            </a:r>
            <a:r>
              <a:rPr dirty="0" sz="1500" spc="-910">
                <a:latin typeface="Calibri"/>
                <a:cs typeface="Calibri"/>
              </a:rPr>
              <a:t>A</a:t>
            </a:r>
            <a:r>
              <a:rPr dirty="0" sz="1500" spc="140">
                <a:solidFill>
                  <a:srgbClr val="A1A19B"/>
                </a:solidFill>
                <a:latin typeface="Calibri"/>
                <a:cs typeface="Calibri"/>
              </a:rPr>
              <a:t>A</a:t>
            </a:r>
            <a:r>
              <a:rPr dirty="0" sz="1500" spc="-620">
                <a:latin typeface="Calibri"/>
                <a:cs typeface="Calibri"/>
              </a:rPr>
              <a:t>L</a:t>
            </a:r>
            <a:r>
              <a:rPr dirty="0" sz="1500" spc="140">
                <a:solidFill>
                  <a:srgbClr val="A1A19B"/>
                </a:solidFill>
                <a:latin typeface="Calibri"/>
                <a:cs typeface="Calibri"/>
              </a:rPr>
              <a:t>L</a:t>
            </a:r>
            <a:r>
              <a:rPr dirty="0" sz="1500" spc="-620">
                <a:latin typeface="Calibri"/>
                <a:cs typeface="Calibri"/>
              </a:rPr>
              <a:t>L</a:t>
            </a:r>
            <a:r>
              <a:rPr dirty="0" sz="1500" spc="145">
                <a:solidFill>
                  <a:srgbClr val="A1A19B"/>
                </a:solidFill>
                <a:latin typeface="Calibri"/>
                <a:cs typeface="Calibri"/>
              </a:rPr>
              <a:t>L</a:t>
            </a:r>
            <a:r>
              <a:rPr dirty="0" sz="1500" spc="-745">
                <a:latin typeface="Calibri"/>
                <a:cs typeface="Calibri"/>
              </a:rPr>
              <a:t>E</a:t>
            </a:r>
            <a:r>
              <a:rPr dirty="0" sz="1500" spc="204">
                <a:solidFill>
                  <a:srgbClr val="A1A19B"/>
                </a:solidFill>
                <a:latin typeface="Calibri"/>
                <a:cs typeface="Calibri"/>
              </a:rPr>
              <a:t>E</a:t>
            </a:r>
            <a:r>
              <a:rPr dirty="0" sz="1500" spc="-740">
                <a:latin typeface="Calibri"/>
                <a:cs typeface="Calibri"/>
              </a:rPr>
              <a:t>T</a:t>
            </a:r>
            <a:r>
              <a:rPr dirty="0" sz="1500" spc="70">
                <a:solidFill>
                  <a:srgbClr val="A1A19B"/>
                </a:solidFill>
                <a:latin typeface="Calibri"/>
                <a:cs typeface="Calibri"/>
              </a:rPr>
              <a:t>T</a:t>
            </a:r>
            <a:r>
              <a:rPr dirty="0" sz="1500" spc="-740">
                <a:latin typeface="Calibri"/>
                <a:cs typeface="Calibri"/>
              </a:rPr>
              <a:t>T</a:t>
            </a:r>
            <a:r>
              <a:rPr dirty="0" sz="1500" spc="70">
                <a:solidFill>
                  <a:srgbClr val="A1A19B"/>
                </a:solidFill>
                <a:latin typeface="Calibri"/>
                <a:cs typeface="Calibri"/>
              </a:rPr>
              <a:t>T</a:t>
            </a:r>
            <a:r>
              <a:rPr dirty="0" sz="1500" spc="-910">
                <a:latin typeface="Calibri"/>
                <a:cs typeface="Calibri"/>
              </a:rPr>
              <a:t>A</a:t>
            </a:r>
            <a:r>
              <a:rPr dirty="0" sz="1500" spc="150">
                <a:solidFill>
                  <a:srgbClr val="A1A19B"/>
                </a:solidFill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874226"/>
            <a:ext cx="9505950" cy="440345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10309" y="2195870"/>
            <a:ext cx="6830695" cy="875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8910" marR="30480" indent="-131445">
              <a:lnSpc>
                <a:spcPct val="116599"/>
              </a:lnSpc>
              <a:spcBef>
                <a:spcPts val="95"/>
              </a:spcBef>
              <a:buSzPts val="300"/>
              <a:buFont typeface="Times New Roman"/>
              <a:buChar char="•"/>
              <a:tabLst>
                <a:tab pos="169545" algn="l"/>
              </a:tabLst>
            </a:pPr>
            <a:r>
              <a:rPr dirty="0" sz="1200" spc="114">
                <a:solidFill>
                  <a:srgbClr val="A1A19B"/>
                </a:solidFill>
                <a:latin typeface="Calibri"/>
                <a:cs typeface="Calibri"/>
              </a:rPr>
              <a:t>Rahmat,Khairin</a:t>
            </a:r>
            <a:r>
              <a:rPr dirty="0" sz="120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.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55">
                <a:solidFill>
                  <a:srgbClr val="A1A19B"/>
                </a:solidFill>
                <a:latin typeface="Calibri"/>
                <a:cs typeface="Calibri"/>
              </a:rPr>
              <a:t>2009</a:t>
            </a:r>
            <a:r>
              <a:rPr dirty="0" sz="120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Calibri"/>
                <a:cs typeface="Calibri"/>
              </a:rPr>
              <a:t>.Studi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Calibri"/>
                <a:cs typeface="Calibri"/>
              </a:rPr>
              <a:t>penentuan</a:t>
            </a:r>
            <a:r>
              <a:rPr dirty="0" sz="120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Calibri"/>
                <a:cs typeface="Calibri"/>
              </a:rPr>
              <a:t>klasifikasi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Calibri"/>
                <a:cs typeface="Calibri"/>
              </a:rPr>
              <a:t>potensi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Calibri"/>
                <a:cs typeface="Calibri"/>
              </a:rPr>
              <a:t>kawasan</a:t>
            </a:r>
            <a:r>
              <a:rPr dirty="0" sz="120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Calibri"/>
                <a:cs typeface="Calibri"/>
              </a:rPr>
              <a:t>konservasi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Calibri"/>
                <a:cs typeface="Calibri"/>
              </a:rPr>
              <a:t>di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Calibri"/>
                <a:cs typeface="Calibri"/>
              </a:rPr>
              <a:t>Kota </a:t>
            </a:r>
            <a:r>
              <a:rPr dirty="0" sz="1200" spc="150">
                <a:solidFill>
                  <a:srgbClr val="A1A19B"/>
                </a:solidFill>
                <a:latin typeface="Calibri"/>
                <a:cs typeface="Calibri"/>
              </a:rPr>
              <a:t>Ambarawa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 .</a:t>
            </a:r>
            <a:r>
              <a:rPr dirty="0" sz="1200" spc="-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Calibri"/>
                <a:cs typeface="Calibri"/>
              </a:rPr>
              <a:t>Jurusan</a:t>
            </a:r>
            <a:r>
              <a:rPr dirty="0" sz="1200" spc="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30">
                <a:solidFill>
                  <a:srgbClr val="A1A19B"/>
                </a:solidFill>
                <a:latin typeface="Calibri"/>
                <a:cs typeface="Calibri"/>
              </a:rPr>
              <a:t>Perencanaan</a:t>
            </a:r>
            <a:r>
              <a:rPr dirty="0" sz="1200" spc="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Calibri"/>
                <a:cs typeface="Calibri"/>
              </a:rPr>
              <a:t>Wilayah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50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200" spc="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Calibri"/>
                <a:cs typeface="Calibri"/>
              </a:rPr>
              <a:t>Kota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 .</a:t>
            </a:r>
            <a:r>
              <a:rPr dirty="0" sz="1200" spc="-1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Calibri"/>
                <a:cs typeface="Calibri"/>
              </a:rPr>
              <a:t>Universitas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20">
                <a:solidFill>
                  <a:srgbClr val="A1A19B"/>
                </a:solidFill>
                <a:latin typeface="Calibri"/>
                <a:cs typeface="Calibri"/>
              </a:rPr>
              <a:t>Diponegoro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 .</a:t>
            </a:r>
            <a:r>
              <a:rPr dirty="0" sz="1200" spc="-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40">
                <a:solidFill>
                  <a:srgbClr val="A1A19B"/>
                </a:solidFill>
                <a:latin typeface="Calibri"/>
                <a:cs typeface="Calibri"/>
              </a:rPr>
              <a:t>Semarang</a:t>
            </a:r>
            <a:endParaRPr sz="1200">
              <a:latin typeface="Calibri"/>
              <a:cs typeface="Calibri"/>
            </a:endParaRPr>
          </a:p>
          <a:p>
            <a:pPr marL="168910" marR="253365" indent="-131445">
              <a:lnSpc>
                <a:spcPct val="113199"/>
              </a:lnSpc>
              <a:spcBef>
                <a:spcPts val="65"/>
              </a:spcBef>
              <a:buSzPts val="300"/>
              <a:buFont typeface="Times New Roman"/>
              <a:buChar char="•"/>
              <a:tabLst>
                <a:tab pos="169545" algn="l"/>
              </a:tabLst>
            </a:pPr>
            <a:r>
              <a:rPr dirty="0" sz="1200" spc="80">
                <a:solidFill>
                  <a:srgbClr val="A1A19B"/>
                </a:solidFill>
                <a:latin typeface="Calibri"/>
                <a:cs typeface="Calibri"/>
              </a:rPr>
              <a:t>Pawitro,</a:t>
            </a:r>
            <a:r>
              <a:rPr dirty="0" sz="120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Calibri"/>
                <a:cs typeface="Calibri"/>
              </a:rPr>
              <a:t>Udjianto.</a:t>
            </a:r>
            <a:r>
              <a:rPr dirty="0" sz="1200" spc="2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A1A19B"/>
                </a:solidFill>
                <a:latin typeface="Calibri"/>
                <a:cs typeface="Calibri"/>
              </a:rPr>
              <a:t>2015.</a:t>
            </a:r>
            <a:r>
              <a:rPr dirty="0" sz="12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Calibri"/>
                <a:cs typeface="Calibri"/>
              </a:rPr>
              <a:t>Preservasi</a:t>
            </a:r>
            <a:r>
              <a:rPr dirty="0" sz="120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Calibri"/>
                <a:cs typeface="Calibri"/>
              </a:rPr>
              <a:t>-</a:t>
            </a:r>
            <a:r>
              <a:rPr dirty="0" sz="120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Calibri"/>
                <a:cs typeface="Calibri"/>
              </a:rPr>
              <a:t>Konservasi</a:t>
            </a:r>
            <a:r>
              <a:rPr dirty="0" sz="1200" spc="3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55">
                <a:solidFill>
                  <a:srgbClr val="A1A19B"/>
                </a:solidFill>
                <a:latin typeface="Calibri"/>
                <a:cs typeface="Calibri"/>
              </a:rPr>
              <a:t>Bangunan</a:t>
            </a:r>
            <a:r>
              <a:rPr dirty="0" sz="1200" spc="5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Calibri"/>
                <a:cs typeface="Calibri"/>
              </a:rPr>
              <a:t>Bersejarah</a:t>
            </a:r>
            <a:r>
              <a:rPr dirty="0" sz="1200" spc="4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60">
                <a:solidFill>
                  <a:srgbClr val="A1A19B"/>
                </a:solidFill>
                <a:latin typeface="Calibri"/>
                <a:cs typeface="Calibri"/>
              </a:rPr>
              <a:t>Dan</a:t>
            </a:r>
            <a:r>
              <a:rPr dirty="0" sz="1200" spc="4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Calibri"/>
                <a:cs typeface="Calibri"/>
              </a:rPr>
              <a:t>Pengelolaan </a:t>
            </a:r>
            <a:r>
              <a:rPr dirty="0" sz="1200" spc="140">
                <a:solidFill>
                  <a:srgbClr val="A1A19B"/>
                </a:solidFill>
                <a:latin typeface="Calibri"/>
                <a:cs typeface="Calibri"/>
              </a:rPr>
              <a:t>Kawasan</a:t>
            </a:r>
            <a:r>
              <a:rPr dirty="0" sz="1200" spc="2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Calibri"/>
                <a:cs typeface="Calibri"/>
              </a:rPr>
              <a:t>Kota</a:t>
            </a:r>
            <a:r>
              <a:rPr dirty="0" sz="1200" spc="15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Calibri"/>
                <a:cs typeface="Calibri"/>
              </a:rPr>
              <a:t>Lama.</a:t>
            </a:r>
            <a:r>
              <a:rPr dirty="0" sz="1200" spc="6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sz="1100" spc="80" i="1">
                <a:solidFill>
                  <a:srgbClr val="A1A19B"/>
                </a:solidFill>
                <a:latin typeface="Verdana"/>
                <a:cs typeface="Verdana"/>
              </a:rPr>
              <a:t>Simposium</a:t>
            </a:r>
            <a:r>
              <a:rPr dirty="0" sz="1100" spc="-11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00" spc="80" i="1">
                <a:solidFill>
                  <a:srgbClr val="A1A19B"/>
                </a:solidFill>
                <a:latin typeface="Verdana"/>
                <a:cs typeface="Verdana"/>
              </a:rPr>
              <a:t>Nasional</a:t>
            </a:r>
            <a:r>
              <a:rPr dirty="0" sz="1100" spc="-95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00" spc="65" i="1">
                <a:solidFill>
                  <a:srgbClr val="A1A19B"/>
                </a:solidFill>
                <a:latin typeface="Verdana"/>
                <a:cs typeface="Verdana"/>
              </a:rPr>
              <a:t>RAPI</a:t>
            </a:r>
            <a:r>
              <a:rPr dirty="0" sz="1100" spc="-11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00" spc="-55" i="1">
                <a:solidFill>
                  <a:srgbClr val="A1A19B"/>
                </a:solidFill>
                <a:latin typeface="Verdana"/>
                <a:cs typeface="Verdana"/>
              </a:rPr>
              <a:t>XIV.</a:t>
            </a:r>
            <a:r>
              <a:rPr dirty="0" sz="1100" spc="-11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00" spc="-10" i="1">
                <a:solidFill>
                  <a:srgbClr val="A1A19B"/>
                </a:solidFill>
                <a:latin typeface="Verdana"/>
                <a:cs typeface="Verdana"/>
              </a:rPr>
              <a:t>ISSN</a:t>
            </a:r>
            <a:r>
              <a:rPr dirty="0" sz="1100" spc="-100" i="1">
                <a:solidFill>
                  <a:srgbClr val="A1A19B"/>
                </a:solidFill>
                <a:latin typeface="Verdana"/>
                <a:cs typeface="Verdana"/>
              </a:rPr>
              <a:t> </a:t>
            </a:r>
            <a:r>
              <a:rPr dirty="0" sz="1100" spc="-114" i="1">
                <a:solidFill>
                  <a:srgbClr val="A1A19B"/>
                </a:solidFill>
                <a:latin typeface="Verdana"/>
                <a:cs typeface="Verdana"/>
              </a:rPr>
              <a:t>1412-</a:t>
            </a:r>
            <a:r>
              <a:rPr dirty="0" sz="1100" spc="-10" i="1">
                <a:solidFill>
                  <a:srgbClr val="A1A19B"/>
                </a:solidFill>
                <a:latin typeface="Verdana"/>
                <a:cs typeface="Verdana"/>
              </a:rPr>
              <a:t>9612.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81863" y="5184087"/>
            <a:ext cx="233172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SAFIYA</a:t>
            </a:r>
            <a:r>
              <a:rPr dirty="0" sz="95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NUR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ZAVIERA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 195060500111023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1152" y="783151"/>
            <a:ext cx="5384165" cy="3877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  <a:tabLst>
                <a:tab pos="945515" algn="l"/>
                <a:tab pos="1668145" algn="l"/>
                <a:tab pos="3015615" algn="l"/>
                <a:tab pos="3985260" algn="l"/>
                <a:tab pos="4718050" algn="l"/>
              </a:tabLst>
            </a:pPr>
            <a:r>
              <a:rPr dirty="0" sz="1150" spc="50">
                <a:solidFill>
                  <a:srgbClr val="A1A19B"/>
                </a:solidFill>
                <a:latin typeface="Arial"/>
                <a:cs typeface="Arial"/>
              </a:rPr>
              <a:t>Keputusan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70">
                <a:solidFill>
                  <a:srgbClr val="A1A19B"/>
                </a:solidFill>
                <a:latin typeface="Arial"/>
                <a:cs typeface="Arial"/>
              </a:rPr>
              <a:t>tentang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80">
                <a:solidFill>
                  <a:srgbClr val="A1A19B"/>
                </a:solidFill>
                <a:latin typeface="Arial"/>
                <a:cs typeface="Arial"/>
              </a:rPr>
              <a:t>pertimbangan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A1A19B"/>
                </a:solidFill>
                <a:latin typeface="Arial"/>
                <a:cs typeface="Arial"/>
              </a:rPr>
              <a:t>bagaimana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A1A19B"/>
                </a:solidFill>
                <a:latin typeface="Arial"/>
                <a:cs typeface="Arial"/>
              </a:rPr>
              <a:t>langkah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presevasi </a:t>
            </a:r>
            <a:r>
              <a:rPr dirty="0" sz="1150" spc="70">
                <a:solidFill>
                  <a:srgbClr val="A1A19B"/>
                </a:solidFill>
                <a:latin typeface="Arial"/>
                <a:cs typeface="Arial"/>
              </a:rPr>
              <a:t>dipresentasikan</a:t>
            </a:r>
            <a:r>
              <a:rPr dirty="0" sz="11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A1A19B"/>
                </a:solidFill>
                <a:latin typeface="Arial"/>
                <a:cs typeface="Arial"/>
              </a:rPr>
              <a:t>ke</a:t>
            </a:r>
            <a:r>
              <a:rPr dirty="0" sz="115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15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A1A19B"/>
                </a:solidFill>
                <a:latin typeface="Arial"/>
                <a:cs typeface="Arial"/>
              </a:rPr>
              <a:t>publik</a:t>
            </a:r>
            <a:r>
              <a:rPr dirty="0" sz="115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secara</a:t>
            </a:r>
            <a:r>
              <a:rPr dirty="0" sz="115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190">
                <a:solidFill>
                  <a:srgbClr val="A1A19B"/>
                </a:solidFill>
                <a:latin typeface="Arial"/>
                <a:cs typeface="Arial"/>
              </a:rPr>
              <a:t>umum</a:t>
            </a:r>
            <a:r>
              <a:rPr dirty="0" sz="1150" spc="1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105">
                <a:solidFill>
                  <a:srgbClr val="A1A19B"/>
                </a:solidFill>
                <a:latin typeface="Arial"/>
                <a:cs typeface="Arial"/>
              </a:rPr>
              <a:t>merupakan</a:t>
            </a:r>
            <a:r>
              <a:rPr dirty="0" sz="115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A1A19B"/>
                </a:solidFill>
                <a:latin typeface="Arial"/>
                <a:cs typeface="Arial"/>
              </a:rPr>
              <a:t>wilayah</a:t>
            </a:r>
            <a:r>
              <a:rPr dirty="0" sz="115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para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03600"/>
              </a:lnSpc>
              <a:spcBef>
                <a:spcPts val="370"/>
              </a:spcBef>
            </a:pP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pakar:</a:t>
            </a:r>
            <a:r>
              <a:rPr dirty="0" sz="115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arkeolog,</a:t>
            </a:r>
            <a:r>
              <a:rPr dirty="0" sz="1150" spc="509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A1A19B"/>
                </a:solidFill>
                <a:latin typeface="Arial"/>
                <a:cs typeface="Arial"/>
              </a:rPr>
              <a:t>art</a:t>
            </a:r>
            <a:r>
              <a:rPr dirty="0" sz="1150" spc="5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historian,</a:t>
            </a:r>
            <a:r>
              <a:rPr dirty="0" sz="1150" spc="14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 spc="50">
                <a:solidFill>
                  <a:srgbClr val="A1A19B"/>
                </a:solidFill>
                <a:latin typeface="Arial"/>
                <a:cs typeface="Arial"/>
              </a:rPr>
              <a:t>museolog,</a:t>
            </a:r>
            <a:r>
              <a:rPr dirty="0" sz="1150" spc="14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arsitek,</a:t>
            </a:r>
            <a:r>
              <a:rPr dirty="0" sz="1150" spc="5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konservasionis,</a:t>
            </a:r>
            <a:r>
              <a:rPr dirty="0" sz="1150" spc="5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kepala </a:t>
            </a:r>
            <a:r>
              <a:rPr dirty="0" sz="1150" spc="85">
                <a:solidFill>
                  <a:srgbClr val="A1A19B"/>
                </a:solidFill>
                <a:latin typeface="Arial"/>
                <a:cs typeface="Arial"/>
              </a:rPr>
              <a:t>museum,</a:t>
            </a:r>
            <a:r>
              <a:rPr dirty="0" sz="115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A1A19B"/>
                </a:solidFill>
                <a:latin typeface="Arial"/>
                <a:cs typeface="Arial"/>
              </a:rPr>
              <a:t>urban</a:t>
            </a:r>
            <a:r>
              <a:rPr dirty="0" sz="115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A1A19B"/>
                </a:solidFill>
                <a:latin typeface="Arial"/>
                <a:cs typeface="Arial"/>
              </a:rPr>
              <a:t>planner</a:t>
            </a:r>
            <a:r>
              <a:rPr dirty="0" sz="115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15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A1A19B"/>
                </a:solidFill>
                <a:latin typeface="Arial"/>
                <a:cs typeface="Arial"/>
              </a:rPr>
              <a:t>sebagainya</a:t>
            </a:r>
            <a:r>
              <a:rPr dirty="0" sz="115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A1A19B"/>
                </a:solidFill>
                <a:latin typeface="Arial"/>
                <a:cs typeface="Arial"/>
              </a:rPr>
              <a:t>(Throsby,</a:t>
            </a:r>
            <a:r>
              <a:rPr dirty="0" sz="115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2001).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2700" marR="12065">
              <a:lnSpc>
                <a:spcPct val="116900"/>
              </a:lnSpc>
            </a:pPr>
            <a:r>
              <a:rPr dirty="0" sz="1150" spc="75">
                <a:solidFill>
                  <a:srgbClr val="A1A19B"/>
                </a:solidFill>
                <a:latin typeface="Arial"/>
                <a:cs typeface="Arial"/>
              </a:rPr>
              <a:t>bebrapa</a:t>
            </a:r>
            <a:r>
              <a:rPr dirty="0" sz="115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115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15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A1A19B"/>
                </a:solidFill>
                <a:latin typeface="Arial"/>
                <a:cs typeface="Arial"/>
              </a:rPr>
              <a:t>diambil</a:t>
            </a:r>
            <a:r>
              <a:rPr dirty="0" sz="115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15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15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15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105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15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A1A19B"/>
                </a:solidFill>
                <a:latin typeface="Arial"/>
                <a:cs typeface="Arial"/>
              </a:rPr>
              <a:t>di</a:t>
            </a:r>
            <a:r>
              <a:rPr dirty="0" sz="115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A1A19B"/>
                </a:solidFill>
                <a:latin typeface="Arial"/>
                <a:cs typeface="Arial"/>
              </a:rPr>
              <a:t>preservasikan adalah: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</a:pP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Nilai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estetik</a:t>
            </a:r>
            <a:r>
              <a:rPr dirty="0" sz="850" spc="14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(aesthetical</a:t>
            </a:r>
            <a:r>
              <a:rPr dirty="0" sz="850" spc="1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value),</a:t>
            </a:r>
            <a:r>
              <a:rPr dirty="0" sz="850" spc="1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baik</a:t>
            </a:r>
            <a:r>
              <a:rPr dirty="0" sz="850" spc="15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interior</a:t>
            </a:r>
            <a:r>
              <a:rPr dirty="0" sz="850" spc="14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85">
                <a:solidFill>
                  <a:srgbClr val="AAAAAA"/>
                </a:solidFill>
                <a:latin typeface="Arial"/>
                <a:cs typeface="Arial"/>
              </a:rPr>
              <a:t>maupun</a:t>
            </a:r>
            <a:r>
              <a:rPr dirty="0" sz="850" spc="1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interiornya,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</a:pP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Nilai</a:t>
            </a:r>
            <a:r>
              <a:rPr dirty="0" sz="850" spc="15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spiritual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(spritual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value),</a:t>
            </a:r>
            <a:r>
              <a:rPr dirty="0" sz="850" spc="4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kawasan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penting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bagi</a:t>
            </a:r>
            <a:r>
              <a:rPr dirty="0" sz="850" spc="1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kepercayaan</a:t>
            </a:r>
            <a:r>
              <a:rPr dirty="0" sz="850" spc="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dan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agama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tertentu.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347980" marR="396240">
              <a:lnSpc>
                <a:spcPct val="112500"/>
              </a:lnSpc>
            </a:pP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Nilai</a:t>
            </a:r>
            <a:r>
              <a:rPr dirty="0" sz="850" spc="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sosial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(social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value),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kawasan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dan </a:t>
            </a:r>
            <a:r>
              <a:rPr dirty="0" sz="850" spc="50">
                <a:solidFill>
                  <a:srgbClr val="AAAAAA"/>
                </a:solidFill>
                <a:latin typeface="Arial"/>
                <a:cs typeface="Arial"/>
              </a:rPr>
              <a:t>bangunan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tersebut</a:t>
            </a:r>
            <a:r>
              <a:rPr dirty="0" sz="850" spc="2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bisa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AAAAAA"/>
                </a:solidFill>
                <a:latin typeface="Arial"/>
                <a:cs typeface="Arial"/>
              </a:rPr>
              <a:t>menjadi</a:t>
            </a:r>
            <a:r>
              <a:rPr dirty="0" sz="850" spc="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penghubung </a:t>
            </a:r>
            <a:r>
              <a:rPr dirty="0" sz="850" spc="30">
                <a:solidFill>
                  <a:srgbClr val="AAAAAA"/>
                </a:solidFill>
                <a:latin typeface="Arial"/>
                <a:cs typeface="Arial"/>
              </a:rPr>
              <a:t>dan </a:t>
            </a:r>
            <a:r>
              <a:rPr dirty="0" sz="850" spc="45">
                <a:solidFill>
                  <a:srgbClr val="AAAAAA"/>
                </a:solidFill>
                <a:latin typeface="Arial"/>
                <a:cs typeface="Arial"/>
              </a:rPr>
              <a:t>pengikat</a:t>
            </a:r>
            <a:r>
              <a:rPr dirty="0" sz="850" spc="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dalam</a:t>
            </a:r>
            <a:r>
              <a:rPr dirty="0" sz="8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45">
                <a:solidFill>
                  <a:srgbClr val="AAAAAA"/>
                </a:solidFill>
                <a:latin typeface="Arial"/>
                <a:cs typeface="Arial"/>
              </a:rPr>
              <a:t>komunitas</a:t>
            </a:r>
            <a:r>
              <a:rPr dirty="0" sz="850" spc="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dan</a:t>
            </a:r>
            <a:r>
              <a:rPr dirty="0" sz="8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90">
                <a:solidFill>
                  <a:srgbClr val="AAAAAA"/>
                </a:solidFill>
                <a:latin typeface="Arial"/>
                <a:cs typeface="Arial"/>
              </a:rPr>
              <a:t>mampu</a:t>
            </a:r>
            <a:r>
              <a:rPr dirty="0" sz="850" spc="1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65">
                <a:solidFill>
                  <a:srgbClr val="AAAAAA"/>
                </a:solidFill>
                <a:latin typeface="Arial"/>
                <a:cs typeface="Arial"/>
              </a:rPr>
              <a:t>memberi</a:t>
            </a:r>
            <a:r>
              <a:rPr dirty="0" sz="850" spc="16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kesan</a:t>
            </a:r>
            <a:r>
              <a:rPr dirty="0" sz="8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landmark</a:t>
            </a:r>
            <a:r>
              <a:rPr dirty="0" sz="850" spc="3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pada</a:t>
            </a:r>
            <a:r>
              <a:rPr dirty="0" sz="850" spc="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suatu</a:t>
            </a:r>
            <a:r>
              <a:rPr dirty="0" sz="850" spc="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40">
                <a:solidFill>
                  <a:srgbClr val="AAAAAA"/>
                </a:solidFill>
                <a:latin typeface="Arial"/>
                <a:cs typeface="Arial"/>
              </a:rPr>
              <a:t>tempat.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347980" marR="168275">
              <a:lnSpc>
                <a:spcPct val="110900"/>
              </a:lnSpc>
              <a:spcBef>
                <a:spcPts val="5"/>
              </a:spcBef>
            </a:pP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Nilai</a:t>
            </a:r>
            <a:r>
              <a:rPr dirty="0" sz="850" spc="1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sejarah</a:t>
            </a:r>
            <a:r>
              <a:rPr dirty="0" sz="850" spc="11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(historical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value),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kawasan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AAAAAA"/>
                </a:solidFill>
                <a:latin typeface="Arial"/>
                <a:cs typeface="Arial"/>
              </a:rPr>
              <a:t>bangunan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tersebut</a:t>
            </a:r>
            <a:r>
              <a:rPr dirty="0" sz="850" spc="2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AAAAAA"/>
                </a:solidFill>
                <a:latin typeface="Arial"/>
                <a:cs typeface="Arial"/>
              </a:rPr>
              <a:t>menjadi</a:t>
            </a:r>
            <a:r>
              <a:rPr dirty="0" sz="850" spc="1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60">
                <a:solidFill>
                  <a:srgbClr val="AAAAAA"/>
                </a:solidFill>
                <a:latin typeface="Arial"/>
                <a:cs typeface="Arial"/>
              </a:rPr>
              <a:t>bukti</a:t>
            </a:r>
            <a:r>
              <a:rPr dirty="0" sz="850" spc="10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peradaban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manusia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pada</a:t>
            </a:r>
            <a:r>
              <a:rPr dirty="0" sz="850" spc="12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masa</a:t>
            </a:r>
            <a:r>
              <a:rPr dirty="0" sz="850" spc="13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tertentu.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347980" marR="14604">
              <a:lnSpc>
                <a:spcPct val="112500"/>
              </a:lnSpc>
              <a:spcBef>
                <a:spcPts val="5"/>
              </a:spcBef>
            </a:pP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Nilai</a:t>
            </a:r>
            <a:r>
              <a:rPr dirty="0" sz="850" spc="17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simbolis</a:t>
            </a:r>
            <a:r>
              <a:rPr dirty="0" sz="850" spc="2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(symbolic</a:t>
            </a:r>
            <a:r>
              <a:rPr dirty="0" sz="850" spc="19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value),</a:t>
            </a:r>
            <a:r>
              <a:rPr dirty="0" sz="850" spc="18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keberadaan</a:t>
            </a:r>
            <a:r>
              <a:rPr dirty="0" sz="850" spc="19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arsitektur</a:t>
            </a:r>
            <a:r>
              <a:rPr dirty="0" sz="850" spc="1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heritage</a:t>
            </a:r>
            <a:r>
              <a:rPr dirty="0" sz="850" spc="1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90">
                <a:solidFill>
                  <a:srgbClr val="AAAAAA"/>
                </a:solidFill>
                <a:latin typeface="Arial"/>
                <a:cs typeface="Arial"/>
              </a:rPr>
              <a:t>mampu</a:t>
            </a:r>
            <a:r>
              <a:rPr dirty="0" sz="850" spc="18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AAAAAA"/>
                </a:solidFill>
                <a:latin typeface="Arial"/>
                <a:cs typeface="Arial"/>
              </a:rPr>
              <a:t>menjadi</a:t>
            </a:r>
            <a:r>
              <a:rPr dirty="0" sz="850" spc="18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presentasi</a:t>
            </a:r>
            <a:r>
              <a:rPr dirty="0" sz="850" spc="18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status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sosial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suatu</a:t>
            </a:r>
            <a:r>
              <a:rPr dirty="0" sz="850" spc="4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masyarakat.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347980" marR="74295">
              <a:lnSpc>
                <a:spcPct val="112500"/>
              </a:lnSpc>
              <a:spcBef>
                <a:spcPts val="5"/>
              </a:spcBef>
            </a:pP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Nilai</a:t>
            </a:r>
            <a:r>
              <a:rPr dirty="0" sz="850" spc="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45">
                <a:solidFill>
                  <a:srgbClr val="AAAAAA"/>
                </a:solidFill>
                <a:latin typeface="Arial"/>
                <a:cs typeface="Arial"/>
              </a:rPr>
              <a:t>autentik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(authentic</a:t>
            </a:r>
            <a:r>
              <a:rPr dirty="0" sz="850" spc="10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value),</a:t>
            </a:r>
            <a:r>
              <a:rPr dirty="0" sz="850" spc="114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bentuk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orisinil</a:t>
            </a:r>
            <a:r>
              <a:rPr dirty="0" sz="850" spc="27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dari</a:t>
            </a:r>
            <a:r>
              <a:rPr dirty="0" sz="850" spc="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interior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AAAAAA"/>
                </a:solidFill>
                <a:latin typeface="Arial"/>
                <a:cs typeface="Arial"/>
              </a:rPr>
              <a:t>dan</a:t>
            </a:r>
            <a:r>
              <a:rPr dirty="0" sz="850" spc="11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eksterior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AAAAAA"/>
                </a:solidFill>
                <a:latin typeface="Arial"/>
                <a:cs typeface="Arial"/>
              </a:rPr>
              <a:t>mejadi</a:t>
            </a:r>
            <a:r>
              <a:rPr dirty="0" sz="850" spc="95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AAAAAA"/>
                </a:solidFill>
                <a:latin typeface="Arial"/>
                <a:cs typeface="Arial"/>
              </a:rPr>
              <a:t>alat</a:t>
            </a:r>
            <a:r>
              <a:rPr dirty="0" sz="850" spc="12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AAAAAA"/>
                </a:solidFill>
                <a:latin typeface="Arial"/>
                <a:cs typeface="Arial"/>
              </a:rPr>
              <a:t>komunikasi keunikannya.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50176" y="5193612"/>
            <a:ext cx="237426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>
                <a:solidFill>
                  <a:srgbClr val="7F9C73"/>
                </a:solidFill>
                <a:latin typeface="Arial"/>
                <a:cs typeface="Arial"/>
              </a:rPr>
              <a:t>SAFIYA</a:t>
            </a:r>
            <a:r>
              <a:rPr dirty="0" sz="950" spc="4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F9C73"/>
                </a:solidFill>
                <a:latin typeface="Arial"/>
                <a:cs typeface="Arial"/>
              </a:rPr>
              <a:t>NUR</a:t>
            </a:r>
            <a:r>
              <a:rPr dirty="0" sz="950" spc="-80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F9C73"/>
                </a:solidFill>
                <a:latin typeface="Arial"/>
                <a:cs typeface="Arial"/>
              </a:rPr>
              <a:t>ZAVIERA</a:t>
            </a:r>
            <a:r>
              <a:rPr dirty="0" sz="950" spc="254">
                <a:solidFill>
                  <a:srgbClr val="7F9C73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F9C73"/>
                </a:solidFill>
                <a:latin typeface="Arial"/>
                <a:cs typeface="Arial"/>
              </a:rPr>
              <a:t>195060500111023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46474" y="3193163"/>
            <a:ext cx="1797685" cy="659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5500"/>
              </a:lnSpc>
              <a:spcBef>
                <a:spcPts val="90"/>
              </a:spcBef>
            </a:pP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budaya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masyarakat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akan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perjalanan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sejarah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61739" y="3193163"/>
            <a:ext cx="1816735" cy="87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5500"/>
              </a:lnSpc>
              <a:spcBef>
                <a:spcPts val="90"/>
              </a:spcBef>
            </a:pP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memberi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manfaat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pada nilai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sosial-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ekonomi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kegiatan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kawasan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70662" y="3193163"/>
            <a:ext cx="1753235" cy="1083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1270">
              <a:lnSpc>
                <a:spcPct val="115799"/>
              </a:lnSpc>
              <a:spcBef>
                <a:spcPts val="90"/>
              </a:spcBef>
            </a:pP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memberi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daya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tarik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kawasan</a:t>
            </a:r>
            <a:r>
              <a:rPr dirty="0" sz="120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tertentu kota</a:t>
            </a:r>
            <a:r>
              <a:rPr dirty="0" sz="1200" spc="-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dengan</a:t>
            </a:r>
            <a:r>
              <a:rPr dirty="0" sz="1200" spc="-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adanya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ragam</a:t>
            </a:r>
            <a:r>
              <a:rPr dirty="0" sz="120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gaya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arsitektur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39712" y="5203137"/>
            <a:ext cx="26739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0">
                <a:solidFill>
                  <a:srgbClr val="A1A19B"/>
                </a:solidFill>
                <a:latin typeface="Arial"/>
                <a:cs typeface="Arial"/>
              </a:rPr>
              <a:t>Abizard</a:t>
            </a:r>
            <a:r>
              <a:rPr dirty="0" sz="95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Naufal </a:t>
            </a:r>
            <a:r>
              <a:rPr dirty="0" sz="950" spc="65">
                <a:solidFill>
                  <a:srgbClr val="A1A19B"/>
                </a:solidFill>
                <a:latin typeface="Arial"/>
                <a:cs typeface="Arial"/>
              </a:rPr>
              <a:t>Ramadhan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|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195060500111003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4261" y="2115426"/>
            <a:ext cx="547560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bidang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arsitektur</a:t>
            </a:r>
            <a:r>
              <a:rPr dirty="0" sz="1200" spc="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binaan</a:t>
            </a:r>
            <a:r>
              <a:rPr dirty="0" sz="1200" spc="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bermula</a:t>
            </a:r>
            <a:r>
              <a:rPr dirty="0" sz="120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4261" y="2442781"/>
            <a:ext cx="548132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3895" algn="l"/>
                <a:tab pos="1550035" algn="l"/>
                <a:tab pos="2039620" algn="l"/>
                <a:tab pos="3268979" algn="l"/>
              </a:tabLst>
            </a:pP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konsep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preservasi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bersifat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statis,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	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kemudian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konsep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tersebut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4261" y="2512062"/>
            <a:ext cx="5467985" cy="875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5900"/>
              </a:lnSpc>
              <a:spcBef>
                <a:spcPts val="105"/>
              </a:spcBef>
            </a:pP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berkembang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konsep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bersifat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dinamis</a:t>
            </a:r>
            <a:r>
              <a:rPr dirty="0" sz="12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dengan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cakupan</a:t>
            </a:r>
            <a:r>
              <a:rPr dirty="0" sz="1200" spc="2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lebih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luas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meliputi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karya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arsitektur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lingkungan,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kawasan,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kota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bersejarah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akhirnya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payung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berbagai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kegiatan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binaan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mencakup</a:t>
            </a:r>
            <a:r>
              <a:rPr dirty="0" sz="1200" spc="-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preservasi.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61194" y="1522618"/>
            <a:ext cx="5659120" cy="2357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715">
              <a:lnSpc>
                <a:spcPct val="115900"/>
              </a:lnSpc>
              <a:spcBef>
                <a:spcPts val="105"/>
              </a:spcBef>
            </a:pP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Konsep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awal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pelestarian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adalah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yaitu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perawatan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benda-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benda</a:t>
            </a:r>
            <a:r>
              <a:rPr dirty="0" sz="1200" spc="34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monumen</a:t>
            </a:r>
            <a:r>
              <a:rPr dirty="0" sz="1200" spc="35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31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dikenal</a:t>
            </a:r>
            <a:r>
              <a:rPr dirty="0" sz="1200" spc="35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sebagai</a:t>
            </a:r>
            <a:r>
              <a:rPr dirty="0" sz="1200" spc="35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preservasi,</a:t>
            </a:r>
            <a:r>
              <a:rPr dirty="0" sz="1200" spc="35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36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akhirnya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berkembang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perkotaan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mempunyai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sejarah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1200" spc="5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kelangkaan</a:t>
            </a:r>
            <a:r>
              <a:rPr dirty="0" sz="1200" spc="5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1200" spc="5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dasar</a:t>
            </a:r>
            <a:r>
              <a:rPr dirty="0" sz="1200" spc="5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tindakan</a:t>
            </a:r>
            <a:r>
              <a:rPr dirty="0" sz="1200" spc="5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konservasi.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250"/>
              </a:lnSpc>
              <a:spcBef>
                <a:spcPts val="855"/>
              </a:spcBef>
            </a:pP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tempat</a:t>
            </a:r>
            <a:r>
              <a:rPr dirty="0" sz="1200" spc="4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di</a:t>
            </a:r>
            <a:r>
              <a:rPr dirty="0" sz="1200" spc="4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3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akan</a:t>
            </a:r>
            <a:r>
              <a:rPr dirty="0" sz="1200" spc="2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menampilkan</a:t>
            </a:r>
            <a:r>
              <a:rPr dirty="0" sz="1200" spc="3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makna</a:t>
            </a:r>
            <a:r>
              <a:rPr dirty="0" sz="1200" spc="4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dari</a:t>
            </a:r>
            <a:r>
              <a:rPr dirty="0" sz="1200" spc="2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sisi</a:t>
            </a:r>
            <a:r>
              <a:rPr dirty="0" sz="1200" spc="4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sejarah,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budaya,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tradisi,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keindahan,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sosial,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ekonomi,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fungsional,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iklim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maupun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fisik</a:t>
            </a:r>
            <a:endParaRPr sz="1200">
              <a:latin typeface="Arial"/>
              <a:cs typeface="Arial"/>
            </a:endParaRPr>
          </a:p>
          <a:p>
            <a:pPr algn="just" marL="12700" marR="20955">
              <a:lnSpc>
                <a:spcPts val="1660"/>
              </a:lnSpc>
              <a:spcBef>
                <a:spcPts val="80"/>
              </a:spcBef>
            </a:pP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(Danisworo,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1992).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1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perencanaan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lingkungan</a:t>
            </a:r>
            <a:r>
              <a:rPr dirty="0" sz="1200" spc="1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kota,</a:t>
            </a:r>
            <a:r>
              <a:rPr dirty="0" sz="1200" spc="14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unit</a:t>
            </a:r>
            <a:r>
              <a:rPr dirty="0" sz="1200" spc="14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dari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1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A1A19B"/>
                </a:solidFill>
                <a:latin typeface="Arial"/>
                <a:cs typeface="Arial"/>
              </a:rPr>
              <a:t>berupa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bagian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wilayah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atau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seluruh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sebagai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sistem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kehidupan</a:t>
            </a:r>
            <a:r>
              <a:rPr dirty="0" sz="1200" spc="2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25">
                <a:solidFill>
                  <a:srgbClr val="A1A19B"/>
                </a:solidFill>
                <a:latin typeface="Arial"/>
                <a:cs typeface="Arial"/>
              </a:rPr>
              <a:t>mempunyai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ciri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khas.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Oleh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karena</a:t>
            </a:r>
            <a:r>
              <a:rPr dirty="0" sz="1200" spc="21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itu,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peranan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ts val="1660"/>
              </a:lnSpc>
              <a:spcBef>
                <a:spcPts val="25"/>
              </a:spcBef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16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pada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kota</a:t>
            </a:r>
            <a:r>
              <a:rPr dirty="0" sz="1200" spc="17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bukan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hanya</a:t>
            </a:r>
            <a:r>
              <a:rPr dirty="0" sz="1200" spc="20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bersifat</a:t>
            </a:r>
            <a:r>
              <a:rPr dirty="0" sz="1200" spc="195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fisik,</a:t>
            </a:r>
            <a:r>
              <a:rPr dirty="0" sz="1200" spc="204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tetapi</a:t>
            </a:r>
            <a:r>
              <a:rPr dirty="0" sz="1200" spc="170">
                <a:solidFill>
                  <a:srgbClr val="A1A19B"/>
                </a:solidFill>
                <a:latin typeface="Arial"/>
                <a:cs typeface="Arial"/>
              </a:rPr>
              <a:t> 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juga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mencakup</a:t>
            </a:r>
            <a:r>
              <a:rPr dirty="0" sz="1200" spc="-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upaya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pencegahan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perubahan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sosial.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39712" y="5212662"/>
            <a:ext cx="26739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0">
                <a:solidFill>
                  <a:srgbClr val="A1A19B"/>
                </a:solidFill>
                <a:latin typeface="Arial"/>
                <a:cs typeface="Arial"/>
              </a:rPr>
              <a:t>Abizard</a:t>
            </a:r>
            <a:r>
              <a:rPr dirty="0" sz="95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Naufal </a:t>
            </a:r>
            <a:r>
              <a:rPr dirty="0" sz="950" spc="65">
                <a:solidFill>
                  <a:srgbClr val="A1A19B"/>
                </a:solidFill>
                <a:latin typeface="Arial"/>
                <a:cs typeface="Arial"/>
              </a:rPr>
              <a:t>Ramadhan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|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195060500111003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1152" y="2455501"/>
            <a:ext cx="8081645" cy="112585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KONSEP</a:t>
            </a:r>
            <a:r>
              <a:rPr dirty="0" sz="120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DIRENCANAKAN</a:t>
            </a:r>
            <a:r>
              <a:rPr dirty="0" sz="120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120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MELAKUKAN</a:t>
            </a:r>
            <a:r>
              <a:rPr dirty="0" sz="1200" spc="114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PEKERJAAN</a:t>
            </a:r>
            <a:r>
              <a:rPr dirty="0" sz="120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HENDAKNYA</a:t>
            </a:r>
            <a:r>
              <a:rPr dirty="0" sz="1200" spc="-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DISUSUN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-6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RENCANA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A1A19B"/>
                </a:solidFill>
                <a:latin typeface="Arial"/>
                <a:cs typeface="Arial"/>
              </a:rPr>
              <a:t>BERDASARKAN: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272415" indent="-132080">
              <a:lnSpc>
                <a:spcPct val="100000"/>
              </a:lnSpc>
              <a:spcBef>
                <a:spcPts val="950"/>
              </a:spcBef>
              <a:buSzPts val="300"/>
              <a:buFont typeface="Times New Roman"/>
              <a:buChar char="•"/>
              <a:tabLst>
                <a:tab pos="273050" algn="l"/>
              </a:tabLst>
            </a:pP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Penetapan</a:t>
            </a:r>
            <a:r>
              <a:rPr dirty="0" sz="120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objek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 konservasi</a:t>
            </a:r>
            <a:endParaRPr sz="1200">
              <a:latin typeface="Arial"/>
              <a:cs typeface="Arial"/>
            </a:endParaRPr>
          </a:p>
          <a:p>
            <a:pPr marL="272415" indent="-132080">
              <a:lnSpc>
                <a:spcPct val="100000"/>
              </a:lnSpc>
              <a:spcBef>
                <a:spcPts val="555"/>
              </a:spcBef>
              <a:buSzPts val="300"/>
              <a:buFont typeface="Times New Roman"/>
              <a:buChar char="•"/>
              <a:tabLst>
                <a:tab pos="273050" algn="l"/>
              </a:tabLst>
            </a:pP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Perumusan</a:t>
            </a:r>
            <a:r>
              <a:rPr dirty="0" sz="120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kebijakan</a:t>
            </a:r>
            <a:r>
              <a:rPr dirty="0" sz="120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39712" y="5222187"/>
            <a:ext cx="26739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0">
                <a:solidFill>
                  <a:srgbClr val="A1A19B"/>
                </a:solidFill>
                <a:latin typeface="Arial"/>
                <a:cs typeface="Arial"/>
              </a:rPr>
              <a:t>Abizard</a:t>
            </a:r>
            <a:r>
              <a:rPr dirty="0" sz="95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Naufal </a:t>
            </a:r>
            <a:r>
              <a:rPr dirty="0" sz="950" spc="65">
                <a:solidFill>
                  <a:srgbClr val="A1A19B"/>
                </a:solidFill>
                <a:latin typeface="Arial"/>
                <a:cs typeface="Arial"/>
              </a:rPr>
              <a:t>Ramadhan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|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195060500111003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5752" y="2462918"/>
            <a:ext cx="811403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BEBERAPA</a:t>
            </a:r>
            <a:r>
              <a:rPr dirty="0" sz="1200" spc="-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KRITERIA</a:t>
            </a:r>
            <a:r>
              <a:rPr dirty="0" sz="1200" spc="-1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A1A19B"/>
                </a:solidFill>
                <a:latin typeface="Arial"/>
                <a:cs typeface="Arial"/>
              </a:rPr>
              <a:t>DAPAT</a:t>
            </a:r>
            <a:r>
              <a:rPr dirty="0" sz="1200" spc="-5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A1A19B"/>
                </a:solidFill>
                <a:latin typeface="Arial"/>
                <a:cs typeface="Arial"/>
              </a:rPr>
              <a:t>DIGUNAKAN</a:t>
            </a:r>
            <a:r>
              <a:rPr dirty="0" sz="1200" spc="-10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A1A19B"/>
                </a:solidFill>
                <a:latin typeface="Arial"/>
                <a:cs typeface="Arial"/>
              </a:rPr>
              <a:t>DALAM</a:t>
            </a:r>
            <a:r>
              <a:rPr dirty="0" sz="1200" spc="-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A1A19B"/>
                </a:solidFill>
                <a:latin typeface="Arial"/>
                <a:cs typeface="Arial"/>
              </a:rPr>
              <a:t>PROSES </a:t>
            </a:r>
            <a:r>
              <a:rPr dirty="0" sz="1200" spc="45">
                <a:solidFill>
                  <a:srgbClr val="A1A19B"/>
                </a:solidFill>
                <a:latin typeface="Arial"/>
                <a:cs typeface="Arial"/>
              </a:rPr>
              <a:t>PENENTUAN</a:t>
            </a:r>
            <a:r>
              <a:rPr dirty="0" sz="1200" spc="-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KONSERVASI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baseline="23148" sz="900" spc="82">
                <a:solidFill>
                  <a:srgbClr val="A1A19B"/>
                </a:solidFill>
                <a:latin typeface="Calibri"/>
                <a:cs typeface="Calibri"/>
              </a:rPr>
              <a:t>adalah</a:t>
            </a:r>
            <a:r>
              <a:rPr dirty="0" baseline="23148" sz="900" spc="30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baseline="23148" sz="900" spc="97">
                <a:solidFill>
                  <a:srgbClr val="A1A19B"/>
                </a:solidFill>
                <a:latin typeface="Calibri"/>
                <a:cs typeface="Calibri"/>
              </a:rPr>
              <a:t>sebagai</a:t>
            </a:r>
            <a:r>
              <a:rPr dirty="0" baseline="23148" sz="900" spc="67">
                <a:solidFill>
                  <a:srgbClr val="A1A19B"/>
                </a:solidFill>
                <a:latin typeface="Calibri"/>
                <a:cs typeface="Calibri"/>
              </a:rPr>
              <a:t> </a:t>
            </a:r>
            <a:r>
              <a:rPr dirty="0" baseline="23148" sz="900" spc="52">
                <a:solidFill>
                  <a:srgbClr val="A1A19B"/>
                </a:solidFill>
                <a:latin typeface="Calibri"/>
                <a:cs typeface="Calibri"/>
              </a:rPr>
              <a:t>berikut:</a:t>
            </a:r>
            <a:endParaRPr baseline="23148"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5752" y="3113400"/>
            <a:ext cx="5986145" cy="140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2575" indent="-116839">
              <a:lnSpc>
                <a:spcPct val="100000"/>
              </a:lnSpc>
              <a:spcBef>
                <a:spcPts val="95"/>
              </a:spcBef>
              <a:buSzPts val="300"/>
              <a:buFont typeface="Times New Roman"/>
              <a:buChar char="•"/>
              <a:tabLst>
                <a:tab pos="283210" algn="l"/>
              </a:tabLst>
            </a:pP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Kriteria</a:t>
            </a:r>
            <a:r>
              <a:rPr dirty="0" sz="1200" spc="-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10">
                <a:solidFill>
                  <a:srgbClr val="A1A19B"/>
                </a:solidFill>
                <a:latin typeface="Arial"/>
                <a:cs typeface="Arial"/>
              </a:rPr>
              <a:t>Arsitektural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dirty="0" sz="1200" spc="95">
                <a:solidFill>
                  <a:srgbClr val="A1A19B"/>
                </a:solidFill>
                <a:latin typeface="Arial"/>
                <a:cs typeface="Arial"/>
              </a:rPr>
              <a:t>Mempunyai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A1A19B"/>
                </a:solidFill>
                <a:latin typeface="Arial"/>
                <a:cs typeface="Arial"/>
              </a:rPr>
              <a:t>kriteria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A1A19B"/>
                </a:solidFill>
                <a:latin typeface="Arial"/>
                <a:cs typeface="Arial"/>
              </a:rPr>
              <a:t>kualitas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arsitektur</a:t>
            </a:r>
            <a:r>
              <a:rPr dirty="0" sz="1200" spc="-5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1200" spc="-6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tinggi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285115" indent="-119380">
              <a:lnSpc>
                <a:spcPct val="100000"/>
              </a:lnSpc>
              <a:buSzPts val="300"/>
              <a:buFont typeface="Times New Roman"/>
              <a:buChar char="•"/>
              <a:tabLst>
                <a:tab pos="285750" algn="l"/>
              </a:tabLst>
            </a:pP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Kriteria</a:t>
            </a:r>
            <a:r>
              <a:rPr dirty="0" sz="120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Historis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Memiliki</a:t>
            </a:r>
            <a:r>
              <a:rPr dirty="0" sz="9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nilai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historis</a:t>
            </a:r>
            <a:r>
              <a:rPr dirty="0" sz="9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kelangkaan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yang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memberikan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inspirasi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dan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menjadi</a:t>
            </a:r>
            <a:r>
              <a:rPr dirty="0" sz="9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referensi</a:t>
            </a:r>
            <a:r>
              <a:rPr dirty="0" sz="900" spc="18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untuk</a:t>
            </a:r>
            <a:r>
              <a:rPr dirty="0" sz="900" spc="1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bangunan</a:t>
            </a:r>
            <a:r>
              <a:rPr dirty="0" sz="900" spc="17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baru,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287020" indent="-121285">
              <a:lnSpc>
                <a:spcPct val="100000"/>
              </a:lnSpc>
              <a:buSzPts val="300"/>
              <a:buFont typeface="Times New Roman"/>
              <a:buChar char="•"/>
              <a:tabLst>
                <a:tab pos="287655" algn="l"/>
              </a:tabLst>
            </a:pP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Kriteria</a:t>
            </a:r>
            <a:r>
              <a:rPr dirty="0" sz="1200" spc="2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A1A19B"/>
                </a:solidFill>
                <a:latin typeface="Arial"/>
                <a:cs typeface="Arial"/>
              </a:rPr>
              <a:t>Simbolis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dirty="0" sz="1200" spc="85">
                <a:solidFill>
                  <a:srgbClr val="A1A19B"/>
                </a:solidFill>
                <a:latin typeface="Arial"/>
                <a:cs typeface="Arial"/>
              </a:rPr>
              <a:t>Memiliki</a:t>
            </a:r>
            <a:r>
              <a:rPr dirty="0" sz="1200" spc="1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A1A19B"/>
                </a:solidFill>
                <a:latin typeface="Arial"/>
                <a:cs typeface="Arial"/>
              </a:rPr>
              <a:t>makna</a:t>
            </a:r>
            <a:r>
              <a:rPr dirty="0" sz="1200" spc="7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simbolis</a:t>
            </a:r>
            <a:r>
              <a:rPr dirty="0" sz="9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paling</a:t>
            </a:r>
            <a:r>
              <a:rPr dirty="0" sz="9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efektif</a:t>
            </a:r>
            <a:r>
              <a:rPr dirty="0" sz="9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bagi</a:t>
            </a:r>
            <a:r>
              <a:rPr dirty="0" sz="9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pembentukan</a:t>
            </a:r>
            <a:r>
              <a:rPr dirty="0" sz="9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ciri</a:t>
            </a:r>
            <a:r>
              <a:rPr dirty="0" sz="900" spc="130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khas</a:t>
            </a:r>
            <a:r>
              <a:rPr dirty="0" sz="900" spc="13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A1A19B"/>
                </a:solidFill>
                <a:latin typeface="Arial"/>
                <a:cs typeface="Arial"/>
              </a:rPr>
              <a:t>suatu</a:t>
            </a:r>
            <a:r>
              <a:rPr dirty="0" sz="900" spc="12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1A19B"/>
                </a:solidFill>
                <a:latin typeface="Arial"/>
                <a:cs typeface="Arial"/>
              </a:rPr>
              <a:t>kota.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39712" y="5231712"/>
            <a:ext cx="26739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0">
                <a:solidFill>
                  <a:srgbClr val="A1A19B"/>
                </a:solidFill>
                <a:latin typeface="Arial"/>
                <a:cs typeface="Arial"/>
              </a:rPr>
              <a:t>Abizard</a:t>
            </a:r>
            <a:r>
              <a:rPr dirty="0" sz="950" spc="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1A19B"/>
                </a:solidFill>
                <a:latin typeface="Arial"/>
                <a:cs typeface="Arial"/>
              </a:rPr>
              <a:t>Naufal </a:t>
            </a:r>
            <a:r>
              <a:rPr dirty="0" sz="950" spc="65">
                <a:solidFill>
                  <a:srgbClr val="A1A19B"/>
                </a:solidFill>
                <a:latin typeface="Arial"/>
                <a:cs typeface="Arial"/>
              </a:rPr>
              <a:t>Ramadhan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A1A19B"/>
                </a:solidFill>
                <a:latin typeface="Arial"/>
                <a:cs typeface="Arial"/>
              </a:rPr>
              <a:t>|</a:t>
            </a:r>
            <a:r>
              <a:rPr dirty="0" sz="950" spc="-5">
                <a:solidFill>
                  <a:srgbClr val="A1A19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A1A19B"/>
                </a:solidFill>
                <a:latin typeface="Arial"/>
                <a:cs typeface="Arial"/>
              </a:rPr>
              <a:t>195060500111003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2025-10-10T05:42:24Z</dcterms:created>
  <dcterms:modified xsi:type="dcterms:W3CDTF">2025-10-10T05:42:24Z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2024-08-18T00:00:00Z</vt:filetime>
  </property>
  <property fmtid="{D5CDD505-2E9C-101B-9397-08002B2CF9AE}" pid="3" name="LastSaved">
    <vt:filetime>2025-10-10T00:00:00Z</vt:filetime>
  </property>
</Properties>
</file>