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Proses </a:t>
            </a:r>
            <a:r>
              <a:rPr lang="en-US" b="1" dirty="0" err="1">
                <a:solidFill>
                  <a:srgbClr val="0070C0"/>
                </a:solidFill>
              </a:rPr>
              <a:t>Perencanaan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Strategik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Pengambilan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Keputusan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: </a:t>
            </a:r>
            <a:r>
              <a:rPr lang="en-US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MSPulungan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0815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Proses </a:t>
            </a:r>
            <a:r>
              <a:rPr lang="en-US" b="1" dirty="0" err="1">
                <a:solidFill>
                  <a:srgbClr val="0070C0"/>
                </a:solidFill>
              </a:rPr>
              <a:t>Pengambilan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Keputusan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Manajerial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/>
              <a:t>1: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i="1" dirty="0" smtClean="0"/>
              <a:t>Make-or-Buy</a:t>
            </a:r>
          </a:p>
          <a:p>
            <a:pPr marL="349250" indent="0">
              <a:buNone/>
            </a:pPr>
            <a:r>
              <a:rPr lang="en-US" sz="2000" dirty="0" err="1"/>
              <a:t>Membandingkan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Relevan</a:t>
            </a:r>
            <a:r>
              <a:rPr lang="en-US" sz="2000" dirty="0"/>
              <a:t> Internal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Produksi</a:t>
            </a:r>
            <a:r>
              <a:rPr lang="en-US" sz="2000" dirty="0"/>
              <a:t> (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Variabel</a:t>
            </a:r>
            <a:r>
              <a:rPr lang="en-US" sz="2000" dirty="0"/>
              <a:t> +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Dihindari</a:t>
            </a:r>
            <a:r>
              <a:rPr lang="en-US" sz="2000" dirty="0"/>
              <a:t>)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Relevan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Pembelian</a:t>
            </a:r>
            <a:r>
              <a:rPr lang="en-US" sz="2000" dirty="0"/>
              <a:t> (</a:t>
            </a:r>
            <a:r>
              <a:rPr lang="en-US" sz="2000" dirty="0" err="1"/>
              <a:t>Harga</a:t>
            </a:r>
            <a:r>
              <a:rPr lang="en-US" sz="2000" dirty="0"/>
              <a:t> </a:t>
            </a:r>
            <a:r>
              <a:rPr lang="en-US" sz="2000" dirty="0" err="1"/>
              <a:t>Beli</a:t>
            </a:r>
            <a:r>
              <a:rPr lang="en-US" sz="2000" dirty="0"/>
              <a:t> +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/</a:t>
            </a:r>
            <a:r>
              <a:rPr lang="en-US" sz="2000" dirty="0" err="1"/>
              <a:t>Logistik</a:t>
            </a:r>
            <a:r>
              <a:rPr lang="en-US" sz="2000" dirty="0"/>
              <a:t>).</a:t>
            </a:r>
            <a:endParaRPr lang="en-US" sz="2000" i="1" dirty="0" smtClean="0"/>
          </a:p>
          <a:p>
            <a:r>
              <a:rPr lang="en-US" sz="2000" dirty="0" err="1"/>
              <a:t>Penentuan</a:t>
            </a:r>
            <a:r>
              <a:rPr lang="en-US" sz="2000" dirty="0"/>
              <a:t> </a:t>
            </a:r>
            <a:r>
              <a:rPr lang="en-US" sz="2000" dirty="0" err="1"/>
              <a:t>Bauran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(</a:t>
            </a:r>
            <a:r>
              <a:rPr lang="en-US" sz="2000" i="1" dirty="0"/>
              <a:t>Product Mix Decision</a:t>
            </a:r>
            <a:r>
              <a:rPr lang="en-US" sz="2000" dirty="0" smtClean="0"/>
              <a:t>)</a:t>
            </a:r>
          </a:p>
          <a:p>
            <a:pPr marL="403225" indent="0">
              <a:buNone/>
            </a:pPr>
            <a:r>
              <a:rPr lang="en-US" sz="2000" dirty="0" err="1"/>
              <a:t>Mengoptimalkan</a:t>
            </a:r>
            <a:r>
              <a:rPr lang="en-US" sz="2000" dirty="0"/>
              <a:t> </a:t>
            </a:r>
            <a:r>
              <a:rPr lang="en-US" sz="2000" dirty="0" err="1"/>
              <a:t>laba</a:t>
            </a:r>
            <a:r>
              <a:rPr lang="en-US" sz="2000" dirty="0"/>
              <a:t> </a:t>
            </a:r>
            <a:r>
              <a:rPr lang="en-US" sz="2000" dirty="0" err="1"/>
              <a:t>ketika</a:t>
            </a:r>
            <a:r>
              <a:rPr lang="en-US" sz="2000" dirty="0"/>
              <a:t> </a:t>
            </a: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b="1" dirty="0" err="1"/>
              <a:t>kendala</a:t>
            </a:r>
            <a:r>
              <a:rPr lang="en-US" sz="2000" b="1" dirty="0"/>
              <a:t> </a:t>
            </a:r>
            <a:r>
              <a:rPr lang="en-US" sz="2000" b="1" dirty="0" err="1"/>
              <a:t>sumber</a:t>
            </a:r>
            <a:r>
              <a:rPr lang="en-US" sz="2000" b="1" dirty="0"/>
              <a:t> </a:t>
            </a:r>
            <a:r>
              <a:rPr lang="en-US" sz="2000" b="1" dirty="0" err="1"/>
              <a:t>daya</a:t>
            </a:r>
            <a:r>
              <a:rPr lang="en-US" sz="2000" dirty="0"/>
              <a:t> (</a:t>
            </a:r>
            <a:r>
              <a:rPr lang="en-US" sz="2000" i="1" dirty="0"/>
              <a:t>limiting factor</a:t>
            </a:r>
            <a:r>
              <a:rPr lang="en-US" sz="2000" dirty="0"/>
              <a:t>). </a:t>
            </a:r>
            <a:r>
              <a:rPr lang="en-US" sz="2000" b="1" dirty="0" err="1"/>
              <a:t>Metode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Prioritaskan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b="1" dirty="0"/>
              <a:t>Margin </a:t>
            </a:r>
            <a:r>
              <a:rPr lang="en-US" sz="2000" b="1" dirty="0" err="1"/>
              <a:t>Kontribusi</a:t>
            </a:r>
            <a:r>
              <a:rPr lang="en-US" sz="2000" b="1" dirty="0"/>
              <a:t> per Unit </a:t>
            </a:r>
            <a:r>
              <a:rPr lang="en-US" sz="2000" b="1" dirty="0" err="1"/>
              <a:t>Kendala</a:t>
            </a:r>
            <a:r>
              <a:rPr lang="en-US" sz="2000" dirty="0"/>
              <a:t> (</a:t>
            </a:r>
            <a:r>
              <a:rPr lang="en-US" sz="2000" i="1" dirty="0"/>
              <a:t>Contribution Margin per Unit of Constraining Resource</a:t>
            </a:r>
            <a:r>
              <a:rPr lang="en-US" sz="2000" dirty="0"/>
              <a:t>) </a:t>
            </a:r>
            <a:r>
              <a:rPr lang="en-US" sz="2000" dirty="0" err="1"/>
              <a:t>tertinggi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5537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Teknik</a:t>
            </a:r>
            <a:r>
              <a:rPr lang="en-US" b="1" dirty="0">
                <a:solidFill>
                  <a:srgbClr val="0070C0"/>
                </a:solidFill>
              </a:rPr>
              <a:t> AMS </a:t>
            </a:r>
            <a:r>
              <a:rPr lang="en-US" b="1" dirty="0" err="1">
                <a:solidFill>
                  <a:srgbClr val="0070C0"/>
                </a:solidFill>
              </a:rPr>
              <a:t>untuk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Keunggulan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Biaya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Diferensiasi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Activity-Based Costing</a:t>
            </a:r>
            <a:r>
              <a:rPr lang="en-US" b="1" dirty="0"/>
              <a:t> (ABC</a:t>
            </a:r>
            <a:r>
              <a:rPr lang="en-US" b="1" dirty="0" smtClean="0"/>
              <a:t>)</a:t>
            </a:r>
          </a:p>
          <a:p>
            <a:pPr marL="349250" indent="0">
              <a:buNone/>
            </a:pPr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mengalokasikan</a:t>
            </a:r>
            <a:r>
              <a:rPr lang="en-US" dirty="0"/>
              <a:t> </a:t>
            </a:r>
            <a:r>
              <a:rPr lang="en-US" i="1" dirty="0"/>
              <a:t>overhead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b="1" dirty="0" err="1"/>
              <a:t>aktivitas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pemicu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r>
              <a:rPr lang="en-US" dirty="0"/>
              <a:t> (</a:t>
            </a:r>
            <a:r>
              <a:rPr lang="en-US" i="1" dirty="0"/>
              <a:t>cost drivers</a:t>
            </a:r>
            <a:r>
              <a:rPr lang="en-US" dirty="0"/>
              <a:t>) yang </a:t>
            </a:r>
            <a:r>
              <a:rPr lang="en-US" dirty="0" err="1"/>
              <a:t>sebenarnya</a:t>
            </a:r>
            <a:r>
              <a:rPr lang="en-US" dirty="0"/>
              <a:t>,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b="1" dirty="0"/>
              <a:t>Target </a:t>
            </a:r>
            <a:r>
              <a:rPr lang="en-US" b="1" dirty="0" smtClean="0"/>
              <a:t>Costing</a:t>
            </a:r>
          </a:p>
          <a:p>
            <a:pPr marL="349250" indent="0">
              <a:buNone/>
            </a:pPr>
            <a:r>
              <a:rPr lang="en-US" i="1" dirty="0"/>
              <a:t>Target Price</a:t>
            </a:r>
            <a:r>
              <a:rPr lang="en-US" dirty="0"/>
              <a:t> – </a:t>
            </a:r>
            <a:r>
              <a:rPr lang="en-US" i="1" dirty="0"/>
              <a:t>Target Profit</a:t>
            </a:r>
            <a:r>
              <a:rPr lang="en-US" dirty="0"/>
              <a:t> = </a:t>
            </a:r>
            <a:r>
              <a:rPr lang="en-US" b="1" dirty="0"/>
              <a:t>Target Cost</a:t>
            </a:r>
            <a:r>
              <a:rPr lang="en-US" dirty="0"/>
              <a:t>. </a:t>
            </a:r>
            <a:r>
              <a:rPr lang="en-US" b="1" dirty="0" err="1"/>
              <a:t>Implementasi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b="1" dirty="0" err="1"/>
              <a:t>rekayasa</a:t>
            </a:r>
            <a:r>
              <a:rPr lang="en-US" b="1" dirty="0"/>
              <a:t> </a:t>
            </a:r>
            <a:r>
              <a:rPr lang="en-US" b="1" dirty="0" err="1"/>
              <a:t>nilai</a:t>
            </a:r>
            <a:r>
              <a:rPr lang="en-US" dirty="0"/>
              <a:t> (</a:t>
            </a:r>
            <a:r>
              <a:rPr lang="en-US" i="1" dirty="0"/>
              <a:t>value engineering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b="1" dirty="0" err="1"/>
              <a:t>pengurangan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R&amp;D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(</a:t>
            </a:r>
            <a:r>
              <a:rPr lang="en-US" i="1" dirty="0"/>
              <a:t>up-stream activities</a:t>
            </a:r>
            <a:r>
              <a:rPr lang="en-US" dirty="0"/>
              <a:t>).</a:t>
            </a:r>
            <a:endParaRPr lang="en-US" dirty="0" smtClean="0"/>
          </a:p>
          <a:p>
            <a:r>
              <a:rPr lang="en-US" dirty="0"/>
              <a:t>Life Cycle </a:t>
            </a:r>
            <a:r>
              <a:rPr lang="en-US" dirty="0" smtClean="0"/>
              <a:t>Costing</a:t>
            </a:r>
          </a:p>
          <a:p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Kapabilitas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Management Control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339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Teknik</a:t>
            </a:r>
            <a:r>
              <a:rPr lang="en-US" b="1" dirty="0">
                <a:solidFill>
                  <a:srgbClr val="0070C0"/>
                </a:solidFill>
              </a:rPr>
              <a:t> AMS </a:t>
            </a:r>
            <a:r>
              <a:rPr lang="en-US" b="1" dirty="0" err="1">
                <a:solidFill>
                  <a:srgbClr val="0070C0"/>
                </a:solidFill>
              </a:rPr>
              <a:t>untuk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Keunggulan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Biaya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Diferensiasi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Life </a:t>
            </a:r>
            <a:r>
              <a:rPr lang="en-US" b="1" dirty="0"/>
              <a:t>Cycle </a:t>
            </a:r>
            <a:r>
              <a:rPr lang="en-US" b="1" dirty="0" smtClean="0"/>
              <a:t>Costing</a:t>
            </a:r>
          </a:p>
          <a:p>
            <a:pPr marL="349250" indent="0">
              <a:buNone/>
            </a:pPr>
            <a:r>
              <a:rPr lang="en-US" b="1" dirty="0" err="1"/>
              <a:t>Konsep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b="1" dirty="0" err="1"/>
              <a:t>semua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b="1" dirty="0" err="1"/>
              <a:t>siklus</a:t>
            </a:r>
            <a:r>
              <a:rPr lang="en-US" b="1" dirty="0"/>
              <a:t> </a:t>
            </a:r>
            <a:r>
              <a:rPr lang="en-US" b="1" dirty="0" err="1"/>
              <a:t>hidup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dirty="0"/>
              <a:t> (R&amp;D,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Distribusi</a:t>
            </a:r>
            <a:r>
              <a:rPr lang="en-US" dirty="0"/>
              <a:t>, </a:t>
            </a:r>
            <a:r>
              <a:rPr lang="en-US" dirty="0" err="1"/>
              <a:t>Pemasaran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i="1" dirty="0"/>
              <a:t>End-of-Life</a:t>
            </a:r>
            <a:r>
              <a:rPr lang="en-US" dirty="0"/>
              <a:t>). </a:t>
            </a:r>
            <a:endParaRPr lang="en-US" dirty="0" smtClean="0"/>
          </a:p>
          <a:p>
            <a:pPr marL="349250" indent="0">
              <a:buNone/>
            </a:pPr>
            <a:r>
              <a:rPr lang="en-US" b="1" dirty="0" err="1" smtClean="0"/>
              <a:t>Implikasi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di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(</a:t>
            </a:r>
            <a:r>
              <a:rPr lang="en-US" dirty="0" err="1"/>
              <a:t>desain</a:t>
            </a:r>
            <a:r>
              <a:rPr lang="en-US" dirty="0"/>
              <a:t>)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i="1" dirty="0"/>
              <a:t>lock-in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total </a:t>
            </a:r>
            <a:r>
              <a:rPr lang="en-US" dirty="0" err="1"/>
              <a:t>biaya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b="1" dirty="0" err="1" smtClean="0"/>
              <a:t>Integrasi</a:t>
            </a:r>
            <a:r>
              <a:rPr lang="en-US" b="1" dirty="0" smtClean="0"/>
              <a:t> </a:t>
            </a:r>
            <a:r>
              <a:rPr lang="en-US" b="1" dirty="0" err="1"/>
              <a:t>Kapabilitas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i="1" dirty="0"/>
              <a:t>Management Control </a:t>
            </a:r>
            <a:r>
              <a:rPr lang="en-US" b="1" i="1" dirty="0" smtClean="0"/>
              <a:t>Systems</a:t>
            </a:r>
          </a:p>
          <a:p>
            <a:pPr marL="349250" indent="0">
              <a:buNone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AMS)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memperkuat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. </a:t>
            </a:r>
            <a:r>
              <a:rPr lang="en-US" b="1" dirty="0" err="1"/>
              <a:t>Isu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b="1" dirty="0" err="1"/>
              <a:t>ketidakselarasan</a:t>
            </a:r>
            <a:r>
              <a:rPr lang="en-US" dirty="0"/>
              <a:t> (</a:t>
            </a:r>
            <a:r>
              <a:rPr lang="en-US" i="1" dirty="0"/>
              <a:t>misalignment</a:t>
            </a:r>
            <a:r>
              <a:rPr lang="en-US" dirty="0"/>
              <a:t>)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metrik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(</a:t>
            </a:r>
            <a:r>
              <a:rPr lang="en-US" dirty="0" err="1"/>
              <a:t>pengendalian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(</a:t>
            </a:r>
            <a:r>
              <a:rPr lang="en-US" dirty="0" err="1"/>
              <a:t>perencanaan</a:t>
            </a:r>
            <a:r>
              <a:rPr lang="en-US" dirty="0"/>
              <a:t>).</a:t>
            </a:r>
            <a:endParaRPr lang="en-US" b="1" i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4408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04639" y="3007676"/>
            <a:ext cx="598272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TERIMAKASIH</a:t>
            </a:r>
            <a:endParaRPr lang="en-US" sz="72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0403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0070C0"/>
                </a:solidFill>
              </a:rPr>
              <a:t>Perencanaan</a:t>
            </a:r>
            <a:r>
              <a:rPr lang="en-US" sz="4000" b="1" dirty="0">
                <a:solidFill>
                  <a:srgbClr val="0070C0"/>
                </a:solidFill>
              </a:rPr>
              <a:t> </a:t>
            </a:r>
            <a:r>
              <a:rPr lang="en-US" sz="4000" b="1" dirty="0" err="1">
                <a:solidFill>
                  <a:srgbClr val="0070C0"/>
                </a:solidFill>
              </a:rPr>
              <a:t>Strategik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err="1"/>
              <a:t>Konsep</a:t>
            </a:r>
            <a:r>
              <a:rPr lang="en-US" sz="2400" b="1" dirty="0"/>
              <a:t>: </a:t>
            </a:r>
            <a:r>
              <a:rPr lang="en-US" sz="2400" b="1" dirty="0" err="1"/>
              <a:t>Perencanaan</a:t>
            </a:r>
            <a:r>
              <a:rPr lang="en-US" sz="2400" b="1" dirty="0"/>
              <a:t> </a:t>
            </a:r>
            <a:r>
              <a:rPr lang="en-US" sz="2400" b="1" dirty="0" err="1"/>
              <a:t>strategik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proses formal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sistematis</a:t>
            </a:r>
            <a:r>
              <a:rPr lang="en-US" sz="2400" b="1" dirty="0"/>
              <a:t> yang </a:t>
            </a:r>
            <a:r>
              <a:rPr lang="en-US" sz="2400" b="1" dirty="0" err="1"/>
              <a:t>bertujuan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mencapai</a:t>
            </a:r>
            <a:r>
              <a:rPr lang="en-US" sz="2400" b="1" dirty="0"/>
              <a:t> </a:t>
            </a:r>
            <a:r>
              <a:rPr lang="en-US" sz="2400" b="1" dirty="0" err="1"/>
              <a:t>kesesuaian</a:t>
            </a:r>
            <a:r>
              <a:rPr lang="en-US" sz="2400" b="1" dirty="0"/>
              <a:t> </a:t>
            </a:r>
            <a:r>
              <a:rPr lang="en-US" sz="2400" b="1" dirty="0" err="1"/>
              <a:t>strategik</a:t>
            </a:r>
            <a:r>
              <a:rPr lang="en-US" sz="2400" b="1" dirty="0"/>
              <a:t> (</a:t>
            </a:r>
            <a:r>
              <a:rPr lang="en-US" sz="2400" b="1" i="1" dirty="0"/>
              <a:t>strategic fit</a:t>
            </a:r>
            <a:r>
              <a:rPr lang="en-US" sz="2400" b="1" dirty="0"/>
              <a:t>) </a:t>
            </a:r>
            <a:r>
              <a:rPr lang="en-US" sz="2400" b="1" dirty="0" err="1"/>
              <a:t>antara</a:t>
            </a:r>
            <a:r>
              <a:rPr lang="en-US" sz="2400" b="1" dirty="0"/>
              <a:t> </a:t>
            </a:r>
            <a:r>
              <a:rPr lang="en-US" sz="2400" b="1" dirty="0" err="1"/>
              <a:t>kapabilitas</a:t>
            </a:r>
            <a:r>
              <a:rPr lang="en-US" sz="2400" b="1" dirty="0"/>
              <a:t> internal (</a:t>
            </a:r>
            <a:r>
              <a:rPr lang="en-US" sz="2400" b="1" i="1" dirty="0"/>
              <a:t>resources and competencies</a:t>
            </a:r>
            <a:r>
              <a:rPr lang="en-US" sz="2400" b="1" dirty="0"/>
              <a:t>) </a:t>
            </a:r>
            <a:r>
              <a:rPr lang="en-US" sz="2400" b="1" dirty="0" err="1"/>
              <a:t>organisasi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peluang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ancaman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 </a:t>
            </a:r>
            <a:r>
              <a:rPr lang="en-US" sz="2400" b="1" dirty="0" err="1"/>
              <a:t>eksternal</a:t>
            </a:r>
            <a:r>
              <a:rPr lang="en-US" sz="2400" b="1" dirty="0"/>
              <a:t> (</a:t>
            </a:r>
            <a:r>
              <a:rPr lang="en-US" sz="2400" b="1" i="1" dirty="0"/>
              <a:t>market opportunities</a:t>
            </a:r>
            <a:r>
              <a:rPr lang="en-US" sz="2400" b="1" dirty="0" smtClean="0"/>
              <a:t>).</a:t>
            </a:r>
          </a:p>
          <a:p>
            <a:r>
              <a:rPr lang="en-US" sz="2400" b="1" i="1" dirty="0"/>
              <a:t>Strategic fit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kunci</a:t>
            </a:r>
            <a:r>
              <a:rPr lang="en-US" sz="2400" b="1" dirty="0"/>
              <a:t>. </a:t>
            </a:r>
            <a:r>
              <a:rPr lang="en-US" sz="2400" b="1" dirty="0" err="1"/>
              <a:t>Jika</a:t>
            </a:r>
            <a:r>
              <a:rPr lang="en-US" sz="2400" b="1" dirty="0"/>
              <a:t> </a:t>
            </a:r>
            <a:r>
              <a:rPr lang="en-US" sz="2400" b="1" dirty="0" err="1"/>
              <a:t>kapabilitas</a:t>
            </a:r>
            <a:r>
              <a:rPr lang="en-US" sz="2400" b="1" dirty="0"/>
              <a:t> internal (</a:t>
            </a:r>
            <a:r>
              <a:rPr lang="en-US" sz="2400" b="1" dirty="0" err="1"/>
              <a:t>seperti</a:t>
            </a:r>
            <a:r>
              <a:rPr lang="en-US" sz="2400" b="1" dirty="0"/>
              <a:t> proses </a:t>
            </a:r>
            <a:r>
              <a:rPr lang="en-US" sz="2400" b="1" dirty="0" err="1"/>
              <a:t>produksi</a:t>
            </a:r>
            <a:r>
              <a:rPr lang="en-US" sz="2400" b="1" dirty="0"/>
              <a:t> </a:t>
            </a:r>
            <a:r>
              <a:rPr lang="en-US" sz="2400" b="1" dirty="0" err="1"/>
              <a:t>efisien</a:t>
            </a:r>
            <a:r>
              <a:rPr lang="en-US" sz="2400" b="1" dirty="0"/>
              <a:t>)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sesuai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permintaan</a:t>
            </a:r>
            <a:r>
              <a:rPr lang="en-US" sz="2400" b="1" dirty="0"/>
              <a:t> </a:t>
            </a:r>
            <a:r>
              <a:rPr lang="en-US" sz="2400" b="1" dirty="0" err="1"/>
              <a:t>pasar</a:t>
            </a:r>
            <a:r>
              <a:rPr lang="en-US" sz="2400" b="1" dirty="0"/>
              <a:t> (</a:t>
            </a:r>
            <a:r>
              <a:rPr lang="en-US" sz="2400" b="1" dirty="0" err="1"/>
              <a:t>seperti</a:t>
            </a:r>
            <a:r>
              <a:rPr lang="en-US" sz="2400" b="1" dirty="0"/>
              <a:t> </a:t>
            </a:r>
            <a:r>
              <a:rPr lang="en-US" sz="2400" b="1" dirty="0" err="1"/>
              <a:t>tren</a:t>
            </a:r>
            <a:r>
              <a:rPr lang="en-US" sz="2400" b="1" dirty="0"/>
              <a:t> </a:t>
            </a:r>
            <a:r>
              <a:rPr lang="en-US" sz="2400" b="1" dirty="0" err="1"/>
              <a:t>produk</a:t>
            </a:r>
            <a:r>
              <a:rPr lang="en-US" sz="2400" b="1" dirty="0"/>
              <a:t> </a:t>
            </a:r>
            <a:r>
              <a:rPr lang="en-US" sz="2400" b="1" dirty="0" err="1"/>
              <a:t>ramah</a:t>
            </a:r>
            <a:r>
              <a:rPr lang="en-US" sz="2400" b="1" dirty="0"/>
              <a:t> </a:t>
            </a:r>
            <a:r>
              <a:rPr lang="en-US" sz="2400" b="1" dirty="0" err="1"/>
              <a:t>lingkungan</a:t>
            </a:r>
            <a:r>
              <a:rPr lang="en-US" sz="2400" b="1" dirty="0"/>
              <a:t>), </a:t>
            </a:r>
            <a:r>
              <a:rPr lang="en-US" sz="2400" b="1" dirty="0" err="1"/>
              <a:t>strategi</a:t>
            </a:r>
            <a:r>
              <a:rPr lang="en-US" sz="2400" b="1" dirty="0"/>
              <a:t> </a:t>
            </a:r>
            <a:r>
              <a:rPr lang="en-US" sz="2400" b="1" dirty="0" err="1"/>
              <a:t>akan</a:t>
            </a:r>
            <a:r>
              <a:rPr lang="en-US" sz="2400" b="1" dirty="0"/>
              <a:t> </a:t>
            </a:r>
            <a:r>
              <a:rPr lang="en-US" sz="2400" b="1" dirty="0" err="1"/>
              <a:t>gagal</a:t>
            </a:r>
            <a:r>
              <a:rPr lang="en-US" sz="2400" b="1" dirty="0"/>
              <a:t>. </a:t>
            </a:r>
            <a:r>
              <a:rPr lang="en-US" sz="2400" b="1" dirty="0" err="1"/>
              <a:t>Perencanaan</a:t>
            </a:r>
            <a:r>
              <a:rPr lang="en-US" sz="2400" b="1" dirty="0"/>
              <a:t> </a:t>
            </a:r>
            <a:r>
              <a:rPr lang="en-US" sz="2400" b="1" dirty="0" err="1"/>
              <a:t>memastikan</a:t>
            </a:r>
            <a:r>
              <a:rPr lang="en-US" sz="2400" b="1" dirty="0"/>
              <a:t> </a:t>
            </a:r>
            <a:r>
              <a:rPr lang="en-US" sz="2400" b="1" dirty="0" err="1"/>
              <a:t>keselarasan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386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0070C0"/>
                </a:solidFill>
              </a:rPr>
              <a:t>Siklus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Manajerial</a:t>
            </a:r>
            <a:r>
              <a:rPr lang="en-US" b="1" dirty="0">
                <a:solidFill>
                  <a:srgbClr val="0070C0"/>
                </a:solidFill>
              </a:rPr>
              <a:t>: </a:t>
            </a:r>
            <a:r>
              <a:rPr lang="en-US" b="1" dirty="0" err="1">
                <a:solidFill>
                  <a:srgbClr val="0070C0"/>
                </a:solidFill>
              </a:rPr>
              <a:t>Interaksi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Perencanaan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Keputusan</a:t>
            </a:r>
            <a:r>
              <a:rPr lang="en-US" b="1" dirty="0">
                <a:solidFill>
                  <a:srgbClr val="0070C0"/>
                </a:solidFill>
              </a:rPr>
              <a:t>, </a:t>
            </a:r>
            <a:r>
              <a:rPr lang="en-US" b="1" dirty="0" err="1">
                <a:solidFill>
                  <a:srgbClr val="0070C0"/>
                </a:solidFill>
              </a:rPr>
              <a:t>dan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Pengendalian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470212"/>
          </a:xfrm>
        </p:spPr>
        <p:txBody>
          <a:bodyPr/>
          <a:lstStyle/>
          <a:p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menetapkan</a:t>
            </a:r>
            <a:r>
              <a:rPr lang="en-US" b="1" dirty="0"/>
              <a:t> </a:t>
            </a:r>
            <a:r>
              <a:rPr lang="en-US" b="1" dirty="0" err="1"/>
              <a:t>arah</a:t>
            </a:r>
            <a:r>
              <a:rPr lang="en-US" b="1" dirty="0"/>
              <a:t> (</a:t>
            </a:r>
            <a:r>
              <a:rPr lang="en-US" b="1" i="1" dirty="0"/>
              <a:t>goals</a:t>
            </a:r>
            <a:r>
              <a:rPr lang="en-US" b="1" dirty="0"/>
              <a:t>). </a:t>
            </a:r>
            <a:endParaRPr lang="en-US" b="1" dirty="0" smtClean="0"/>
          </a:p>
          <a:p>
            <a:r>
              <a:rPr lang="en-US" b="1" dirty="0" err="1" smtClean="0"/>
              <a:t>Pengambilan</a:t>
            </a:r>
            <a:r>
              <a:rPr lang="en-US" b="1" dirty="0" smtClean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memilih</a:t>
            </a:r>
            <a:r>
              <a:rPr lang="en-US" b="1" dirty="0"/>
              <a:t> </a:t>
            </a:r>
            <a:r>
              <a:rPr lang="en-US" b="1" dirty="0" err="1"/>
              <a:t>jalur</a:t>
            </a:r>
            <a:r>
              <a:rPr lang="en-US" b="1" dirty="0"/>
              <a:t> </a:t>
            </a:r>
            <a:r>
              <a:rPr lang="en-US" b="1" dirty="0" err="1"/>
              <a:t>tindakan</a:t>
            </a:r>
            <a:r>
              <a:rPr lang="en-US" b="1" dirty="0"/>
              <a:t> (</a:t>
            </a:r>
            <a:r>
              <a:rPr lang="en-US" b="1" i="1" dirty="0"/>
              <a:t>alternatives</a:t>
            </a:r>
            <a:r>
              <a:rPr lang="en-US" b="1" dirty="0" smtClean="0"/>
              <a:t>)</a:t>
            </a:r>
          </a:p>
          <a:p>
            <a:r>
              <a:rPr lang="en-US" b="1" dirty="0" err="1" smtClean="0"/>
              <a:t>Pengendalian</a:t>
            </a:r>
            <a:r>
              <a:rPr lang="en-US" b="1" dirty="0" smtClean="0"/>
              <a:t> </a:t>
            </a:r>
            <a:r>
              <a:rPr lang="en-US" b="1" dirty="0" err="1"/>
              <a:t>mengevaluasi</a:t>
            </a:r>
            <a:r>
              <a:rPr lang="en-US" b="1" dirty="0"/>
              <a:t> </a:t>
            </a:r>
            <a:r>
              <a:rPr lang="en-US" b="1" dirty="0" err="1"/>
              <a:t>efektivitas</a:t>
            </a:r>
            <a:r>
              <a:rPr lang="en-US" b="1" dirty="0"/>
              <a:t> </a:t>
            </a:r>
            <a:r>
              <a:rPr lang="en-US" b="1" dirty="0" err="1"/>
              <a:t>implementasi</a:t>
            </a:r>
            <a:r>
              <a:rPr lang="en-US" b="1" dirty="0"/>
              <a:t> (</a:t>
            </a:r>
            <a:r>
              <a:rPr lang="en-US" b="1" i="1" dirty="0"/>
              <a:t>performance</a:t>
            </a:r>
            <a:r>
              <a:rPr lang="en-US" b="1" dirty="0"/>
              <a:t>). AMS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/>
              <a:t>informasi</a:t>
            </a:r>
            <a:r>
              <a:rPr lang="en-US" b="1" dirty="0"/>
              <a:t> yang </a:t>
            </a:r>
            <a:r>
              <a:rPr lang="en-US" b="1" dirty="0" err="1"/>
              <a:t>relevan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 smtClean="0"/>
              <a:t>fase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89212" y="3993776"/>
            <a:ext cx="8915400" cy="1470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err="1"/>
              <a:t>Ketiga</a:t>
            </a:r>
            <a:r>
              <a:rPr lang="en-US" b="1" dirty="0"/>
              <a:t> </a:t>
            </a:r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siklik</a:t>
            </a:r>
            <a:r>
              <a:rPr lang="en-US" b="1" dirty="0"/>
              <a:t>. </a:t>
            </a:r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menghasilkan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.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diimplementasikan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dikendalikan</a:t>
            </a:r>
            <a:r>
              <a:rPr lang="en-US" b="1" dirty="0"/>
              <a:t>. </a:t>
            </a:r>
            <a:r>
              <a:rPr lang="en-US" b="1" dirty="0" err="1"/>
              <a:t>Hasil</a:t>
            </a:r>
            <a:r>
              <a:rPr lang="en-US" b="1" dirty="0"/>
              <a:t> </a:t>
            </a:r>
            <a:r>
              <a:rPr lang="en-US" b="1" dirty="0" err="1"/>
              <a:t>pengendalian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umpan</a:t>
            </a:r>
            <a:r>
              <a:rPr lang="en-US" b="1" dirty="0"/>
              <a:t> </a:t>
            </a:r>
            <a:r>
              <a:rPr lang="en-US" b="1" dirty="0" err="1"/>
              <a:t>balik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berikutnya</a:t>
            </a:r>
            <a:r>
              <a:rPr lang="en-US" b="1" dirty="0"/>
              <a:t>. AMS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oli</a:t>
            </a:r>
            <a:r>
              <a:rPr lang="en-US" b="1" dirty="0"/>
              <a:t> yang </a:t>
            </a:r>
            <a:r>
              <a:rPr lang="en-US" b="1" dirty="0" err="1"/>
              <a:t>melancarkan</a:t>
            </a:r>
            <a:r>
              <a:rPr lang="en-US" b="1" dirty="0"/>
              <a:t> </a:t>
            </a:r>
            <a:r>
              <a:rPr lang="en-US" b="1" dirty="0" err="1"/>
              <a:t>siklus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7355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Dimensi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Informasi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Akuntansi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dalam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Konteks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Strategik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err="1" smtClean="0"/>
              <a:t>Fokus</a:t>
            </a:r>
            <a:r>
              <a:rPr lang="en-US" sz="2000" b="1" dirty="0" smtClean="0"/>
              <a:t> </a:t>
            </a:r>
            <a:r>
              <a:rPr lang="en-US" sz="2000" b="1" dirty="0" err="1"/>
              <a:t>Waktu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i="1" dirty="0"/>
              <a:t>Future-oriented</a:t>
            </a:r>
            <a:r>
              <a:rPr lang="en-US" sz="2000" dirty="0"/>
              <a:t> (</a:t>
            </a:r>
            <a:r>
              <a:rPr lang="en-US" sz="2000" dirty="0" err="1"/>
              <a:t>Proyektif</a:t>
            </a:r>
            <a:r>
              <a:rPr lang="en-US" sz="2000" dirty="0"/>
              <a:t>). </a:t>
            </a:r>
            <a:endParaRPr lang="en-US" sz="2000" dirty="0" smtClean="0"/>
          </a:p>
          <a:p>
            <a:r>
              <a:rPr lang="en-US" sz="2000" b="1" dirty="0" err="1" smtClean="0"/>
              <a:t>Cakupan</a:t>
            </a:r>
            <a:r>
              <a:rPr lang="en-US" sz="2000" b="1" dirty="0" smtClean="0"/>
              <a:t> </a:t>
            </a:r>
            <a:r>
              <a:rPr lang="en-US" sz="2000" b="1" dirty="0"/>
              <a:t>Data:</a:t>
            </a:r>
            <a:r>
              <a:rPr lang="en-US" sz="2000" dirty="0"/>
              <a:t> </a:t>
            </a:r>
            <a:r>
              <a:rPr lang="en-US" sz="2000" dirty="0" err="1"/>
              <a:t>Meliputi</a:t>
            </a:r>
            <a:r>
              <a:rPr lang="en-US" sz="2000" dirty="0"/>
              <a:t> data </a:t>
            </a:r>
            <a:r>
              <a:rPr lang="en-US" sz="2000" b="1" dirty="0"/>
              <a:t>Non-</a:t>
            </a:r>
            <a:r>
              <a:rPr lang="en-US" sz="2000" b="1" dirty="0" err="1"/>
              <a:t>Finansial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b="1" dirty="0" err="1"/>
              <a:t>Eksternal</a:t>
            </a:r>
            <a:r>
              <a:rPr lang="en-US" sz="2000" dirty="0"/>
              <a:t> (e.g.,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pesaing</a:t>
            </a:r>
            <a:r>
              <a:rPr lang="en-US" sz="2000" dirty="0"/>
              <a:t>,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). </a:t>
            </a:r>
            <a:endParaRPr lang="en-US" sz="2000" dirty="0" smtClean="0"/>
          </a:p>
          <a:p>
            <a:r>
              <a:rPr lang="en-US" sz="2000" b="1" dirty="0" err="1" smtClean="0"/>
              <a:t>Relevansi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memengaruhi</a:t>
            </a:r>
            <a:r>
              <a:rPr lang="en-US" sz="2000" dirty="0"/>
              <a:t> </a:t>
            </a:r>
            <a:r>
              <a:rPr lang="en-US" sz="2000" i="1" dirty="0"/>
              <a:t>outcome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manajerial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0227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</a:rPr>
              <a:t>Tahapan</a:t>
            </a:r>
            <a:r>
              <a:rPr lang="en-US" b="1" dirty="0" smtClean="0">
                <a:solidFill>
                  <a:srgbClr val="0070C0"/>
                </a:solidFill>
              </a:rPr>
              <a:t> Proses </a:t>
            </a:r>
            <a:r>
              <a:rPr lang="en-US" b="1" dirty="0" err="1">
                <a:solidFill>
                  <a:srgbClr val="0070C0"/>
                </a:solidFill>
              </a:rPr>
              <a:t>Perencanaan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Strategik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3647"/>
            <a:ext cx="8915400" cy="4545106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chemeClr val="tx1"/>
                </a:solidFill>
              </a:rPr>
              <a:t>Analisis Lingkungan dan Diagnosis </a:t>
            </a:r>
            <a:r>
              <a:rPr lang="nl-NL" b="1" dirty="0" smtClean="0">
                <a:solidFill>
                  <a:schemeClr val="tx1"/>
                </a:solidFill>
              </a:rPr>
              <a:t>Strategik</a:t>
            </a:r>
          </a:p>
          <a:p>
            <a:pPr marL="403225" indent="0">
              <a:buNone/>
            </a:pPr>
            <a:r>
              <a:rPr lang="en-US" b="1" dirty="0" err="1" smtClean="0">
                <a:solidFill>
                  <a:schemeClr val="tx1"/>
                </a:solidFill>
              </a:rPr>
              <a:t>Eksternal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industri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Five Forces Model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pasar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 marL="403225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Internal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Rantai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Value Chain Analysis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mengidentifikasi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aktivitas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pencipta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pemicu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cost drivers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utama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nl-NL" dirty="0" smtClean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Perumusan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Strategi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Pilihan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Kompetitif</a:t>
            </a:r>
            <a:endParaRPr lang="en-US" b="1" dirty="0" smtClean="0">
              <a:solidFill>
                <a:schemeClr val="tx1"/>
              </a:solidFill>
            </a:endParaRPr>
          </a:p>
          <a:p>
            <a:pPr marL="349250" indent="0">
              <a:buNone/>
            </a:pPr>
            <a:r>
              <a:rPr lang="en-US" b="1" dirty="0">
                <a:solidFill>
                  <a:schemeClr val="tx1"/>
                </a:solidFill>
              </a:rPr>
              <a:t>Unit </a:t>
            </a:r>
            <a:r>
              <a:rPr lang="en-US" b="1" dirty="0" err="1">
                <a:solidFill>
                  <a:schemeClr val="tx1"/>
                </a:solidFill>
              </a:rPr>
              <a:t>Bisnis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Pilihan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strategi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Generik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Kepemimpinan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Diferensiasi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Fokus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cost structure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value proposition</a:t>
            </a:r>
            <a:r>
              <a:rPr lang="en-US" dirty="0">
                <a:solidFill>
                  <a:schemeClr val="tx1"/>
                </a:solidFill>
              </a:rPr>
              <a:t>. AMS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laba</a:t>
            </a:r>
            <a:r>
              <a:rPr lang="en-US" dirty="0">
                <a:solidFill>
                  <a:schemeClr val="tx1"/>
                </a:solidFill>
              </a:rPr>
              <a:t> per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segmen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it-IT" b="1" dirty="0">
                <a:solidFill>
                  <a:schemeClr val="tx1"/>
                </a:solidFill>
              </a:rPr>
              <a:t>Implementasi Strategi dan Anggaran </a:t>
            </a:r>
            <a:r>
              <a:rPr lang="it-IT" b="1" dirty="0" smtClean="0">
                <a:solidFill>
                  <a:schemeClr val="tx1"/>
                </a:solidFill>
              </a:rPr>
              <a:t>Strategik</a:t>
            </a:r>
          </a:p>
          <a:p>
            <a:pPr marL="349250" indent="0">
              <a:buNone/>
            </a:pPr>
            <a:r>
              <a:rPr lang="en-US" dirty="0" err="1">
                <a:solidFill>
                  <a:schemeClr val="tx1"/>
                </a:solidFill>
              </a:rPr>
              <a:t>Implementasi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desain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organisasi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insentif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Anggaran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Strategik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b="1" dirty="0" err="1">
                <a:solidFill>
                  <a:schemeClr val="tx1"/>
                </a:solidFill>
              </a:rPr>
              <a:t>Anggaran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Strategik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Terjemahan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kuantitatif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rencana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strategik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seringkali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Penganggaran</a:t>
            </a:r>
            <a:r>
              <a:rPr lang="en-US" b="1" dirty="0">
                <a:solidFill>
                  <a:schemeClr val="tx1"/>
                </a:solidFill>
              </a:rPr>
              <a:t> Modal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Capital Budgeting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proyek-proyek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investasi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it-IT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64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Pengendalian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Strategik</a:t>
            </a:r>
            <a:r>
              <a:rPr lang="en-US" b="1" dirty="0">
                <a:solidFill>
                  <a:srgbClr val="0070C0"/>
                </a:solidFill>
              </a:rPr>
              <a:t>: </a:t>
            </a:r>
            <a:r>
              <a:rPr lang="en-US" b="1" dirty="0" err="1">
                <a:solidFill>
                  <a:srgbClr val="0070C0"/>
                </a:solidFill>
              </a:rPr>
              <a:t>Kerangka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i="1" dirty="0">
                <a:solidFill>
                  <a:srgbClr val="0070C0"/>
                </a:solidFill>
              </a:rPr>
              <a:t>The Balanced Scorecard</a:t>
            </a:r>
            <a:r>
              <a:rPr lang="en-US" b="1" dirty="0">
                <a:solidFill>
                  <a:srgbClr val="0070C0"/>
                </a:solidFill>
              </a:rPr>
              <a:t> (BSC)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err="1"/>
              <a:t>Konsep</a:t>
            </a:r>
            <a:r>
              <a:rPr lang="en-US" sz="2000" b="1" dirty="0"/>
              <a:t>:</a:t>
            </a:r>
            <a:r>
              <a:rPr lang="en-US" sz="2000" dirty="0"/>
              <a:t> BSC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pengukuran</a:t>
            </a:r>
            <a:r>
              <a:rPr lang="en-US" sz="2000" dirty="0"/>
              <a:t> yang </a:t>
            </a:r>
            <a:r>
              <a:rPr lang="en-US" sz="2000" dirty="0" err="1"/>
              <a:t>mengintegrasikan</a:t>
            </a:r>
            <a:r>
              <a:rPr lang="en-US" sz="2000" dirty="0"/>
              <a:t> </a:t>
            </a:r>
            <a:r>
              <a:rPr lang="en-US" sz="2000" dirty="0" err="1"/>
              <a:t>ukuran</a:t>
            </a:r>
            <a:r>
              <a:rPr lang="en-US" sz="2000" dirty="0"/>
              <a:t> </a:t>
            </a:r>
            <a:r>
              <a:rPr lang="en-US" sz="2000" dirty="0" err="1"/>
              <a:t>finansial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non-</a:t>
            </a:r>
            <a:r>
              <a:rPr lang="en-US" sz="2000" dirty="0" err="1"/>
              <a:t>finansial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(</a:t>
            </a:r>
            <a:r>
              <a:rPr lang="en-US" sz="2000" dirty="0" err="1"/>
              <a:t>Finansial</a:t>
            </a:r>
            <a:r>
              <a:rPr lang="en-US" sz="2000" dirty="0"/>
              <a:t>, </a:t>
            </a:r>
            <a:r>
              <a:rPr lang="en-US" sz="2000" dirty="0" err="1"/>
              <a:t>Pelanggan</a:t>
            </a:r>
            <a:r>
              <a:rPr lang="en-US" sz="2000" dirty="0"/>
              <a:t>, Proses Internal, </a:t>
            </a:r>
            <a:r>
              <a:rPr lang="en-US" sz="2000" dirty="0" err="1"/>
              <a:t>Pembelajaran</a:t>
            </a:r>
            <a:r>
              <a:rPr lang="en-US" sz="2000" dirty="0"/>
              <a:t> &amp; </a:t>
            </a:r>
            <a:r>
              <a:rPr lang="en-US" sz="2000" dirty="0" err="1"/>
              <a:t>Pertumbuhan</a:t>
            </a:r>
            <a:r>
              <a:rPr lang="en-US" sz="2000" dirty="0"/>
              <a:t>)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b="1" dirty="0" err="1"/>
              <a:t>seluruh</a:t>
            </a:r>
            <a:r>
              <a:rPr lang="en-US" sz="2000" b="1" dirty="0"/>
              <a:t> </a:t>
            </a:r>
            <a:r>
              <a:rPr lang="en-US" sz="2000" b="1" dirty="0" err="1"/>
              <a:t>aktivitas</a:t>
            </a:r>
            <a:r>
              <a:rPr lang="en-US" sz="2000" b="1" dirty="0"/>
              <a:t> </a:t>
            </a:r>
            <a:r>
              <a:rPr lang="en-US" sz="2000" b="1" dirty="0" err="1"/>
              <a:t>sejalan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strategi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0765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Pemetaan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Strategi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Strategy Mapping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en-US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BSC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>
                <a:solidFill>
                  <a:schemeClr val="tx1"/>
                </a:solidFill>
              </a:rPr>
              <a:t>Menjelaskan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secara</a:t>
            </a:r>
            <a:r>
              <a:rPr lang="en-US" sz="2000" dirty="0">
                <a:solidFill>
                  <a:schemeClr val="tx1"/>
                </a:solidFill>
              </a:rPr>
              <a:t> visual </a:t>
            </a:r>
            <a:r>
              <a:rPr lang="en-US" sz="2000" dirty="0" err="1">
                <a:solidFill>
                  <a:schemeClr val="tx1"/>
                </a:solidFill>
              </a:rPr>
              <a:t>hubungan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sebab-akibat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i="1" dirty="0">
                <a:solidFill>
                  <a:schemeClr val="tx1"/>
                </a:solidFill>
              </a:rPr>
              <a:t>cause-and-effect linkages</a:t>
            </a:r>
            <a:r>
              <a:rPr lang="en-US" sz="2000" dirty="0">
                <a:solidFill>
                  <a:schemeClr val="tx1"/>
                </a:solidFill>
              </a:rPr>
              <a:t>) </a:t>
            </a:r>
            <a:r>
              <a:rPr lang="en-US" sz="2000" dirty="0" err="1">
                <a:solidFill>
                  <a:schemeClr val="tx1"/>
                </a:solidFill>
              </a:rPr>
              <a:t>antara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tujuan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strategis</a:t>
            </a:r>
            <a:r>
              <a:rPr lang="en-US" sz="2000" dirty="0">
                <a:solidFill>
                  <a:schemeClr val="tx1"/>
                </a:solidFill>
              </a:rPr>
              <a:t> di </a:t>
            </a:r>
            <a:r>
              <a:rPr lang="en-US" sz="2000" dirty="0" err="1">
                <a:solidFill>
                  <a:schemeClr val="tx1"/>
                </a:solidFill>
              </a:rPr>
              <a:t>setiap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perspektif</a:t>
            </a:r>
            <a:r>
              <a:rPr lang="en-US" sz="2000" dirty="0">
                <a:solidFill>
                  <a:schemeClr val="tx1"/>
                </a:solidFill>
              </a:rPr>
              <a:t> BSC, </a:t>
            </a:r>
            <a:r>
              <a:rPr lang="en-US" sz="2000" dirty="0" err="1">
                <a:solidFill>
                  <a:schemeClr val="tx1"/>
                </a:solidFill>
              </a:rPr>
              <a:t>memastikan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bahwa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peningkatan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proses internal </a:t>
            </a:r>
            <a:r>
              <a:rPr lang="en-US" sz="2000" dirty="0" err="1">
                <a:solidFill>
                  <a:schemeClr val="tx1"/>
                </a:solidFill>
              </a:rPr>
              <a:t>menghasilkan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kepuasan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pelanggan</a:t>
            </a:r>
            <a:r>
              <a:rPr lang="en-US" sz="2000" dirty="0">
                <a:solidFill>
                  <a:schemeClr val="tx1"/>
                </a:solidFill>
              </a:rPr>
              <a:t>, yang </a:t>
            </a:r>
            <a:r>
              <a:rPr lang="en-US" sz="2000" dirty="0" err="1">
                <a:solidFill>
                  <a:schemeClr val="tx1"/>
                </a:solidFill>
              </a:rPr>
              <a:t>pada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akhirnya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meningkatkan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hasil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finansial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6641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Proses </a:t>
            </a:r>
            <a:r>
              <a:rPr lang="en-US" b="1" dirty="0" err="1">
                <a:solidFill>
                  <a:srgbClr val="0070C0"/>
                </a:solidFill>
              </a:rPr>
              <a:t>Pengambilan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Keputusan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Manajerial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err="1"/>
              <a:t>Kerangka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b="1" dirty="0"/>
              <a:t> </a:t>
            </a:r>
            <a:r>
              <a:rPr lang="en-US" sz="2000" b="1" dirty="0" err="1"/>
              <a:t>Manajerial</a:t>
            </a:r>
            <a:r>
              <a:rPr lang="en-US" sz="2000" b="1" dirty="0"/>
              <a:t> </a:t>
            </a:r>
            <a:r>
              <a:rPr lang="en-US" sz="2000" b="1" dirty="0" err="1" smtClean="0"/>
              <a:t>Rasional</a:t>
            </a:r>
            <a:endParaRPr lang="en-US" sz="2000" b="1" dirty="0" smtClean="0"/>
          </a:p>
          <a:p>
            <a:pPr marL="349250" indent="0">
              <a:buNone/>
            </a:pPr>
            <a:r>
              <a:rPr lang="en-US" sz="2000" b="1" dirty="0"/>
              <a:t>Proses </a:t>
            </a:r>
            <a:r>
              <a:rPr lang="en-US" sz="2000" b="1" dirty="0" err="1"/>
              <a:t>terdiri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6 </a:t>
            </a:r>
            <a:r>
              <a:rPr lang="en-US" sz="2000" b="1" dirty="0" err="1"/>
              <a:t>tahap</a:t>
            </a:r>
            <a:r>
              <a:rPr lang="en-US" sz="2000" b="1" dirty="0"/>
              <a:t>: </a:t>
            </a:r>
            <a:endParaRPr lang="en-US" sz="2000" b="1" dirty="0" smtClean="0"/>
          </a:p>
          <a:p>
            <a:pPr marL="692150">
              <a:buFont typeface="+mj-lt"/>
              <a:buAutoNum type="arabicPeriod"/>
            </a:pPr>
            <a:r>
              <a:rPr lang="en-US" sz="2000" b="1" dirty="0" err="1" smtClean="0"/>
              <a:t>Identifikasi</a:t>
            </a:r>
            <a:r>
              <a:rPr lang="en-US" sz="2000" b="1" dirty="0" smtClean="0"/>
              <a:t> </a:t>
            </a:r>
            <a:r>
              <a:rPr lang="en-US" sz="2000" b="1" dirty="0" err="1"/>
              <a:t>Masalah</a:t>
            </a:r>
            <a:r>
              <a:rPr lang="en-US" sz="2000" b="1" dirty="0"/>
              <a:t>/</a:t>
            </a:r>
            <a:r>
              <a:rPr lang="en-US" sz="2000" b="1" dirty="0" err="1"/>
              <a:t>Peluang</a:t>
            </a:r>
            <a:r>
              <a:rPr lang="en-US" sz="2000" b="1" dirty="0" smtClean="0"/>
              <a:t>.</a:t>
            </a:r>
          </a:p>
          <a:p>
            <a:pPr marL="692150">
              <a:buFont typeface="+mj-lt"/>
              <a:buAutoNum type="arabicPeriod"/>
            </a:pPr>
            <a:r>
              <a:rPr lang="en-US" sz="2000" b="1" dirty="0" err="1" smtClean="0"/>
              <a:t>Identifikasi</a:t>
            </a:r>
            <a:r>
              <a:rPr lang="en-US" sz="2000" b="1" dirty="0" smtClean="0"/>
              <a:t> </a:t>
            </a:r>
            <a:r>
              <a:rPr lang="en-US" sz="2000" b="1" dirty="0" err="1"/>
              <a:t>Alternatif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pPr marL="692150">
              <a:buFont typeface="+mj-lt"/>
              <a:buAutoNum type="arabicPeriod"/>
            </a:pPr>
            <a:r>
              <a:rPr lang="en-US" sz="2000" b="1" dirty="0" err="1" smtClean="0"/>
              <a:t>Identifikasi</a:t>
            </a:r>
            <a:r>
              <a:rPr lang="en-US" sz="2000" b="1" dirty="0" smtClean="0"/>
              <a:t> </a:t>
            </a:r>
            <a:r>
              <a:rPr lang="en-US" sz="2000" b="1" dirty="0" err="1"/>
              <a:t>Informasi</a:t>
            </a:r>
            <a:r>
              <a:rPr lang="en-US" sz="2000" b="1" dirty="0"/>
              <a:t> </a:t>
            </a:r>
            <a:r>
              <a:rPr lang="en-US" sz="2000" b="1" dirty="0" err="1"/>
              <a:t>Akuntansi</a:t>
            </a:r>
            <a:r>
              <a:rPr lang="en-US" sz="2000" b="1" dirty="0"/>
              <a:t> </a:t>
            </a:r>
            <a:r>
              <a:rPr lang="en-US" sz="2000" b="1" dirty="0" err="1"/>
              <a:t>Relevan</a:t>
            </a:r>
            <a:r>
              <a:rPr lang="en-US" sz="2000" b="1" dirty="0"/>
              <a:t> (</a:t>
            </a:r>
            <a:r>
              <a:rPr lang="en-US" sz="2000" b="1" dirty="0" err="1"/>
              <a:t>Biaya</a:t>
            </a:r>
            <a:r>
              <a:rPr lang="en-US" sz="2000" b="1" dirty="0"/>
              <a:t> &amp; </a:t>
            </a:r>
            <a:r>
              <a:rPr lang="en-US" sz="2000" b="1" dirty="0" err="1"/>
              <a:t>Manfaat</a:t>
            </a:r>
            <a:r>
              <a:rPr lang="en-US" sz="2000" b="1" dirty="0" smtClean="0"/>
              <a:t>).</a:t>
            </a:r>
          </a:p>
          <a:p>
            <a:pPr marL="692150">
              <a:buFont typeface="+mj-lt"/>
              <a:buAutoNum type="arabicPeriod"/>
            </a:pPr>
            <a:r>
              <a:rPr lang="en-US" sz="2000" b="1" dirty="0" err="1" smtClean="0"/>
              <a:t>Analisis</a:t>
            </a:r>
            <a:r>
              <a:rPr lang="en-US" sz="2000" b="1" dirty="0" smtClean="0"/>
              <a:t> </a:t>
            </a:r>
            <a:r>
              <a:rPr lang="en-US" sz="2000" b="1" dirty="0" err="1"/>
              <a:t>Diferensial</a:t>
            </a:r>
            <a:r>
              <a:rPr lang="en-US" sz="2000" b="1" dirty="0"/>
              <a:t>. </a:t>
            </a:r>
            <a:endParaRPr lang="en-US" sz="2000" b="1" dirty="0" smtClean="0"/>
          </a:p>
          <a:p>
            <a:pPr marL="692150">
              <a:buFont typeface="+mj-lt"/>
              <a:buAutoNum type="arabicPeriod"/>
            </a:pPr>
            <a:r>
              <a:rPr lang="en-US" sz="2000" b="1" dirty="0" err="1" smtClean="0"/>
              <a:t>Pemilihan</a:t>
            </a:r>
            <a:r>
              <a:rPr lang="en-US" sz="2000" b="1" dirty="0" smtClean="0"/>
              <a:t> </a:t>
            </a:r>
            <a:r>
              <a:rPr lang="en-US" sz="2000" b="1" dirty="0" err="1"/>
              <a:t>Opsi</a:t>
            </a:r>
            <a:r>
              <a:rPr lang="en-US" sz="2000" b="1" dirty="0"/>
              <a:t> Optimal. 6. </a:t>
            </a:r>
            <a:r>
              <a:rPr lang="en-US" sz="2000" b="1" dirty="0" err="1"/>
              <a:t>Implementasi</a:t>
            </a:r>
            <a:r>
              <a:rPr lang="en-US" sz="2000" b="1" dirty="0"/>
              <a:t> &amp; </a:t>
            </a:r>
            <a:r>
              <a:rPr lang="en-US" sz="2000" b="1" dirty="0" err="1"/>
              <a:t>Evaluasi</a:t>
            </a:r>
            <a:r>
              <a:rPr lang="en-U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613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Proses </a:t>
            </a:r>
            <a:r>
              <a:rPr lang="en-US" b="1" dirty="0" err="1">
                <a:solidFill>
                  <a:srgbClr val="0070C0"/>
                </a:solidFill>
              </a:rPr>
              <a:t>Pengambilan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Keputusan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Manajerial</a:t>
            </a:r>
            <a:r>
              <a:rPr lang="en-US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err="1" smtClean="0"/>
              <a:t>Biaya</a:t>
            </a:r>
            <a:r>
              <a:rPr lang="en-US" sz="2000" b="1" dirty="0" smtClean="0"/>
              <a:t> </a:t>
            </a:r>
            <a:r>
              <a:rPr lang="en-US" sz="2000" b="1" dirty="0" err="1"/>
              <a:t>Relevan</a:t>
            </a:r>
            <a:r>
              <a:rPr lang="en-US" sz="2000" b="1" dirty="0"/>
              <a:t> (</a:t>
            </a:r>
            <a:r>
              <a:rPr lang="en-US" sz="2000" b="1" i="1" dirty="0"/>
              <a:t>Relevant Costing</a:t>
            </a:r>
            <a:r>
              <a:rPr lang="en-US" sz="2000" b="1" dirty="0" smtClean="0"/>
              <a:t>)</a:t>
            </a:r>
          </a:p>
          <a:p>
            <a:pPr marL="349250" indent="0">
              <a:buNone/>
            </a:pP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relevan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biaya</a:t>
            </a:r>
            <a:r>
              <a:rPr lang="en-US" sz="2000" b="1" dirty="0"/>
              <a:t> masa </a:t>
            </a:r>
            <a:r>
              <a:rPr lang="en-US" sz="2000" b="1" dirty="0" err="1"/>
              <a:t>depan</a:t>
            </a:r>
            <a:r>
              <a:rPr lang="en-US" sz="2000" b="1" dirty="0"/>
              <a:t> (</a:t>
            </a:r>
            <a:r>
              <a:rPr lang="en-US" sz="2000" b="1" i="1" dirty="0"/>
              <a:t>future costs</a:t>
            </a:r>
            <a:r>
              <a:rPr lang="en-US" sz="2000" b="1" dirty="0"/>
              <a:t>) yang </a:t>
            </a:r>
            <a:r>
              <a:rPr lang="en-US" sz="2000" b="1" dirty="0" err="1"/>
              <a:t>berbeda</a:t>
            </a:r>
            <a:r>
              <a:rPr lang="en-US" sz="2000" b="1" dirty="0"/>
              <a:t> (</a:t>
            </a:r>
            <a:r>
              <a:rPr lang="en-US" sz="2000" b="1" i="1" dirty="0"/>
              <a:t>differential costs</a:t>
            </a:r>
            <a:r>
              <a:rPr lang="en-US" sz="2000" b="1" dirty="0"/>
              <a:t>) </a:t>
            </a:r>
            <a:r>
              <a:rPr lang="en-US" sz="2000" b="1" dirty="0" err="1"/>
              <a:t>antar</a:t>
            </a:r>
            <a:r>
              <a:rPr lang="en-US" sz="2000" b="1" dirty="0"/>
              <a:t> </a:t>
            </a:r>
            <a:r>
              <a:rPr lang="en-US" sz="2000" b="1" dirty="0" err="1"/>
              <a:t>alternatif</a:t>
            </a:r>
            <a:r>
              <a:rPr lang="en-US" sz="2000" b="1" dirty="0"/>
              <a:t>. Non-</a:t>
            </a:r>
            <a:r>
              <a:rPr lang="en-US" sz="2000" b="1" dirty="0" err="1"/>
              <a:t>Relevan</a:t>
            </a:r>
            <a:r>
              <a:rPr lang="en-US" sz="2000" b="1" dirty="0"/>
              <a:t>: </a:t>
            </a: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Terbenam</a:t>
            </a:r>
            <a:r>
              <a:rPr lang="en-US" sz="2000" b="1" dirty="0"/>
              <a:t> (</a:t>
            </a:r>
            <a:r>
              <a:rPr lang="en-US" sz="2000" b="1" i="1" dirty="0"/>
              <a:t>Sunk Cost</a:t>
            </a:r>
            <a:r>
              <a:rPr lang="en-US" sz="2000" b="1" dirty="0"/>
              <a:t>)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biaya</a:t>
            </a:r>
            <a:r>
              <a:rPr lang="en-US" sz="2000" b="1" dirty="0"/>
              <a:t> yang </a:t>
            </a:r>
            <a:r>
              <a:rPr lang="en-US" sz="2000" b="1" dirty="0" err="1"/>
              <a:t>sama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semua</a:t>
            </a:r>
            <a:r>
              <a:rPr lang="en-US" sz="2000" b="1" dirty="0"/>
              <a:t> </a:t>
            </a:r>
            <a:r>
              <a:rPr lang="en-US" sz="2000" b="1" dirty="0" err="1"/>
              <a:t>alternatif</a:t>
            </a:r>
            <a:endParaRPr lang="en-US" sz="2000" b="1" dirty="0" smtClean="0"/>
          </a:p>
          <a:p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Peluang</a:t>
            </a:r>
            <a:r>
              <a:rPr lang="en-US" sz="2000" b="1" dirty="0"/>
              <a:t> (</a:t>
            </a:r>
            <a:r>
              <a:rPr lang="en-US" sz="2000" b="1" i="1" dirty="0"/>
              <a:t>Opportunity Cost</a:t>
            </a:r>
            <a:r>
              <a:rPr lang="en-US" sz="2000" b="1" dirty="0" smtClean="0"/>
              <a:t>)</a:t>
            </a:r>
          </a:p>
          <a:p>
            <a:pPr marL="282575" indent="0">
              <a:buNone/>
            </a:pPr>
            <a:r>
              <a:rPr lang="en-US" sz="2000" b="1" dirty="0" err="1"/>
              <a:t>Manfaat</a:t>
            </a:r>
            <a:r>
              <a:rPr lang="en-US" sz="2000" b="1" dirty="0"/>
              <a:t> yang </a:t>
            </a:r>
            <a:r>
              <a:rPr lang="en-US" sz="2000" b="1" dirty="0" err="1"/>
              <a:t>hilang</a:t>
            </a:r>
            <a:r>
              <a:rPr lang="en-US" sz="2000" b="1" dirty="0"/>
              <a:t> (</a:t>
            </a:r>
            <a:r>
              <a:rPr lang="en-US" sz="2000" b="1" dirty="0" err="1"/>
              <a:t>pendapatan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penghematan</a:t>
            </a:r>
            <a:r>
              <a:rPr lang="en-US" sz="2000" b="1" dirty="0"/>
              <a:t>) </a:t>
            </a:r>
            <a:r>
              <a:rPr lang="en-US" sz="2000" b="1" dirty="0" err="1"/>
              <a:t>karena</a:t>
            </a:r>
            <a:r>
              <a:rPr lang="en-US" sz="2000" b="1" dirty="0"/>
              <a:t> </a:t>
            </a:r>
            <a:r>
              <a:rPr lang="en-US" sz="2000" b="1" dirty="0" err="1"/>
              <a:t>memilih</a:t>
            </a:r>
            <a:r>
              <a:rPr lang="en-US" sz="2000" b="1" dirty="0"/>
              <a:t> </a:t>
            </a:r>
            <a:r>
              <a:rPr lang="en-US" sz="2000" b="1" dirty="0" err="1"/>
              <a:t>satu</a:t>
            </a:r>
            <a:r>
              <a:rPr lang="en-US" sz="2000" b="1" dirty="0"/>
              <a:t> </a:t>
            </a:r>
            <a:r>
              <a:rPr lang="en-US" sz="2000" b="1" dirty="0" err="1"/>
              <a:t>alternatif</a:t>
            </a:r>
            <a:r>
              <a:rPr lang="en-US" sz="2000" b="1" dirty="0"/>
              <a:t> </a:t>
            </a:r>
            <a:r>
              <a:rPr lang="en-US" sz="2000" b="1" dirty="0" err="1"/>
              <a:t>tindakan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mengabaikan</a:t>
            </a:r>
            <a:r>
              <a:rPr lang="en-US" sz="2000" b="1" dirty="0"/>
              <a:t> </a:t>
            </a:r>
            <a:r>
              <a:rPr lang="en-US" sz="2000" b="1" dirty="0" err="1"/>
              <a:t>alternatif</a:t>
            </a:r>
            <a:r>
              <a:rPr lang="en-US" sz="2000" b="1" dirty="0"/>
              <a:t> </a:t>
            </a:r>
            <a:r>
              <a:rPr lang="en-US" sz="2000" b="1" dirty="0" err="1"/>
              <a:t>terbaik</a:t>
            </a:r>
            <a:r>
              <a:rPr lang="en-US" sz="2000" b="1" dirty="0"/>
              <a:t> </a:t>
            </a:r>
            <a:r>
              <a:rPr lang="en-US" sz="2000" b="1" dirty="0" err="1"/>
              <a:t>berikutnya</a:t>
            </a:r>
            <a:r>
              <a:rPr lang="en-US" sz="2000" b="1" dirty="0"/>
              <a:t>. </a:t>
            </a:r>
            <a:r>
              <a:rPr lang="en-US" sz="2000" b="1" dirty="0" err="1"/>
              <a:t>Biaya</a:t>
            </a:r>
            <a:r>
              <a:rPr lang="en-US" sz="2000" b="1" dirty="0"/>
              <a:t> </a:t>
            </a:r>
            <a:r>
              <a:rPr lang="en-US" sz="2000" b="1" dirty="0" err="1"/>
              <a:t>peluang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</a:t>
            </a:r>
            <a:r>
              <a:rPr lang="en-US" sz="2000" b="1" dirty="0" err="1"/>
              <a:t>selalu</a:t>
            </a:r>
            <a:r>
              <a:rPr lang="en-US" sz="2000" b="1" dirty="0"/>
              <a:t> </a:t>
            </a:r>
            <a:r>
              <a:rPr lang="en-US" sz="2000" b="1" dirty="0" err="1"/>
              <a:t>relevan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pengambilan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b="1" dirty="0"/>
              <a:t>, </a:t>
            </a:r>
            <a:r>
              <a:rPr lang="en-US" sz="2000" b="1" dirty="0" err="1"/>
              <a:t>meskipun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tercatat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buku</a:t>
            </a:r>
            <a:r>
              <a:rPr lang="en-US" sz="2000" b="1" dirty="0"/>
              <a:t> </a:t>
            </a:r>
            <a:r>
              <a:rPr lang="en-US" sz="2000" b="1" dirty="0" err="1"/>
              <a:t>besar</a:t>
            </a:r>
            <a:r>
              <a:rPr lang="en-US" sz="2000" b="1" dirty="0"/>
              <a:t> </a:t>
            </a:r>
            <a:r>
              <a:rPr lang="en-US" sz="2000" b="1" dirty="0" err="1"/>
              <a:t>akuntansi</a:t>
            </a:r>
            <a:r>
              <a:rPr lang="en-US" sz="2000" b="1" dirty="0"/>
              <a:t> </a:t>
            </a:r>
            <a:r>
              <a:rPr lang="en-US" sz="2000" b="1" dirty="0" err="1"/>
              <a:t>keuangan</a:t>
            </a:r>
            <a:r>
              <a:rPr lang="en-US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54016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799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Wisp</vt:lpstr>
      <vt:lpstr>Proses Perencanaan Strategik dan Pengambilan Keputusan </vt:lpstr>
      <vt:lpstr>Perencanaan Strategik</vt:lpstr>
      <vt:lpstr>Siklus Manajerial: Interaksi Perencanaan, Keputusan, dan Pengendalian</vt:lpstr>
      <vt:lpstr>Dimensi Informasi Akuntansi dalam Konteks Strategik</vt:lpstr>
      <vt:lpstr>Tahapan Proses Perencanaan Strategik</vt:lpstr>
      <vt:lpstr>Pengendalian Strategik: Kerangka The Balanced Scorecard (BSC)</vt:lpstr>
      <vt:lpstr>Pemetaan Strategi (Strategy Mapping) dalam BSC</vt:lpstr>
      <vt:lpstr>Proses Pengambilan Keputusan Manajerial </vt:lpstr>
      <vt:lpstr>Proses Pengambilan Keputusan Manajerial </vt:lpstr>
      <vt:lpstr>Proses Pengambilan Keputusan Manajerial </vt:lpstr>
      <vt:lpstr>Teknik AMS untuk Keunggulan Biaya dan Diferensiasi</vt:lpstr>
      <vt:lpstr>Teknik AMS untuk Keunggulan Biaya dan Diferensiasi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Perencanaan Strategik dan Pengambilan Keputusan</dc:title>
  <dc:creator>M. Sadat</dc:creator>
  <cp:lastModifiedBy>M. Sadat</cp:lastModifiedBy>
  <cp:revision>4</cp:revision>
  <dcterms:created xsi:type="dcterms:W3CDTF">2025-10-10T07:50:44Z</dcterms:created>
  <dcterms:modified xsi:type="dcterms:W3CDTF">2025-10-10T08:21:44Z</dcterms:modified>
</cp:coreProperties>
</file>