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99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00" r:id="rId31"/>
  </p:sldIdLst>
  <p:sldSz cx="9144000" cy="6858000" type="screen4x3"/>
  <p:notesSz cx="7045325" cy="9345613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2" autoAdjust="0"/>
    <p:restoredTop sz="94580" autoAdjust="0"/>
  </p:normalViewPr>
  <p:slideViewPr>
    <p:cSldViewPr>
      <p:cViewPr varScale="1">
        <p:scale>
          <a:sx n="59" d="100"/>
          <a:sy n="59" d="100"/>
        </p:scale>
        <p:origin x="612" y="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30T14:37:44.23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comments" Target="../comments/commen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PERAN DAN FUNGSI KANTOR DEPAN</a:t>
            </a:r>
            <a:endParaRPr lang="id-ID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4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2A4B1449-0843-94FC-9F4B-97846E0F7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836712"/>
            <a:ext cx="7128792" cy="5289451"/>
          </a:xfrm>
        </p:spPr>
        <p:txBody>
          <a:bodyPr/>
          <a:lstStyle/>
          <a:p>
            <a:pPr marL="0" indent="0" algn="ctr">
              <a:buNone/>
            </a:pPr>
            <a:r>
              <a:rPr lang="id-ID" b="1" dirty="0">
                <a:highlight>
                  <a:srgbClr val="FF0000"/>
                </a:highlight>
              </a:rPr>
              <a:t>8. </a:t>
            </a:r>
            <a:r>
              <a:rPr lang="id-ID" b="1" dirty="0" err="1">
                <a:highlight>
                  <a:srgbClr val="FF0000"/>
                </a:highlight>
              </a:rPr>
              <a:t>Reservation</a:t>
            </a:r>
            <a:r>
              <a:rPr lang="id-ID" b="1" dirty="0">
                <a:highlight>
                  <a:srgbClr val="FF0000"/>
                </a:highlight>
              </a:rPr>
              <a:t> </a:t>
            </a:r>
            <a:r>
              <a:rPr lang="id-ID" b="1" dirty="0" err="1">
                <a:highlight>
                  <a:srgbClr val="FF0000"/>
                </a:highlight>
              </a:rPr>
              <a:t>Agent</a:t>
            </a:r>
            <a:endParaRPr lang="id-ID" b="1" dirty="0">
              <a:highlight>
                <a:srgbClr val="FF0000"/>
              </a:highlight>
            </a:endParaRPr>
          </a:p>
          <a:p>
            <a:pPr algn="ctr"/>
            <a:r>
              <a:rPr lang="id-ID" b="1" dirty="0"/>
              <a:t>Tanggung Jawab Utama:</a:t>
            </a:r>
            <a:endParaRPr lang="id-ID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id-ID" dirty="0"/>
              <a:t>Mengelola pemesanan kamar melalui telepon, email, atau sistem reservasi </a:t>
            </a:r>
            <a:r>
              <a:rPr lang="id-ID" dirty="0" err="1"/>
              <a:t>online</a:t>
            </a:r>
            <a:r>
              <a:rPr lang="id-ID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d-ID" dirty="0"/>
              <a:t>Menyediakan informasi mengenai tarif, ketersediaan kamar, dan kebijakan hotel.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d-ID" dirty="0"/>
              <a:t>Menangani perubahan dan pembatalan reservasi.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d-ID" dirty="0"/>
              <a:t>Menyimpan dan mengelola data reservasi dengan akurat.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22977405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F604D29C-3C8A-F179-1391-6898B4157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64" y="764704"/>
            <a:ext cx="6408712" cy="53614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b="1" dirty="0">
                <a:highlight>
                  <a:srgbClr val="FF0000"/>
                </a:highlight>
              </a:rPr>
              <a:t>9. </a:t>
            </a:r>
            <a:r>
              <a:rPr lang="id-ID" b="1" dirty="0" err="1">
                <a:highlight>
                  <a:srgbClr val="FF0000"/>
                </a:highlight>
              </a:rPr>
              <a:t>Guest</a:t>
            </a:r>
            <a:r>
              <a:rPr lang="id-ID" b="1" dirty="0">
                <a:highlight>
                  <a:srgbClr val="FF0000"/>
                </a:highlight>
              </a:rPr>
              <a:t> Services </a:t>
            </a:r>
            <a:r>
              <a:rPr lang="id-ID" b="1" dirty="0" err="1">
                <a:highlight>
                  <a:srgbClr val="FF0000"/>
                </a:highlight>
              </a:rPr>
              <a:t>Agent</a:t>
            </a:r>
            <a:endParaRPr lang="id-ID" b="1" dirty="0">
              <a:highlight>
                <a:srgbClr val="FF0000"/>
              </a:highlight>
            </a:endParaRPr>
          </a:p>
          <a:p>
            <a:pPr algn="ctr"/>
            <a:r>
              <a:rPr lang="id-ID" b="1" dirty="0"/>
              <a:t>Tanggung Jawab Utama:</a:t>
            </a:r>
            <a:endParaRPr lang="id-ID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id-ID" dirty="0"/>
              <a:t>Menangani permintaan khusus dan kebutuhan tambahan dari tamu yang mungkin tidak dapat diakomodasi oleh staf lainnya.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d-ID" dirty="0"/>
              <a:t>Menyediakan layanan tambahan untuk meningkatkan pengalaman tamu, seperti pengaturan khusus atau kebutuhan pribadi.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d-ID" dirty="0"/>
              <a:t>Mengelola dan merespons permintaan dan keluhan tamu dengan cara yang cepat dan efektif.</a:t>
            </a:r>
            <a:endParaRPr lang="en-US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94728082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A34FB117-539B-4F6D-0DE7-B7BC58CA4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980728"/>
            <a:ext cx="7416824" cy="5145435"/>
          </a:xfrm>
        </p:spPr>
        <p:txBody>
          <a:bodyPr/>
          <a:lstStyle/>
          <a:p>
            <a:pPr marL="0" indent="0" algn="ctr">
              <a:buNone/>
            </a:pPr>
            <a:r>
              <a:rPr lang="id-ID" b="1" dirty="0">
                <a:highlight>
                  <a:srgbClr val="FF0000"/>
                </a:highlight>
              </a:rPr>
              <a:t>10. </a:t>
            </a:r>
            <a:r>
              <a:rPr lang="id-ID" b="1" dirty="0" err="1">
                <a:highlight>
                  <a:srgbClr val="FF0000"/>
                </a:highlight>
              </a:rPr>
              <a:t>Call</a:t>
            </a:r>
            <a:r>
              <a:rPr lang="id-ID" b="1" dirty="0">
                <a:highlight>
                  <a:srgbClr val="FF0000"/>
                </a:highlight>
              </a:rPr>
              <a:t> Center / </a:t>
            </a:r>
            <a:r>
              <a:rPr lang="id-ID" b="1" dirty="0" err="1">
                <a:highlight>
                  <a:srgbClr val="FF0000"/>
                </a:highlight>
              </a:rPr>
              <a:t>Reservation</a:t>
            </a:r>
            <a:r>
              <a:rPr lang="id-ID" b="1" dirty="0">
                <a:highlight>
                  <a:srgbClr val="FF0000"/>
                </a:highlight>
              </a:rPr>
              <a:t> </a:t>
            </a:r>
            <a:r>
              <a:rPr lang="id-ID" b="1" dirty="0" err="1">
                <a:highlight>
                  <a:srgbClr val="FF0000"/>
                </a:highlight>
              </a:rPr>
              <a:t>Specialist</a:t>
            </a:r>
            <a:r>
              <a:rPr lang="id-ID" b="1" dirty="0">
                <a:highlight>
                  <a:srgbClr val="FF0000"/>
                </a:highlight>
              </a:rPr>
              <a:t> </a:t>
            </a:r>
            <a:endParaRPr lang="en-US" b="1" dirty="0">
              <a:highlight>
                <a:srgbClr val="FF0000"/>
              </a:highlight>
            </a:endParaRPr>
          </a:p>
          <a:p>
            <a:pPr marL="0" indent="0" algn="ctr">
              <a:buNone/>
            </a:pPr>
            <a:r>
              <a:rPr lang="id-ID" b="1" dirty="0">
                <a:highlight>
                  <a:srgbClr val="FF0000"/>
                </a:highlight>
              </a:rPr>
              <a:t>(jika ada)</a:t>
            </a:r>
          </a:p>
          <a:p>
            <a:pPr algn="ctr"/>
            <a:r>
              <a:rPr lang="id-ID" b="1" dirty="0"/>
              <a:t>Tanggung Jawab Utama:</a:t>
            </a:r>
            <a:endParaRPr lang="id-ID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id-ID" dirty="0"/>
              <a:t>Mengelola panggilan telepon dan komunikasi untuk reservasi kamar.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d-ID" dirty="0"/>
              <a:t>Menyediakan dukungan pelanggan untuk pertanyaan terkait pemesanan dan informasi hotel.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d-ID" dirty="0"/>
              <a:t>Memproses dan mengelola reservasi dari berbagai saluran komunikasi.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d-ID" dirty="0"/>
              <a:t>Menangani perubahan dan pembatalan reservasi serta memastikan akurasi data.</a:t>
            </a:r>
            <a:endParaRPr lang="en-US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80124778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23939B47-C3AA-B230-8A36-0A1D85BD0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836712"/>
            <a:ext cx="7200800" cy="5544616"/>
          </a:xfrm>
        </p:spPr>
        <p:txBody>
          <a:bodyPr/>
          <a:lstStyle/>
          <a:p>
            <a:pPr marL="0" indent="0" algn="ctr">
              <a:buNone/>
            </a:pPr>
            <a:r>
              <a:rPr lang="id-ID" b="1" dirty="0">
                <a:highlight>
                  <a:srgbClr val="FF0000"/>
                </a:highlight>
              </a:rPr>
              <a:t>11. Night </a:t>
            </a:r>
            <a:r>
              <a:rPr lang="id-ID" b="1" dirty="0" err="1">
                <a:highlight>
                  <a:srgbClr val="FF0000"/>
                </a:highlight>
              </a:rPr>
              <a:t>Shift</a:t>
            </a:r>
            <a:r>
              <a:rPr lang="id-ID" b="1" dirty="0">
                <a:highlight>
                  <a:srgbClr val="FF0000"/>
                </a:highlight>
              </a:rPr>
              <a:t> </a:t>
            </a:r>
            <a:r>
              <a:rPr lang="id-ID" b="1" dirty="0" err="1">
                <a:highlight>
                  <a:srgbClr val="FF0000"/>
                </a:highlight>
              </a:rPr>
              <a:t>Staff</a:t>
            </a:r>
            <a:r>
              <a:rPr lang="id-ID" b="1" dirty="0">
                <a:highlight>
                  <a:srgbClr val="FF0000"/>
                </a:highlight>
              </a:rPr>
              <a:t> (jika ada)</a:t>
            </a:r>
          </a:p>
          <a:p>
            <a:pPr algn="ctr"/>
            <a:r>
              <a:rPr lang="id-ID" b="1" dirty="0"/>
              <a:t>Tanggung Jawab Utama:</a:t>
            </a:r>
            <a:endParaRPr lang="id-ID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id-ID" dirty="0"/>
              <a:t>Menyediakan layanan pada malam hari termasuk </a:t>
            </a:r>
            <a:r>
              <a:rPr lang="id-ID" dirty="0" err="1"/>
              <a:t>check</a:t>
            </a:r>
            <a:r>
              <a:rPr lang="id-ID" dirty="0"/>
              <a:t>-in dan </a:t>
            </a:r>
            <a:r>
              <a:rPr lang="id-ID" dirty="0" err="1"/>
              <a:t>check-out</a:t>
            </a:r>
            <a:r>
              <a:rPr lang="id-ID" dirty="0"/>
              <a:t> tamu yang tiba larut malam.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d-ID" dirty="0"/>
              <a:t>Menangani permintaan tamu dan masalah yang terjadi selama malam hari.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d-ID" dirty="0"/>
              <a:t>Memastikan bahwa operasional malam hari berjalan dengan lancar dan melaporkan masalah kepada manajemen jika diperlukan</a:t>
            </a:r>
          </a:p>
        </p:txBody>
      </p:sp>
    </p:spTree>
    <p:extLst>
      <p:ext uri="{BB962C8B-B14F-4D97-AF65-F5344CB8AC3E}">
        <p14:creationId xmlns:p14="http://schemas.microsoft.com/office/powerpoint/2010/main" val="3404779619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A3868C57-6BED-0803-8BC4-A0030D4C3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548680"/>
            <a:ext cx="7344816" cy="590465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id-ID" sz="3200" b="1" dirty="0">
                <a:highlight>
                  <a:srgbClr val="FF0000"/>
                </a:highlight>
              </a:rPr>
              <a:t>Fungsi Umum dalam Departemen Kantor Depan:</a:t>
            </a:r>
          </a:p>
          <a:p>
            <a:pPr algn="ctr"/>
            <a:r>
              <a:rPr lang="id-ID" b="1" dirty="0" err="1"/>
              <a:t>Check</a:t>
            </a:r>
            <a:r>
              <a:rPr lang="id-ID" b="1" dirty="0"/>
              <a:t>-In/</a:t>
            </a:r>
            <a:r>
              <a:rPr lang="id-ID" b="1" dirty="0" err="1"/>
              <a:t>Check-Out</a:t>
            </a:r>
            <a:r>
              <a:rPr lang="id-ID" b="1" dirty="0"/>
              <a:t>:</a:t>
            </a:r>
            <a:r>
              <a:rPr lang="id-ID" dirty="0"/>
              <a:t> Proses pendaftaran tamu saat tiba dan proses keluar saat meninggalkan hotel.</a:t>
            </a:r>
          </a:p>
          <a:p>
            <a:pPr algn="ctr"/>
            <a:r>
              <a:rPr lang="id-ID" b="1" dirty="0"/>
              <a:t>Reservasi:</a:t>
            </a:r>
            <a:r>
              <a:rPr lang="id-ID" dirty="0"/>
              <a:t> Pengelolaan pemesanan kamar, baik secara langsung maupun melalui berbagai saluran pemesanan.</a:t>
            </a:r>
          </a:p>
          <a:p>
            <a:pPr algn="ctr"/>
            <a:r>
              <a:rPr lang="id-ID" b="1" dirty="0"/>
              <a:t>Layanan Tamu:</a:t>
            </a:r>
            <a:r>
              <a:rPr lang="id-ID" dirty="0"/>
              <a:t> Menyediakan informasi, bantuan, dan layanan tambahan untuk memenuhi kebutuhan tamu.</a:t>
            </a:r>
          </a:p>
          <a:p>
            <a:pPr algn="ctr"/>
            <a:r>
              <a:rPr lang="id-ID" b="1" dirty="0"/>
              <a:t>Manajemen Kasir:</a:t>
            </a:r>
            <a:r>
              <a:rPr lang="id-ID" dirty="0"/>
              <a:t> Pengelolaan transaksi pembayaran dan tagihan tamu.</a:t>
            </a:r>
          </a:p>
          <a:p>
            <a:pPr algn="ctr"/>
            <a:r>
              <a:rPr lang="id-ID" b="1" dirty="0"/>
              <a:t>Koordinasi dengan Departemen Lain:</a:t>
            </a:r>
            <a:r>
              <a:rPr lang="id-ID" dirty="0"/>
              <a:t> Berkoordinasi dengan departemen lain seperti </a:t>
            </a:r>
            <a:r>
              <a:rPr lang="id-ID" dirty="0" err="1"/>
              <a:t>housekeeping</a:t>
            </a:r>
            <a:r>
              <a:rPr lang="id-ID" dirty="0"/>
              <a:t> dan </a:t>
            </a:r>
            <a:r>
              <a:rPr lang="id-ID" dirty="0" err="1"/>
              <a:t>food</a:t>
            </a:r>
            <a:r>
              <a:rPr lang="id-ID" dirty="0"/>
              <a:t> </a:t>
            </a:r>
            <a:r>
              <a:rPr lang="id-ID" dirty="0" err="1"/>
              <a:t>and</a:t>
            </a:r>
            <a:r>
              <a:rPr lang="id-ID" dirty="0"/>
              <a:t> </a:t>
            </a:r>
            <a:r>
              <a:rPr lang="id-ID" dirty="0" err="1"/>
              <a:t>beverage</a:t>
            </a:r>
            <a:r>
              <a:rPr lang="id-ID" dirty="0"/>
              <a:t> untuk memenuhi kebutuhan tamu dan menyelesaikan masalah operasional.</a:t>
            </a:r>
            <a:endParaRPr lang="en-US" dirty="0"/>
          </a:p>
          <a:p>
            <a:pPr algn="ctr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52139071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27D03194-E45E-34AB-4948-BC2859493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 algn="ctr">
              <a:buNone/>
            </a:pPr>
            <a:r>
              <a:rPr lang="id-ID" dirty="0">
                <a:highlight>
                  <a:srgbClr val="FF0000"/>
                </a:highlight>
              </a:rPr>
              <a:t>Setiap peran dalam kantor depan berkontribusi pada pengalaman tamu dan kelancaran operasional hotel, dengan tujuan untuk memberikan pelayanan yang efisien dan memuaskan bagi setiap tamu.</a:t>
            </a:r>
          </a:p>
          <a:p>
            <a:endParaRPr lang="id-ID" dirty="0"/>
          </a:p>
        </p:txBody>
      </p:sp>
      <p:pic>
        <p:nvPicPr>
          <p:cNvPr id="3" name="Gambar 2">
            <a:extLst>
              <a:ext uri="{FF2B5EF4-FFF2-40B4-BE49-F238E27FC236}">
                <a16:creationId xmlns:a16="http://schemas.microsoft.com/office/drawing/2014/main" id="{E209B79A-516D-A74A-34BD-12FCFD5E0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6912"/>
            <a:ext cx="9144000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14236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86D9D811-66F6-247C-3802-87520F430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476672"/>
            <a:ext cx="8208912" cy="55774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sz="3600" dirty="0">
                <a:highlight>
                  <a:srgbClr val="FFFF00"/>
                </a:highlight>
              </a:rPr>
              <a:t>Fungsi dan tanggung jawab bagian-bagian </a:t>
            </a:r>
            <a:br>
              <a:rPr lang="id-ID" sz="3600" dirty="0">
                <a:highlight>
                  <a:srgbClr val="FFFF00"/>
                </a:highlight>
              </a:rPr>
            </a:br>
            <a:r>
              <a:rPr lang="id-ID" sz="3600" dirty="0">
                <a:highlight>
                  <a:srgbClr val="FFFF00"/>
                </a:highlight>
              </a:rPr>
              <a:t>kantor depan</a:t>
            </a:r>
            <a:endParaRPr lang="en-US" sz="3600" dirty="0">
              <a:highlight>
                <a:srgbClr val="FFFF00"/>
              </a:highlight>
            </a:endParaRPr>
          </a:p>
          <a:p>
            <a:pPr fontAlgn="ctr">
              <a:lnSpc>
                <a:spcPct val="120000"/>
              </a:lnSpc>
            </a:pPr>
            <a:r>
              <a:rPr lang="id-ID" sz="2600" dirty="0">
                <a:latin typeface="Google Sans"/>
              </a:rPr>
              <a:t>Menyambut tamu dengan ramah dan sopan </a:t>
            </a:r>
          </a:p>
          <a:p>
            <a:pPr fontAlgn="ctr">
              <a:lnSpc>
                <a:spcPct val="120000"/>
              </a:lnSpc>
            </a:pPr>
            <a:r>
              <a:rPr lang="id-ID" sz="2600" dirty="0">
                <a:latin typeface="Google Sans"/>
              </a:rPr>
              <a:t>Melakukan pendaftaran tamu </a:t>
            </a:r>
          </a:p>
          <a:p>
            <a:pPr fontAlgn="ctr">
              <a:lnSpc>
                <a:spcPct val="120000"/>
              </a:lnSpc>
            </a:pPr>
            <a:r>
              <a:rPr lang="id-ID" sz="2600" dirty="0">
                <a:latin typeface="Google Sans"/>
              </a:rPr>
              <a:t>Mencatat uang deposit tamu </a:t>
            </a:r>
          </a:p>
          <a:p>
            <a:pPr fontAlgn="ctr">
              <a:lnSpc>
                <a:spcPct val="120000"/>
              </a:lnSpc>
            </a:pPr>
            <a:r>
              <a:rPr lang="id-ID" sz="2600" dirty="0">
                <a:latin typeface="Google Sans"/>
              </a:rPr>
              <a:t>Menangani tamu yang </a:t>
            </a:r>
            <a:r>
              <a:rPr lang="id-ID" sz="2600" dirty="0" err="1">
                <a:latin typeface="Google Sans"/>
              </a:rPr>
              <a:t>check-out</a:t>
            </a:r>
            <a:r>
              <a:rPr lang="id-ID" sz="2600" dirty="0">
                <a:latin typeface="Google Sans"/>
              </a:rPr>
              <a:t> </a:t>
            </a:r>
          </a:p>
          <a:p>
            <a:pPr fontAlgn="ctr">
              <a:lnSpc>
                <a:spcPct val="120000"/>
              </a:lnSpc>
            </a:pPr>
            <a:r>
              <a:rPr lang="id-ID" sz="2600" dirty="0">
                <a:latin typeface="Google Sans"/>
              </a:rPr>
              <a:t>Melayani penukaran mata uang asing ke mata uang lokal </a:t>
            </a:r>
          </a:p>
          <a:p>
            <a:pPr marL="0" indent="0">
              <a:buNone/>
            </a:pPr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711122947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CA81CD44-27D9-D006-B354-65361D9D1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1052736"/>
            <a:ext cx="7200800" cy="5073427"/>
          </a:xfrm>
        </p:spPr>
        <p:txBody>
          <a:bodyPr/>
          <a:lstStyle/>
          <a:p>
            <a:pPr fontAlgn="ctr">
              <a:lnSpc>
                <a:spcPct val="120000"/>
              </a:lnSpc>
            </a:pPr>
            <a:r>
              <a:rPr lang="id-ID" dirty="0">
                <a:latin typeface="Google Sans"/>
              </a:rPr>
              <a:t>Memasukkan tamu yang sudah </a:t>
            </a:r>
            <a:r>
              <a:rPr lang="id-ID" dirty="0" err="1">
                <a:latin typeface="Google Sans"/>
              </a:rPr>
              <a:t>check</a:t>
            </a:r>
            <a:r>
              <a:rPr lang="id-ID" dirty="0">
                <a:latin typeface="Google Sans"/>
              </a:rPr>
              <a:t>-in dalam satu laporan harian </a:t>
            </a:r>
          </a:p>
          <a:p>
            <a:pPr fontAlgn="ctr">
              <a:lnSpc>
                <a:spcPct val="120000"/>
              </a:lnSpc>
            </a:pPr>
            <a:r>
              <a:rPr lang="id-ID" dirty="0">
                <a:latin typeface="Google Sans"/>
              </a:rPr>
              <a:t>Menghitung dan bertanggung jawab atas uang transaksi </a:t>
            </a:r>
          </a:p>
          <a:p>
            <a:pPr fontAlgn="ctr">
              <a:lnSpc>
                <a:spcPct val="120000"/>
              </a:lnSpc>
            </a:pPr>
            <a:r>
              <a:rPr lang="id-ID" dirty="0">
                <a:latin typeface="Google Sans"/>
              </a:rPr>
              <a:t>Menangani keluhan tamu </a:t>
            </a:r>
          </a:p>
          <a:p>
            <a:pPr fontAlgn="ctr">
              <a:lnSpc>
                <a:spcPct val="120000"/>
              </a:lnSpc>
            </a:pPr>
            <a:r>
              <a:rPr lang="id-ID" dirty="0">
                <a:latin typeface="Google Sans"/>
              </a:rPr>
              <a:t>Menangani barang bawaan tamu </a:t>
            </a:r>
          </a:p>
          <a:p>
            <a:pPr>
              <a:lnSpc>
                <a:spcPct val="120000"/>
              </a:lnSpc>
            </a:pPr>
            <a:r>
              <a:rPr lang="id-ID" dirty="0">
                <a:latin typeface="Google Sans"/>
              </a:rPr>
              <a:t>Memberikan informasi yang </a:t>
            </a:r>
            <a:r>
              <a:rPr lang="id-ID" dirty="0" err="1">
                <a:latin typeface="Google Sans"/>
              </a:rPr>
              <a:t>dibutuhka</a:t>
            </a:r>
            <a:r>
              <a:rPr lang="en-US" dirty="0">
                <a:latin typeface="Google Sans"/>
              </a:rPr>
              <a:t>n</a:t>
            </a:r>
            <a:endParaRPr lang="id-ID" dirty="0">
              <a:latin typeface="Google Sans"/>
            </a:endParaRP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48821259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2556D177-2BC0-2084-69F0-58B916C31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620688"/>
            <a:ext cx="7488832" cy="5505475"/>
          </a:xfrm>
        </p:spPr>
        <p:txBody>
          <a:bodyPr>
            <a:normAutofit fontScale="92500" lnSpcReduction="10000"/>
          </a:bodyPr>
          <a:lstStyle/>
          <a:p>
            <a:pPr fontAlgn="ctr">
              <a:lnSpc>
                <a:spcPct val="120000"/>
              </a:lnSpc>
            </a:pPr>
            <a:r>
              <a:rPr lang="id-ID" sz="3000" dirty="0">
                <a:highlight>
                  <a:srgbClr val="FFFF00"/>
                </a:highlight>
                <a:latin typeface="Google Sans"/>
              </a:rPr>
              <a:t>Selain itu, front </a:t>
            </a:r>
            <a:r>
              <a:rPr lang="id-ID" sz="3000" dirty="0" err="1">
                <a:highlight>
                  <a:srgbClr val="FFFF00"/>
                </a:highlight>
                <a:latin typeface="Google Sans"/>
              </a:rPr>
              <a:t>office</a:t>
            </a:r>
            <a:r>
              <a:rPr lang="id-ID" sz="3000" dirty="0">
                <a:highlight>
                  <a:srgbClr val="FFFF00"/>
                </a:highlight>
                <a:latin typeface="Google Sans"/>
              </a:rPr>
              <a:t> juga memiliki tanggung jawab untuk: </a:t>
            </a:r>
            <a:br>
              <a:rPr lang="id-ID" dirty="0">
                <a:highlight>
                  <a:srgbClr val="FFFF00"/>
                </a:highlight>
                <a:latin typeface="Google Sans"/>
              </a:rPr>
            </a:br>
            <a:r>
              <a:rPr lang="id-ID" dirty="0">
                <a:highlight>
                  <a:srgbClr val="FFFF00"/>
                </a:highlight>
                <a:latin typeface="Google Sans"/>
              </a:rPr>
              <a:t> </a:t>
            </a:r>
            <a:endParaRPr lang="en-US" dirty="0">
              <a:highlight>
                <a:srgbClr val="FFFF00"/>
              </a:highlight>
              <a:latin typeface="Google Sans"/>
            </a:endParaRPr>
          </a:p>
          <a:p>
            <a:pPr fontAlgn="ctr">
              <a:lnSpc>
                <a:spcPct val="120000"/>
              </a:lnSpc>
            </a:pPr>
            <a:br>
              <a:rPr lang="id-ID" dirty="0">
                <a:solidFill>
                  <a:schemeClr val="bg1"/>
                </a:solidFill>
                <a:highlight>
                  <a:srgbClr val="FFFF00"/>
                </a:highlight>
                <a:latin typeface="Google Sans"/>
              </a:rPr>
            </a:br>
            <a:r>
              <a:rPr lang="id-ID" sz="2400" dirty="0">
                <a:latin typeface="Google Sans"/>
              </a:rPr>
              <a:t>Mengurus pembayaran </a:t>
            </a:r>
          </a:p>
          <a:p>
            <a:pPr marL="0" indent="0">
              <a:lnSpc>
                <a:spcPct val="120000"/>
              </a:lnSpc>
              <a:buNone/>
            </a:pPr>
            <a:endParaRPr lang="id-ID" sz="1600" dirty="0">
              <a:latin typeface="Google Sans"/>
            </a:endParaRPr>
          </a:p>
          <a:p>
            <a:pPr fontAlgn="ctr">
              <a:lnSpc>
                <a:spcPct val="120000"/>
              </a:lnSpc>
            </a:pPr>
            <a:r>
              <a:rPr lang="id-ID" sz="2400" dirty="0">
                <a:latin typeface="Google Sans"/>
              </a:rPr>
              <a:t>Mengonfirmasi reservasi tamu </a:t>
            </a:r>
          </a:p>
          <a:p>
            <a:pPr marL="0" indent="0">
              <a:lnSpc>
                <a:spcPct val="120000"/>
              </a:lnSpc>
              <a:buNone/>
            </a:pPr>
            <a:endParaRPr lang="id-ID" sz="2400" dirty="0">
              <a:latin typeface="Google Sans"/>
            </a:endParaRPr>
          </a:p>
          <a:p>
            <a:pPr fontAlgn="ctr">
              <a:lnSpc>
                <a:spcPct val="120000"/>
              </a:lnSpc>
            </a:pPr>
            <a:r>
              <a:rPr lang="id-ID" sz="2400" dirty="0">
                <a:latin typeface="Google Sans"/>
              </a:rPr>
              <a:t>Mengurus kedatangan dan kepergian tamu </a:t>
            </a:r>
          </a:p>
          <a:p>
            <a:pPr marL="0" indent="0">
              <a:lnSpc>
                <a:spcPct val="120000"/>
              </a:lnSpc>
              <a:buNone/>
            </a:pPr>
            <a:endParaRPr lang="id-ID" sz="2400" dirty="0">
              <a:latin typeface="Google Sans"/>
            </a:endParaRPr>
          </a:p>
          <a:p>
            <a:pPr fontAlgn="ctr">
              <a:lnSpc>
                <a:spcPct val="120000"/>
              </a:lnSpc>
            </a:pPr>
            <a:r>
              <a:rPr lang="id-ID" dirty="0">
                <a:latin typeface="Google Sans"/>
              </a:rPr>
              <a:t>Bertanggung jawab atas </a:t>
            </a:r>
            <a:r>
              <a:rPr lang="id-ID" dirty="0" err="1">
                <a:latin typeface="Google Sans"/>
              </a:rPr>
              <a:t>upselling</a:t>
            </a:r>
            <a:r>
              <a:rPr lang="id-ID" dirty="0">
                <a:latin typeface="Google Sans"/>
              </a:rPr>
              <a:t> saat </a:t>
            </a:r>
            <a:r>
              <a:rPr lang="id-ID" dirty="0" err="1">
                <a:latin typeface="Google Sans"/>
              </a:rPr>
              <a:t>check</a:t>
            </a:r>
            <a:r>
              <a:rPr lang="id-ID" dirty="0">
                <a:latin typeface="Google Sans"/>
              </a:rPr>
              <a:t>-in 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d-ID" dirty="0">
                <a:latin typeface="Google Sans"/>
              </a:rPr>
              <a:t> </a:t>
            </a:r>
          </a:p>
          <a:p>
            <a:endParaRPr lang="id-ID" dirty="0"/>
          </a:p>
        </p:txBody>
      </p:sp>
      <p:pic>
        <p:nvPicPr>
          <p:cNvPr id="3" name="Gambar 2">
            <a:extLst>
              <a:ext uri="{FF2B5EF4-FFF2-40B4-BE49-F238E27FC236}">
                <a16:creationId xmlns:a16="http://schemas.microsoft.com/office/drawing/2014/main" id="{F1E1790E-1CDA-38D2-A922-4E73CC9CB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768" y="1412776"/>
            <a:ext cx="3123656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7081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5E83225A-73D6-523D-EC72-7F30119E17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 fontAlgn="ctr"/>
            <a:r>
              <a:rPr lang="id-ID"/>
              <a:t>Menafsirkan dan menjaga kebijakan rumah dengan tamu </a:t>
            </a:r>
          </a:p>
          <a:p>
            <a:pPr fontAlgn="ctr"/>
            <a:r>
              <a:rPr lang="id-ID"/>
              <a:t>Memastikan layanan penanganan bagasi tamu berjalan dengan baik </a:t>
            </a:r>
          </a:p>
          <a:p>
            <a:r>
              <a:rPr lang="id-ID"/>
              <a:t>Memastikan layanan transportasi yang efisien kepada tamu</a:t>
            </a:r>
          </a:p>
          <a:p>
            <a:endParaRPr lang="id-ID" dirty="0"/>
          </a:p>
        </p:txBody>
      </p:sp>
      <p:pic>
        <p:nvPicPr>
          <p:cNvPr id="3" name="Gambar 2">
            <a:extLst>
              <a:ext uri="{FF2B5EF4-FFF2-40B4-BE49-F238E27FC236}">
                <a16:creationId xmlns:a16="http://schemas.microsoft.com/office/drawing/2014/main" id="{8BF5E5E1-2AE4-8DA2-1994-DF8D67B124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065" r="21098" b="1"/>
          <a:stretch>
            <a:fillRect/>
          </a:stretch>
        </p:blipFill>
        <p:spPr>
          <a:xfrm>
            <a:off x="4648200" y="1600200"/>
            <a:ext cx="4038600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2183287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JENIS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JENIS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PERAN DEPARTEMEN KANTOR DEPAN HOTEL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8" name="Gambar 7">
            <a:extLst>
              <a:ext uri="{FF2B5EF4-FFF2-40B4-BE49-F238E27FC236}">
                <a16:creationId xmlns:a16="http://schemas.microsoft.com/office/drawing/2014/main" id="{634041ED-8C58-96D7-0471-E5EE2C868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351"/>
            <a:ext cx="9144000" cy="514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62876"/>
      </p:ext>
    </p:extLst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3C8F415E-44CD-61CE-DD2D-6C521DEA1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548680"/>
            <a:ext cx="7776864" cy="543346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3600" dirty="0">
                <a:highlight>
                  <a:srgbClr val="FFFF00"/>
                </a:highlight>
              </a:rPr>
              <a:t>HUBUNGAN DAN KERJASAMA KANTOR DEPAN</a:t>
            </a:r>
          </a:p>
          <a:p>
            <a:pPr marL="0" indent="0" algn="ctr">
              <a:buNone/>
            </a:pPr>
            <a:endParaRPr lang="en-US" dirty="0">
              <a:highlight>
                <a:srgbClr val="FFFF00"/>
              </a:highlight>
            </a:endParaRPr>
          </a:p>
          <a:p>
            <a:pPr marL="514350" indent="-514350">
              <a:buAutoNum type="arabicPeriod"/>
            </a:pPr>
            <a:r>
              <a:rPr lang="id-ID" sz="3100" b="1" dirty="0"/>
              <a:t>Hubungan Internal dalam Departemen Kantor Depan</a:t>
            </a:r>
          </a:p>
          <a:p>
            <a:pPr marL="514350" indent="-514350">
              <a:buAutoNum type="alphaUcPeriod"/>
            </a:pPr>
            <a:r>
              <a:rPr lang="id-ID" b="1" dirty="0"/>
              <a:t>Front Office </a:t>
            </a:r>
            <a:r>
              <a:rPr lang="id-ID" b="1" dirty="0" err="1"/>
              <a:t>Manager</a:t>
            </a:r>
            <a:r>
              <a:rPr lang="id-ID" b="1" dirty="0"/>
              <a:t> (FOM) dan </a:t>
            </a:r>
            <a:r>
              <a:rPr lang="id-ID" b="1" dirty="0" err="1"/>
              <a:t>Assistant</a:t>
            </a:r>
            <a:r>
              <a:rPr lang="id-ID" b="1" dirty="0"/>
              <a:t> Front </a:t>
            </a:r>
            <a:r>
              <a:rPr lang="en-US" b="1" dirty="0"/>
              <a:t>  </a:t>
            </a:r>
            <a:r>
              <a:rPr lang="id-ID" b="1" dirty="0"/>
              <a:t>Office </a:t>
            </a:r>
            <a:r>
              <a:rPr lang="id-ID" b="1" dirty="0" err="1"/>
              <a:t>Manager</a:t>
            </a:r>
            <a:endParaRPr lang="en-US" b="1" dirty="0"/>
          </a:p>
          <a:p>
            <a:pPr marL="0" indent="0">
              <a:buNone/>
            </a:pPr>
            <a:endParaRPr lang="id-ID" dirty="0"/>
          </a:p>
          <a:p>
            <a:r>
              <a:rPr lang="id-ID" b="1" dirty="0"/>
              <a:t>Hubungan:</a:t>
            </a:r>
            <a:r>
              <a:rPr lang="id-ID" dirty="0"/>
              <a:t> FOM memimpin dan memberikan arahan strategis, sementara </a:t>
            </a:r>
            <a:r>
              <a:rPr lang="id-ID" dirty="0" err="1"/>
              <a:t>Assistant</a:t>
            </a:r>
            <a:r>
              <a:rPr lang="id-ID" dirty="0"/>
              <a:t> FOM membantu dalam mengelola operasional sehari-hari. </a:t>
            </a:r>
            <a:r>
              <a:rPr lang="id-ID" dirty="0" err="1"/>
              <a:t>Assistant</a:t>
            </a:r>
            <a:r>
              <a:rPr lang="id-ID" dirty="0"/>
              <a:t> FOM menggantikan FOM saat tidak ada dan membantu dalam supervisi staf.</a:t>
            </a:r>
          </a:p>
          <a:p>
            <a:r>
              <a:rPr lang="id-ID" b="1" dirty="0" err="1"/>
              <a:t>Kerjasama</a:t>
            </a:r>
            <a:r>
              <a:rPr lang="id-ID" b="1" dirty="0"/>
              <a:t>:</a:t>
            </a:r>
            <a:r>
              <a:rPr lang="id-ID" dirty="0"/>
              <a:t> FOM dan </a:t>
            </a:r>
            <a:r>
              <a:rPr lang="id-ID" dirty="0" err="1"/>
              <a:t>Assistant</a:t>
            </a:r>
            <a:r>
              <a:rPr lang="id-ID" dirty="0"/>
              <a:t> FOM bekerja sama dalam menyusun jadwal, mengatasi masalah operasional, dan melakukan evaluasi kinerja staf. Mereka juga bekerja sama dalam menangani masalah tamu yang kompleks dan memastikan standar pelayanan dipatuhi.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85553"/>
      </p:ext>
    </p:extLst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08A0E661-A9BA-FD45-D2B1-26264AF5E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620688"/>
            <a:ext cx="7560840" cy="55054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B. </a:t>
            </a:r>
            <a:r>
              <a:rPr lang="id-ID" b="1" dirty="0"/>
              <a:t>Front </a:t>
            </a:r>
            <a:r>
              <a:rPr lang="id-ID" b="1" dirty="0" err="1"/>
              <a:t>Desk</a:t>
            </a:r>
            <a:r>
              <a:rPr lang="id-ID" b="1" dirty="0"/>
              <a:t> Supervisor dan </a:t>
            </a:r>
            <a:r>
              <a:rPr lang="id-ID" b="1" dirty="0" err="1"/>
              <a:t>Receptionist</a:t>
            </a:r>
            <a:r>
              <a:rPr lang="id-ID" b="1" dirty="0"/>
              <a:t> / Front </a:t>
            </a:r>
            <a:r>
              <a:rPr lang="id-ID" b="1" dirty="0" err="1"/>
              <a:t>Desk</a:t>
            </a:r>
            <a:r>
              <a:rPr lang="id-ID" b="1" dirty="0"/>
              <a:t> </a:t>
            </a:r>
            <a:r>
              <a:rPr lang="id-ID" b="1" dirty="0" err="1"/>
              <a:t>Agent</a:t>
            </a:r>
            <a:endParaRPr lang="id-ID" dirty="0"/>
          </a:p>
          <a:p>
            <a:r>
              <a:rPr lang="id-ID" b="1" dirty="0"/>
              <a:t>Hubungan:</a:t>
            </a:r>
            <a:r>
              <a:rPr lang="id-ID" dirty="0"/>
              <a:t> Front </a:t>
            </a:r>
            <a:r>
              <a:rPr lang="id-ID" dirty="0" err="1"/>
              <a:t>Desk</a:t>
            </a:r>
            <a:r>
              <a:rPr lang="id-ID" dirty="0"/>
              <a:t> Supervisor mengawasi staf resepsionis selama </a:t>
            </a:r>
            <a:r>
              <a:rPr lang="id-ID" dirty="0" err="1"/>
              <a:t>shift</a:t>
            </a:r>
            <a:r>
              <a:rPr lang="id-ID" dirty="0"/>
              <a:t> tertentu, sedangkan </a:t>
            </a:r>
            <a:r>
              <a:rPr lang="id-ID" dirty="0" err="1"/>
              <a:t>Receptionist</a:t>
            </a:r>
            <a:r>
              <a:rPr lang="id-ID" dirty="0"/>
              <a:t> / Front </a:t>
            </a:r>
            <a:r>
              <a:rPr lang="id-ID" dirty="0" err="1"/>
              <a:t>Desk</a:t>
            </a:r>
            <a:r>
              <a:rPr lang="id-ID" dirty="0"/>
              <a:t> </a:t>
            </a:r>
            <a:r>
              <a:rPr lang="id-ID" dirty="0" err="1"/>
              <a:t>Agent</a:t>
            </a:r>
            <a:r>
              <a:rPr lang="id-ID" dirty="0"/>
              <a:t> menjalankan tugas harian seperti </a:t>
            </a:r>
            <a:r>
              <a:rPr lang="id-ID" dirty="0" err="1"/>
              <a:t>check</a:t>
            </a:r>
            <a:r>
              <a:rPr lang="id-ID" dirty="0"/>
              <a:t>-in dan </a:t>
            </a:r>
            <a:r>
              <a:rPr lang="id-ID" dirty="0" err="1"/>
              <a:t>check-out</a:t>
            </a:r>
            <a:r>
              <a:rPr lang="id-ID" dirty="0"/>
              <a:t> tamu.</a:t>
            </a:r>
          </a:p>
          <a:p>
            <a:r>
              <a:rPr lang="id-ID" b="1" dirty="0" err="1"/>
              <a:t>Kerjasama</a:t>
            </a:r>
            <a:r>
              <a:rPr lang="id-ID" b="1" dirty="0"/>
              <a:t>:</a:t>
            </a:r>
            <a:r>
              <a:rPr lang="id-ID" dirty="0"/>
              <a:t> Supervisor memberikan panduan dan dukungan kepada staf resepsionis, memantau kinerja mereka, dan menangani masalah operasional yang muncul. </a:t>
            </a:r>
            <a:r>
              <a:rPr lang="id-ID" dirty="0" err="1"/>
              <a:t>Receptionist</a:t>
            </a:r>
            <a:r>
              <a:rPr lang="id-ID" dirty="0"/>
              <a:t> melaporkan masalah dan menyelesaikan tugas yang diberikan oleh Supervisor.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92738251"/>
      </p:ext>
    </p:extLst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80129FA4-878D-DBC1-CCA1-6089876FA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692696"/>
            <a:ext cx="7715200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C. </a:t>
            </a:r>
            <a:r>
              <a:rPr lang="id-ID" b="1" dirty="0" err="1"/>
              <a:t>Concierge</a:t>
            </a:r>
            <a:r>
              <a:rPr lang="id-ID" b="1" dirty="0"/>
              <a:t> dan </a:t>
            </a:r>
            <a:r>
              <a:rPr lang="id-ID" b="1" dirty="0" err="1"/>
              <a:t>Receptionist</a:t>
            </a:r>
            <a:r>
              <a:rPr lang="id-ID" b="1" dirty="0"/>
              <a:t> / Front </a:t>
            </a:r>
            <a:r>
              <a:rPr lang="id-ID" b="1" dirty="0" err="1"/>
              <a:t>Desk</a:t>
            </a:r>
            <a:r>
              <a:rPr lang="id-ID" b="1" dirty="0"/>
              <a:t> </a:t>
            </a:r>
            <a:r>
              <a:rPr lang="id-ID" b="1" dirty="0" err="1"/>
              <a:t>Agent</a:t>
            </a:r>
            <a:endParaRPr lang="id-ID" dirty="0"/>
          </a:p>
          <a:p>
            <a:r>
              <a:rPr lang="id-ID" b="1" dirty="0"/>
              <a:t>Hubungan:</a:t>
            </a:r>
            <a:r>
              <a:rPr lang="id-ID" dirty="0"/>
              <a:t> </a:t>
            </a:r>
            <a:r>
              <a:rPr lang="id-ID" dirty="0" err="1"/>
              <a:t>Concierge</a:t>
            </a:r>
            <a:r>
              <a:rPr lang="id-ID" dirty="0"/>
              <a:t> membantu tamu dengan permintaan khusus yang mungkin tidak ditangani oleh </a:t>
            </a:r>
            <a:r>
              <a:rPr lang="id-ID" dirty="0" err="1"/>
              <a:t>receptionist</a:t>
            </a:r>
            <a:r>
              <a:rPr lang="id-ID" dirty="0"/>
              <a:t>, seperti pemesanan restoran dan tiket acara.</a:t>
            </a:r>
          </a:p>
          <a:p>
            <a:r>
              <a:rPr lang="id-ID" b="1" dirty="0" err="1"/>
              <a:t>Kerjasama</a:t>
            </a:r>
            <a:r>
              <a:rPr lang="id-ID" b="1" dirty="0"/>
              <a:t>:</a:t>
            </a:r>
            <a:r>
              <a:rPr lang="id-ID" dirty="0"/>
              <a:t> </a:t>
            </a:r>
            <a:r>
              <a:rPr lang="id-ID" dirty="0" err="1"/>
              <a:t>Receptionist</a:t>
            </a:r>
            <a:r>
              <a:rPr lang="id-ID" dirty="0"/>
              <a:t> sering merujuk tamu ke </a:t>
            </a:r>
            <a:r>
              <a:rPr lang="id-ID" dirty="0" err="1"/>
              <a:t>Concierge</a:t>
            </a:r>
            <a:r>
              <a:rPr lang="id-ID" dirty="0"/>
              <a:t> untuk permintaan khusus dan </a:t>
            </a:r>
            <a:r>
              <a:rPr lang="id-ID" dirty="0" err="1"/>
              <a:t>Concierge</a:t>
            </a:r>
            <a:r>
              <a:rPr lang="id-ID" dirty="0"/>
              <a:t> memberikan informasi atau dukungan tambahan kepada tamu berdasarkan permintaan dari </a:t>
            </a:r>
            <a:r>
              <a:rPr lang="id-ID" dirty="0" err="1"/>
              <a:t>Receptionist</a:t>
            </a:r>
            <a:r>
              <a:rPr lang="id-ID" dirty="0"/>
              <a:t>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7922601"/>
      </p:ext>
    </p:extLst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202C6930-2528-BFEB-5055-5ABC9B4D7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764704"/>
            <a:ext cx="7416824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D. </a:t>
            </a:r>
            <a:r>
              <a:rPr lang="id-ID" b="1" dirty="0"/>
              <a:t>Night Auditor dan Front </a:t>
            </a:r>
            <a:r>
              <a:rPr lang="id-ID" b="1" dirty="0" err="1"/>
              <a:t>Desk</a:t>
            </a:r>
            <a:r>
              <a:rPr lang="id-ID" b="1" dirty="0"/>
              <a:t> </a:t>
            </a:r>
            <a:r>
              <a:rPr lang="id-ID" b="1" dirty="0" err="1"/>
              <a:t>Staff</a:t>
            </a:r>
            <a:endParaRPr lang="id-ID" dirty="0"/>
          </a:p>
          <a:p>
            <a:r>
              <a:rPr lang="id-ID" b="1" dirty="0"/>
              <a:t>Hubungan:</a:t>
            </a:r>
            <a:r>
              <a:rPr lang="id-ID" dirty="0"/>
              <a:t> Night Auditor melakukan audit keuangan dan menangani </a:t>
            </a:r>
            <a:r>
              <a:rPr lang="id-ID" dirty="0" err="1"/>
              <a:t>check</a:t>
            </a:r>
            <a:r>
              <a:rPr lang="id-ID" dirty="0"/>
              <a:t>-in/</a:t>
            </a:r>
            <a:r>
              <a:rPr lang="id-ID" dirty="0" err="1"/>
              <a:t>check-out</a:t>
            </a:r>
            <a:r>
              <a:rPr lang="id-ID" dirty="0"/>
              <a:t> malam hari, sedangkan Front </a:t>
            </a:r>
            <a:r>
              <a:rPr lang="id-ID" dirty="0" err="1"/>
              <a:t>Desk</a:t>
            </a:r>
            <a:r>
              <a:rPr lang="id-ID" dirty="0"/>
              <a:t> </a:t>
            </a:r>
            <a:r>
              <a:rPr lang="id-ID" dirty="0" err="1"/>
              <a:t>Staff</a:t>
            </a:r>
            <a:r>
              <a:rPr lang="id-ID" dirty="0"/>
              <a:t> menjalankan tugas-tugas resepsionis selama malam hari.</a:t>
            </a:r>
          </a:p>
          <a:p>
            <a:r>
              <a:rPr lang="id-ID" b="1" dirty="0" err="1"/>
              <a:t>Kerjasama</a:t>
            </a:r>
            <a:r>
              <a:rPr lang="id-ID" b="1" dirty="0"/>
              <a:t>:</a:t>
            </a:r>
            <a:r>
              <a:rPr lang="id-ID" dirty="0"/>
              <a:t> Night Auditor berkoordinasi dengan Front </a:t>
            </a:r>
            <a:r>
              <a:rPr lang="id-ID" dirty="0" err="1"/>
              <a:t>Desk</a:t>
            </a:r>
            <a:r>
              <a:rPr lang="id-ID" dirty="0"/>
              <a:t> </a:t>
            </a:r>
            <a:r>
              <a:rPr lang="id-ID" dirty="0" err="1"/>
              <a:t>Staff</a:t>
            </a:r>
            <a:r>
              <a:rPr lang="id-ID" dirty="0"/>
              <a:t> untuk memastikan proses </a:t>
            </a:r>
            <a:r>
              <a:rPr lang="id-ID" dirty="0" err="1"/>
              <a:t>check</a:t>
            </a:r>
            <a:r>
              <a:rPr lang="id-ID" dirty="0"/>
              <a:t>-in/</a:t>
            </a:r>
            <a:r>
              <a:rPr lang="id-ID" dirty="0" err="1"/>
              <a:t>check-out</a:t>
            </a:r>
            <a:r>
              <a:rPr lang="id-ID" dirty="0"/>
              <a:t> malam hari berjalan lancar dan untuk menyelesaikan transaksi serta laporan keuangan akhir hari.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91968636"/>
      </p:ext>
    </p:extLst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C897ABFF-E19F-B1C5-5DDB-F38044E1A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764704"/>
            <a:ext cx="7272808" cy="536145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E. </a:t>
            </a:r>
            <a:r>
              <a:rPr lang="id-ID" b="1" dirty="0"/>
              <a:t>Kantor Depan dan Human Resources (HR)</a:t>
            </a:r>
            <a:endParaRPr lang="id-ID" dirty="0"/>
          </a:p>
          <a:p>
            <a:r>
              <a:rPr lang="id-ID" b="1" dirty="0"/>
              <a:t>Hubungan:</a:t>
            </a:r>
            <a:r>
              <a:rPr lang="id-ID" dirty="0"/>
              <a:t> HR bertanggung jawab untuk rekrutmen, pelatihan, dan kesejahteraan karyawan yang berhubungan langsung dengan staf kantor depan.</a:t>
            </a:r>
          </a:p>
          <a:p>
            <a:r>
              <a:rPr lang="id-ID" b="1" dirty="0" err="1"/>
              <a:t>Kerjasama</a:t>
            </a:r>
            <a:r>
              <a:rPr lang="id-ID" b="1" dirty="0"/>
              <a:t>:</a:t>
            </a:r>
            <a:r>
              <a:rPr lang="id-ID" dirty="0"/>
              <a:t> Kantor depan bekerja sama dengan HR dalam proses perekrutan, pelatihan staf baru, dan menangani masalah terkait karyawan seperti absensi dan konflik.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57928050"/>
      </p:ext>
    </p:extLst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D16C2C0F-C04A-A0D7-8D26-36DBA4D37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620688"/>
            <a:ext cx="7344816" cy="550547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F. </a:t>
            </a:r>
            <a:r>
              <a:rPr lang="id-ID" b="1" dirty="0"/>
              <a:t>Kantor Depan dan </a:t>
            </a:r>
            <a:r>
              <a:rPr lang="id-ID" b="1" dirty="0" err="1"/>
              <a:t>Security</a:t>
            </a:r>
            <a:endParaRPr lang="id-ID" dirty="0"/>
          </a:p>
          <a:p>
            <a:r>
              <a:rPr lang="id-ID" b="1" dirty="0"/>
              <a:t>Hubungan:</a:t>
            </a:r>
            <a:r>
              <a:rPr lang="id-ID" dirty="0"/>
              <a:t> </a:t>
            </a:r>
            <a:r>
              <a:rPr lang="id-ID" dirty="0" err="1"/>
              <a:t>Security</a:t>
            </a:r>
            <a:r>
              <a:rPr lang="id-ID" dirty="0"/>
              <a:t> memastikan keselamatan tamu dan keamanan properti hotel.</a:t>
            </a:r>
          </a:p>
          <a:p>
            <a:r>
              <a:rPr lang="id-ID" b="1" dirty="0" err="1"/>
              <a:t>Kerjasama</a:t>
            </a:r>
            <a:r>
              <a:rPr lang="id-ID" b="1" dirty="0"/>
              <a:t>:</a:t>
            </a:r>
            <a:r>
              <a:rPr lang="id-ID" dirty="0"/>
              <a:t> Kantor depan berkoordinasi dengan </a:t>
            </a:r>
            <a:r>
              <a:rPr lang="id-ID" dirty="0" err="1"/>
              <a:t>security</a:t>
            </a:r>
            <a:r>
              <a:rPr lang="id-ID" dirty="0"/>
              <a:t> untuk menangani masalah keamanan, melaporkan kejadian yang mencurigakan, dan memastikan prosedur keamanan diikuti selama </a:t>
            </a:r>
            <a:r>
              <a:rPr lang="id-ID" dirty="0" err="1"/>
              <a:t>shift</a:t>
            </a:r>
            <a:r>
              <a:rPr lang="id-ID" dirty="0"/>
              <a:t>.</a:t>
            </a:r>
            <a:endParaRPr lang="en-US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46240020"/>
      </p:ext>
    </p:extLst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06E1F0AF-2C5B-A210-502E-8B57C20DA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620688"/>
            <a:ext cx="7560840" cy="550547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G. </a:t>
            </a:r>
            <a:r>
              <a:rPr lang="id-ID" b="1" dirty="0"/>
              <a:t>Kantor Depan dan IT (</a:t>
            </a:r>
            <a:r>
              <a:rPr lang="id-ID" b="1" dirty="0" err="1"/>
              <a:t>Information</a:t>
            </a:r>
            <a:r>
              <a:rPr lang="id-ID" b="1" dirty="0"/>
              <a:t> Technology)</a:t>
            </a:r>
            <a:endParaRPr lang="id-ID" dirty="0"/>
          </a:p>
          <a:p>
            <a:r>
              <a:rPr lang="id-ID" b="1" dirty="0"/>
              <a:t>Hubungan:</a:t>
            </a:r>
            <a:r>
              <a:rPr lang="id-ID" dirty="0"/>
              <a:t> IT mendukung sistem teknologi informasi yang digunakan oleh kantor depan, seperti sistem manajemen hotel (PMS) dan sistem komunikasi.</a:t>
            </a:r>
          </a:p>
          <a:p>
            <a:r>
              <a:rPr lang="id-ID" b="1" dirty="0" err="1"/>
              <a:t>Kerjasama</a:t>
            </a:r>
            <a:r>
              <a:rPr lang="id-ID" b="1" dirty="0"/>
              <a:t>:</a:t>
            </a:r>
            <a:r>
              <a:rPr lang="id-ID" dirty="0"/>
              <a:t> Kantor depan bekerja sama dengan IT untuk memastikan sistem berfungsi dengan baik, menangani masalah teknis, dan menerima pelatihan tentang penggunaan sistem.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71793842"/>
      </p:ext>
    </p:extLst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B7EBC092-FF53-E4CE-405F-9134E9927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548680"/>
            <a:ext cx="7488832" cy="557748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id-ID" sz="4200" dirty="0"/>
              <a:t>Komunikasi dan Koordinasi</a:t>
            </a:r>
            <a:endParaRPr lang="en-US" sz="4200" dirty="0"/>
          </a:p>
          <a:p>
            <a:r>
              <a:rPr lang="id-ID" b="1" dirty="0" err="1">
                <a:highlight>
                  <a:srgbClr val="FF0000"/>
                </a:highlight>
              </a:rPr>
              <a:t>Briefing</a:t>
            </a:r>
            <a:r>
              <a:rPr lang="id-ID" b="1" dirty="0">
                <a:highlight>
                  <a:srgbClr val="FF0000"/>
                </a:highlight>
              </a:rPr>
              <a:t> dan </a:t>
            </a:r>
            <a:r>
              <a:rPr lang="id-ID" b="1" dirty="0" err="1">
                <a:highlight>
                  <a:srgbClr val="FF0000"/>
                </a:highlight>
              </a:rPr>
              <a:t>Meeting</a:t>
            </a:r>
            <a:r>
              <a:rPr lang="id-ID" b="1" dirty="0"/>
              <a:t>:</a:t>
            </a:r>
            <a:r>
              <a:rPr lang="id-ID" dirty="0"/>
              <a:t> Pertemuan reguler antara anggota staf kantor depan, seperti </a:t>
            </a:r>
            <a:r>
              <a:rPr lang="id-ID" dirty="0" err="1"/>
              <a:t>shift</a:t>
            </a:r>
            <a:r>
              <a:rPr lang="id-ID" dirty="0"/>
              <a:t> </a:t>
            </a:r>
            <a:r>
              <a:rPr lang="id-ID" dirty="0" err="1"/>
              <a:t>briefing</a:t>
            </a:r>
            <a:r>
              <a:rPr lang="id-ID" dirty="0"/>
              <a:t> atau rapat mingguan, membantu memastikan semua orang berada pada halaman yang sama mengenai kebijakan, masalah operasional, dan umpan balik tamu.</a:t>
            </a:r>
          </a:p>
          <a:p>
            <a:r>
              <a:rPr lang="id-ID" b="1" dirty="0">
                <a:highlight>
                  <a:srgbClr val="FF0000"/>
                </a:highlight>
              </a:rPr>
              <a:t>Sistem Manajemen</a:t>
            </a:r>
            <a:r>
              <a:rPr lang="id-ID" b="1" dirty="0"/>
              <a:t>:</a:t>
            </a:r>
            <a:r>
              <a:rPr lang="id-ID" dirty="0"/>
              <a:t> Penggunaan sistem manajemen hotel (PMS) yang terintegrasi memungkinkan berbagai bagian kantor depan dan departemen lain untuk berbagi informasi dengan cepat dan akurat.</a:t>
            </a:r>
          </a:p>
          <a:p>
            <a:r>
              <a:rPr lang="id-ID" b="1" dirty="0">
                <a:highlight>
                  <a:srgbClr val="FF0000"/>
                </a:highlight>
              </a:rPr>
              <a:t>Dokumentasi dan Laporan</a:t>
            </a:r>
            <a:r>
              <a:rPr lang="id-ID" b="1" dirty="0"/>
              <a:t>:</a:t>
            </a:r>
            <a:r>
              <a:rPr lang="id-ID" dirty="0"/>
              <a:t> Pembuatan laporan harian, catatan operasional, dan dokumentasi membantu memastikan transparansi dan mempermudah koordinasi antara berbagai bagian dan departemen.</a:t>
            </a:r>
            <a:endParaRPr lang="en-US" dirty="0"/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91639030"/>
      </p:ext>
    </p:extLst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4ABD0C38-D822-1740-67AE-37EB18F56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764704"/>
            <a:ext cx="7416824" cy="5361459"/>
          </a:xfrm>
        </p:spPr>
        <p:txBody>
          <a:bodyPr/>
          <a:lstStyle/>
          <a:p>
            <a:r>
              <a:rPr lang="id-ID" dirty="0"/>
              <a:t>Hubungan dan </a:t>
            </a:r>
            <a:r>
              <a:rPr lang="id-ID" dirty="0" err="1"/>
              <a:t>kerjasama</a:t>
            </a:r>
            <a:r>
              <a:rPr lang="id-ID" dirty="0"/>
              <a:t> yang efektif dalam departemen kantor depan dan dengan departemen lain sangat penting untuk </a:t>
            </a:r>
            <a:r>
              <a:rPr lang="id-ID" b="1" dirty="0"/>
              <a:t>menciptakan pengalaman tamu yang positif </a:t>
            </a:r>
            <a:r>
              <a:rPr lang="id-ID" dirty="0"/>
              <a:t>dan </a:t>
            </a:r>
            <a:r>
              <a:rPr lang="id-ID" b="1" dirty="0"/>
              <a:t>memastikan operasional hotel berjalan dengan efisien</a:t>
            </a:r>
            <a:r>
              <a:rPr lang="id-ID" dirty="0"/>
              <a:t>. </a:t>
            </a:r>
            <a:r>
              <a:rPr lang="id-ID" b="1" dirty="0"/>
              <a:t>Komunikasi yang jelas dan koordinasi yang baik antara semua ba</a:t>
            </a:r>
            <a:r>
              <a:rPr lang="id-ID" dirty="0"/>
              <a:t>gian ini membantu dalam menyelesaikan masalah dengan cepat dan memenuhi kebutuhan tamu secara efektif.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25128911"/>
      </p:ext>
    </p:extLst>
  </p:cSld>
  <p:clrMapOvr>
    <a:masterClrMapping/>
  </p:clrMapOvr>
  <p:transition spd="slow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mpungan Konten 2">
            <a:extLst>
              <a:ext uri="{FF2B5EF4-FFF2-40B4-BE49-F238E27FC236}">
                <a16:creationId xmlns:a16="http://schemas.microsoft.com/office/drawing/2014/main" id="{9F8ABEB1-1E3F-A1E9-587E-45C3EF53CC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75689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Cambria" panose="02040503050406030204" pitchFamily="18" charset="0"/>
              </a:rPr>
              <a:t>JENIS </a:t>
            </a:r>
            <a:r>
              <a:rPr lang="en-US" dirty="0" err="1">
                <a:latin typeface="Cambria" panose="02040503050406030204" pitchFamily="18" charset="0"/>
              </a:rPr>
              <a:t>JENIS</a:t>
            </a:r>
            <a:r>
              <a:rPr lang="en-US" dirty="0">
                <a:latin typeface="Cambria" panose="02040503050406030204" pitchFamily="18" charset="0"/>
              </a:rPr>
              <a:t> PERAN DEPARTEMEN KANTOR DEPAN HOTEL</a:t>
            </a:r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27584" y="1700808"/>
            <a:ext cx="7560840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b="1" dirty="0">
                <a:solidFill>
                  <a:srgbClr val="C00000"/>
                </a:solidFill>
              </a:rPr>
              <a:t>1. Front Office </a:t>
            </a:r>
            <a:r>
              <a:rPr lang="id-ID" b="1" dirty="0" err="1">
                <a:solidFill>
                  <a:srgbClr val="C00000"/>
                </a:solidFill>
              </a:rPr>
              <a:t>Manager</a:t>
            </a:r>
            <a:r>
              <a:rPr lang="id-ID" b="1" dirty="0">
                <a:solidFill>
                  <a:srgbClr val="C00000"/>
                </a:solidFill>
              </a:rPr>
              <a:t> (FOM)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b="1" dirty="0">
                <a:solidFill>
                  <a:schemeClr val="tx1"/>
                </a:solidFill>
              </a:rPr>
              <a:t>Tanggung Jawab Utama:</a:t>
            </a:r>
            <a:endParaRPr lang="id-ID" dirty="0">
              <a:solidFill>
                <a:schemeClr val="tx1"/>
              </a:solidFill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id-ID" dirty="0">
                <a:solidFill>
                  <a:schemeClr val="tx1"/>
                </a:solidFill>
              </a:rPr>
              <a:t>Mengawasi semua aspek operasional kantor depan, termasuk manajemen staf dan penerapan kebijakan.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id-ID" dirty="0">
                <a:solidFill>
                  <a:schemeClr val="tx1"/>
                </a:solidFill>
              </a:rPr>
              <a:t>Menangani keluhan tamu dan menyelesaikan masalah yang kompleks.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id-ID" dirty="0">
                <a:solidFill>
                  <a:schemeClr val="tx1"/>
                </a:solidFill>
              </a:rPr>
              <a:t>Bekerja sama dengan departemen lain untuk memastikan pelayanan yang konsisten dan berkualitas tinggi.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id-ID" dirty="0">
                <a:solidFill>
                  <a:schemeClr val="tx1"/>
                </a:solidFill>
              </a:rPr>
              <a:t>Memantau dan melaporkan performa kantor depan dan mengevaluasi efisiensi operasional.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id-ID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567083"/>
      </p:ext>
    </p:extLst>
  </p:cSld>
  <p:clrMapOvr>
    <a:masterClrMapping/>
  </p:clrMapOvr>
  <p:transition spd="slow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/>
              <a:t>	</a:t>
            </a:r>
          </a:p>
          <a:p>
            <a:endParaRPr lang="en-US" sz="4000" b="1"/>
          </a:p>
          <a:p>
            <a:endParaRPr lang="id-ID" sz="2400" b="1">
              <a:sym typeface="Wingdings" panose="05000000000000000000" pitchFamily="2" charset="2"/>
            </a:endParaRPr>
          </a:p>
          <a:p>
            <a:r>
              <a:rPr lang="id-ID" sz="4000" b="1">
                <a:sym typeface="Wingdings" panose="05000000000000000000" pitchFamily="2" charset="2"/>
              </a:rPr>
              <a:t> </a:t>
            </a:r>
            <a:r>
              <a:rPr lang="en-US" sz="4000" b="1"/>
              <a:t>END</a:t>
            </a:r>
            <a:r>
              <a:rPr lang="id-ID" sz="4000" b="1"/>
              <a:t> </a:t>
            </a:r>
            <a:r>
              <a:rPr lang="id-ID" sz="4000" b="1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C468E714-32D3-A9D8-F0D3-F3907D9F1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692696"/>
            <a:ext cx="7416824" cy="5433467"/>
          </a:xfrm>
        </p:spPr>
        <p:txBody>
          <a:bodyPr/>
          <a:lstStyle/>
          <a:p>
            <a:pPr marL="0" indent="0" algn="ctr">
              <a:buNone/>
            </a:pPr>
            <a:r>
              <a:rPr lang="id-ID" sz="3200" b="1" dirty="0">
                <a:highlight>
                  <a:srgbClr val="FF0000"/>
                </a:highlight>
              </a:rPr>
              <a:t>2. </a:t>
            </a:r>
            <a:r>
              <a:rPr lang="id-ID" sz="3200" b="1" dirty="0" err="1">
                <a:highlight>
                  <a:srgbClr val="FF0000"/>
                </a:highlight>
              </a:rPr>
              <a:t>Assistant</a:t>
            </a:r>
            <a:r>
              <a:rPr lang="id-ID" sz="3200" b="1" dirty="0">
                <a:highlight>
                  <a:srgbClr val="FF0000"/>
                </a:highlight>
              </a:rPr>
              <a:t> Front Office </a:t>
            </a:r>
            <a:r>
              <a:rPr lang="id-ID" sz="3200" b="1" dirty="0" err="1">
                <a:highlight>
                  <a:srgbClr val="FF0000"/>
                </a:highlight>
              </a:rPr>
              <a:t>Manager</a:t>
            </a:r>
            <a:endParaRPr lang="id-ID" sz="3200" b="1" dirty="0">
              <a:highlight>
                <a:srgbClr val="FF0000"/>
              </a:highlight>
            </a:endParaRPr>
          </a:p>
          <a:p>
            <a:pPr algn="ctr"/>
            <a:r>
              <a:rPr lang="id-ID" b="1" dirty="0"/>
              <a:t>Tanggung Jawab Utama:</a:t>
            </a:r>
            <a:endParaRPr lang="id-ID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id-ID" dirty="0"/>
              <a:t>Membantu FOM dalam mengelola operasional kantor depan.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d-ID" dirty="0"/>
              <a:t>Mengawasi staf resepsionis dan memastikan kepatuhan terhadap standar layanan.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d-ID" dirty="0"/>
              <a:t>Menyusun jadwal kerja staf dan memastikan peralihan </a:t>
            </a:r>
            <a:r>
              <a:rPr lang="id-ID" dirty="0" err="1"/>
              <a:t>shift</a:t>
            </a:r>
            <a:r>
              <a:rPr lang="id-ID" dirty="0"/>
              <a:t> berjalan lancar.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d-ID" dirty="0"/>
              <a:t>Mengatasi masalah atau keluhan tamu yang tidak dapat diatasi oleh staf resepsionis.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98650104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9F93D214-C09A-45C7-DD53-86B7D421E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764704"/>
            <a:ext cx="7344816" cy="5361459"/>
          </a:xfrm>
        </p:spPr>
        <p:txBody>
          <a:bodyPr/>
          <a:lstStyle/>
          <a:p>
            <a:pPr marL="0" indent="0" algn="ctr">
              <a:buNone/>
            </a:pPr>
            <a:r>
              <a:rPr lang="id-ID" b="1" dirty="0">
                <a:highlight>
                  <a:srgbClr val="FF0000"/>
                </a:highlight>
              </a:rPr>
              <a:t>3. Front </a:t>
            </a:r>
            <a:r>
              <a:rPr lang="id-ID" b="1" dirty="0" err="1">
                <a:highlight>
                  <a:srgbClr val="FF0000"/>
                </a:highlight>
              </a:rPr>
              <a:t>Desk</a:t>
            </a:r>
            <a:r>
              <a:rPr lang="id-ID" b="1" dirty="0">
                <a:highlight>
                  <a:srgbClr val="FF0000"/>
                </a:highlight>
              </a:rPr>
              <a:t> Supervisor</a:t>
            </a:r>
          </a:p>
          <a:p>
            <a:pPr algn="ctr"/>
            <a:r>
              <a:rPr lang="id-ID" b="1" dirty="0"/>
              <a:t>Tanggung Jawab Utama:</a:t>
            </a:r>
            <a:endParaRPr lang="id-ID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id-ID" dirty="0"/>
              <a:t>Memimpin dan mengawasi staf resepsionis selama </a:t>
            </a:r>
            <a:r>
              <a:rPr lang="id-ID" dirty="0" err="1"/>
              <a:t>shift</a:t>
            </a:r>
            <a:r>
              <a:rPr lang="id-ID" dirty="0"/>
              <a:t> tertentu.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d-ID" dirty="0"/>
              <a:t>Mengatur tugas harian staf dan memastikan bahwa layanan </a:t>
            </a:r>
            <a:r>
              <a:rPr lang="id-ID" dirty="0" err="1"/>
              <a:t>check</a:t>
            </a:r>
            <a:r>
              <a:rPr lang="id-ID" dirty="0"/>
              <a:t>-in/</a:t>
            </a:r>
            <a:r>
              <a:rPr lang="id-ID" dirty="0" err="1"/>
              <a:t>check-out</a:t>
            </a:r>
            <a:r>
              <a:rPr lang="id-ID" dirty="0"/>
              <a:t> dilakukan dengan efisien.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d-ID" dirty="0"/>
              <a:t>Menangani masalah operasional yang muncul selama </a:t>
            </a:r>
            <a:r>
              <a:rPr lang="id-ID" dirty="0" err="1"/>
              <a:t>shift</a:t>
            </a:r>
            <a:r>
              <a:rPr lang="id-ID" dirty="0"/>
              <a:t> dan memberikan dukungan langsung kepada tamu.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d-ID" dirty="0"/>
              <a:t>Menyusun laporan operasional dan memantau kinerja staf.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80819191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2156F1C7-F0B9-6E52-52E4-BE05831EE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836712"/>
            <a:ext cx="7056784" cy="5289451"/>
          </a:xfrm>
        </p:spPr>
        <p:txBody>
          <a:bodyPr/>
          <a:lstStyle/>
          <a:p>
            <a:pPr marL="0" indent="0" algn="ctr">
              <a:buNone/>
            </a:pPr>
            <a:r>
              <a:rPr lang="id-ID" b="1" dirty="0">
                <a:highlight>
                  <a:srgbClr val="FF0000"/>
                </a:highlight>
              </a:rPr>
              <a:t>4. </a:t>
            </a:r>
            <a:r>
              <a:rPr lang="id-ID" b="1" dirty="0" err="1">
                <a:highlight>
                  <a:srgbClr val="FF0000"/>
                </a:highlight>
              </a:rPr>
              <a:t>Receptionist</a:t>
            </a:r>
            <a:r>
              <a:rPr lang="id-ID" b="1" dirty="0">
                <a:highlight>
                  <a:srgbClr val="FF0000"/>
                </a:highlight>
              </a:rPr>
              <a:t> / Front </a:t>
            </a:r>
            <a:r>
              <a:rPr lang="id-ID" b="1" dirty="0" err="1">
                <a:highlight>
                  <a:srgbClr val="FF0000"/>
                </a:highlight>
              </a:rPr>
              <a:t>Desk</a:t>
            </a:r>
            <a:r>
              <a:rPr lang="id-ID" b="1" dirty="0">
                <a:highlight>
                  <a:srgbClr val="FF0000"/>
                </a:highlight>
              </a:rPr>
              <a:t> </a:t>
            </a:r>
            <a:r>
              <a:rPr lang="id-ID" b="1" dirty="0" err="1">
                <a:highlight>
                  <a:srgbClr val="FF0000"/>
                </a:highlight>
              </a:rPr>
              <a:t>Agent</a:t>
            </a:r>
            <a:endParaRPr lang="id-ID" b="1" dirty="0">
              <a:highlight>
                <a:srgbClr val="FF0000"/>
              </a:highlight>
            </a:endParaRPr>
          </a:p>
          <a:p>
            <a:pPr algn="ctr"/>
            <a:r>
              <a:rPr lang="id-ID" b="1" dirty="0"/>
              <a:t>Tanggung Jawab Utama:</a:t>
            </a:r>
            <a:endParaRPr lang="id-ID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id-ID" dirty="0"/>
              <a:t>Melakukan </a:t>
            </a:r>
            <a:r>
              <a:rPr lang="id-ID" dirty="0" err="1"/>
              <a:t>check</a:t>
            </a:r>
            <a:r>
              <a:rPr lang="id-ID" dirty="0"/>
              <a:t>-in dan </a:t>
            </a:r>
            <a:r>
              <a:rPr lang="id-ID" dirty="0" err="1"/>
              <a:t>check-out</a:t>
            </a:r>
            <a:r>
              <a:rPr lang="id-ID" dirty="0"/>
              <a:t> tamu.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d-ID" dirty="0"/>
              <a:t>Mengelola reservasi kamar dan menjawab pertanyaan tentang ketersediaan kamar dan tarif.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d-ID" dirty="0"/>
              <a:t>Menyediakan informasi tentang fasilitas hotel dan atraksi lokal.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d-ID" dirty="0"/>
              <a:t>Mengelola sistem pemesanan dan memastikan data tamu akurat.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88424895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FDE37CCA-E2DD-12F7-B51D-6281AF946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764704"/>
            <a:ext cx="6768752" cy="5361459"/>
          </a:xfrm>
        </p:spPr>
        <p:txBody>
          <a:bodyPr/>
          <a:lstStyle/>
          <a:p>
            <a:pPr marL="0" indent="0" algn="ctr">
              <a:buNone/>
            </a:pPr>
            <a:r>
              <a:rPr lang="id-ID" b="1" dirty="0">
                <a:highlight>
                  <a:srgbClr val="FF0000"/>
                </a:highlight>
              </a:rPr>
              <a:t>5. </a:t>
            </a:r>
            <a:r>
              <a:rPr lang="id-ID" b="1" dirty="0" err="1">
                <a:highlight>
                  <a:srgbClr val="FF0000"/>
                </a:highlight>
              </a:rPr>
              <a:t>Concierge</a:t>
            </a:r>
            <a:endParaRPr lang="id-ID" b="1" dirty="0">
              <a:highlight>
                <a:srgbClr val="FF0000"/>
              </a:highlight>
            </a:endParaRPr>
          </a:p>
          <a:p>
            <a:pPr algn="ctr"/>
            <a:r>
              <a:rPr lang="id-ID" b="1" dirty="0"/>
              <a:t>Tanggung Jawab Utama:</a:t>
            </a:r>
            <a:endParaRPr lang="id-ID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id-ID" dirty="0"/>
              <a:t>Membantu tamu dengan permintaan khusus seperti pemesanan restoran, tiket acara, dan rekomendasi lokal.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d-ID" dirty="0"/>
              <a:t>Menyediakan informasi dan saran tentang aktivitas di area sekitar hotel.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d-ID" dirty="0"/>
              <a:t>Mengatur dan memenuhi permintaan tamu terkait pengalaman lokal dan aktivitas khusus.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d-ID" dirty="0"/>
              <a:t>Menjaga hubungan baik dengan penyedia layanan lokal untuk mendapatkan penawaran terbaik untuk tamu.</a:t>
            </a:r>
            <a:endParaRPr lang="en-US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74203424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BA4E592D-E83A-4677-70CE-D4C0CA48F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764704"/>
            <a:ext cx="7056784" cy="5361459"/>
          </a:xfrm>
        </p:spPr>
        <p:txBody>
          <a:bodyPr/>
          <a:lstStyle/>
          <a:p>
            <a:pPr marL="0" indent="0" algn="ctr">
              <a:buNone/>
            </a:pPr>
            <a:r>
              <a:rPr lang="id-ID" b="1" dirty="0">
                <a:highlight>
                  <a:srgbClr val="FF0000"/>
                </a:highlight>
              </a:rPr>
              <a:t>6. Night Auditor</a:t>
            </a:r>
          </a:p>
          <a:p>
            <a:pPr algn="ctr"/>
            <a:r>
              <a:rPr lang="id-ID" b="1" dirty="0"/>
              <a:t>Tanggung Jawab Utama:</a:t>
            </a:r>
            <a:endParaRPr lang="id-ID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id-ID" dirty="0"/>
              <a:t>Melakukan audit harian pada transaksi keuangan dan memastikan semua catatan keuangan akurat.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d-ID" dirty="0"/>
              <a:t>Memproses laporan akhir hari dan menangani transaksi pembayaran malam hari.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d-ID" dirty="0"/>
              <a:t>Menangani </a:t>
            </a:r>
            <a:r>
              <a:rPr lang="id-ID" dirty="0" err="1"/>
              <a:t>check</a:t>
            </a:r>
            <a:r>
              <a:rPr lang="id-ID" dirty="0"/>
              <a:t>-in/</a:t>
            </a:r>
            <a:r>
              <a:rPr lang="id-ID" dirty="0" err="1"/>
              <a:t>check-out</a:t>
            </a:r>
            <a:r>
              <a:rPr lang="id-ID" dirty="0"/>
              <a:t> malam hari serta permintaan dan masalah tamu yang terjadi pada malam hari.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d-ID" dirty="0"/>
              <a:t>Menyusun laporan keuangan harian dan memberikan informasi kepada manajemen.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24384928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CFA74E16-2678-2F9F-93C3-209EF86DF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836712"/>
            <a:ext cx="7128792" cy="5289451"/>
          </a:xfrm>
        </p:spPr>
        <p:txBody>
          <a:bodyPr/>
          <a:lstStyle/>
          <a:p>
            <a:pPr marL="0" indent="0" algn="ctr">
              <a:buNone/>
            </a:pPr>
            <a:r>
              <a:rPr lang="id-ID" b="1" dirty="0">
                <a:highlight>
                  <a:srgbClr val="FF0000"/>
                </a:highlight>
              </a:rPr>
              <a:t>7. </a:t>
            </a:r>
            <a:r>
              <a:rPr lang="id-ID" b="1" dirty="0" err="1">
                <a:highlight>
                  <a:srgbClr val="FF0000"/>
                </a:highlight>
              </a:rPr>
              <a:t>Bellhop</a:t>
            </a:r>
            <a:r>
              <a:rPr lang="id-ID" b="1" dirty="0">
                <a:highlight>
                  <a:srgbClr val="FF0000"/>
                </a:highlight>
              </a:rPr>
              <a:t> / </a:t>
            </a:r>
            <a:r>
              <a:rPr lang="id-ID" b="1" dirty="0" err="1">
                <a:highlight>
                  <a:srgbClr val="FF0000"/>
                </a:highlight>
              </a:rPr>
              <a:t>Porter</a:t>
            </a:r>
            <a:endParaRPr lang="id-ID" b="1" dirty="0">
              <a:highlight>
                <a:srgbClr val="FF0000"/>
              </a:highlight>
            </a:endParaRPr>
          </a:p>
          <a:p>
            <a:pPr algn="ctr"/>
            <a:r>
              <a:rPr lang="id-ID" b="1" dirty="0"/>
              <a:t>Tanggung Jawab Utama:</a:t>
            </a:r>
            <a:endParaRPr lang="id-ID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id-ID" dirty="0"/>
              <a:t>Membantu tamu dengan barang bawaan mereka dan mengantarkan bagasi ke kamar tamu.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d-ID" dirty="0"/>
              <a:t>Menyediakan bantuan untuk memuat dan membongkar barang dari kendaraan tamu.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d-ID" dirty="0"/>
              <a:t>Menawarkan layanan tambahan seperti pengantaran barang dan membantu dengan pengaturan kamar.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d-ID" dirty="0"/>
              <a:t>Menyambut tamu dan membantu mereka dalam proses </a:t>
            </a:r>
            <a:r>
              <a:rPr lang="id-ID" dirty="0" err="1"/>
              <a:t>check</a:t>
            </a:r>
            <a:r>
              <a:rPr lang="id-ID" dirty="0"/>
              <a:t>-in dengan membawa barang ke kamar.</a:t>
            </a:r>
            <a:endParaRPr lang="en-US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8043319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3005</TotalTime>
  <Words>1446</Words>
  <Application>Microsoft Office PowerPoint</Application>
  <PresentationFormat>Tampilan Layar (4:3)</PresentationFormat>
  <Paragraphs>133</Paragraphs>
  <Slides>30</Slides>
  <Notes>1</Notes>
  <HiddenSlides>0</HiddenSlides>
  <MMClips>0</MMClips>
  <ScaleCrop>false</ScaleCrop>
  <HeadingPairs>
    <vt:vector size="6" baseType="variant">
      <vt:variant>
        <vt:lpstr>Font Dipakai</vt:lpstr>
      </vt:variant>
      <vt:variant>
        <vt:i4>6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30</vt:i4>
      </vt:variant>
    </vt:vector>
  </HeadingPairs>
  <TitlesOfParts>
    <vt:vector size="37" baseType="lpstr">
      <vt:lpstr>Arial</vt:lpstr>
      <vt:lpstr>Calibri</vt:lpstr>
      <vt:lpstr>Cambria</vt:lpstr>
      <vt:lpstr>Google Sans</vt:lpstr>
      <vt:lpstr>Times New Roman</vt:lpstr>
      <vt:lpstr>Wingdings</vt:lpstr>
      <vt:lpstr>Office Theme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yusminar wahyuningsih</cp:lastModifiedBy>
  <cp:revision>446</cp:revision>
  <cp:lastPrinted>2017-08-29T02:54:51Z</cp:lastPrinted>
  <dcterms:created xsi:type="dcterms:W3CDTF">2010-04-18T12:06:30Z</dcterms:created>
  <dcterms:modified xsi:type="dcterms:W3CDTF">2025-10-11T06:20:24Z</dcterms:modified>
</cp:coreProperties>
</file>