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274" r:id="rId23"/>
  </p:sldIdLst>
  <p:sldSz cx="9144000" cy="6858000" type="screen4x3"/>
  <p:notesSz cx="6761163" cy="9942513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56" autoAdjust="0"/>
  </p:normalViewPr>
  <p:slideViewPr>
    <p:cSldViewPr>
      <p:cViewPr varScale="1">
        <p:scale>
          <a:sx n="65" d="100"/>
          <a:sy n="65" d="100"/>
        </p:scale>
        <p:origin x="142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MAN1100225 Manajemen Pemasaran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FA98675-48B3-4455-BBF3-825EA5B9F9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MAN1100225 Manajemen Pemasaran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7D6AA19-9F61-49F6-B689-CFE5F384D4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MAN1100225 Manajemen Pemasaran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EDA167-2E12-454A-9BD3-D1B296F023F2}" type="slidenum">
              <a:rPr lang="id-ID" altLang="en-US"/>
              <a:pPr>
                <a:spcBef>
                  <a:spcPct val="0"/>
                </a:spcBef>
              </a:pPr>
              <a:t>10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MAN1100225 Manajemen Pemasaran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08BD1B-8E99-4B96-A6D4-48F4F7542077}" type="slidenum">
              <a:rPr lang="id-ID" altLang="en-US"/>
              <a:pPr>
                <a:spcBef>
                  <a:spcPct val="0"/>
                </a:spcBef>
              </a:pPr>
              <a:t>11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MAN1100225 Manajemen Pemasaran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4BDFB4-02D9-470D-82A8-9303EC057726}" type="slidenum">
              <a:rPr lang="id-ID" altLang="en-US"/>
              <a:pPr>
                <a:spcBef>
                  <a:spcPct val="0"/>
                </a:spcBef>
              </a:pPr>
              <a:t>12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MAN1100225 Manajemen Pemasaran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DF528C-C149-4671-973F-1FE12735FA5A}" type="slidenum">
              <a:rPr lang="id-ID" altLang="en-US"/>
              <a:pPr>
                <a:spcBef>
                  <a:spcPct val="0"/>
                </a:spcBef>
              </a:pPr>
              <a:t>13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MAN1100225 Manajemen Pemasaran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EAFBF3-0AD5-49CE-B3D2-35E0C2530B3C}" type="slidenum">
              <a:rPr lang="id-ID" altLang="en-US"/>
              <a:pPr>
                <a:spcBef>
                  <a:spcPct val="0"/>
                </a:spcBef>
              </a:pPr>
              <a:t>14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MAN1100225 Manajemen Pemasaran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0842C6-4632-46BA-A274-DC756FC623CE}" type="slidenum">
              <a:rPr lang="id-ID" altLang="en-US"/>
              <a:pPr>
                <a:spcBef>
                  <a:spcPct val="0"/>
                </a:spcBef>
              </a:pPr>
              <a:t>15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5075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2FE7CB-D8B7-4348-8392-5F7CC4DA76CB}" type="slidenum">
              <a:rPr lang="id-ID" altLang="en-US"/>
              <a:pPr>
                <a:spcBef>
                  <a:spcPct val="0"/>
                </a:spcBef>
              </a:pPr>
              <a:t>16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564842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5A0AF8-5180-4667-A203-6662BA541425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</p:spTree>
    <p:extLst>
      <p:ext uri="{BB962C8B-B14F-4D97-AF65-F5344CB8AC3E}">
        <p14:creationId xmlns:p14="http://schemas.microsoft.com/office/powerpoint/2010/main" val="370034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4ECA6D-3598-459E-A288-C8EB9A07EA22}" type="slidenum">
              <a:rPr lang="id-ID" altLang="en-US"/>
              <a:pPr>
                <a:spcBef>
                  <a:spcPct val="0"/>
                </a:spcBef>
              </a:pPr>
              <a:t>18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208954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BC695C-BC3C-4AB3-A466-1062345E6317}" type="slidenum">
              <a:rPr lang="id-ID" altLang="en-US"/>
              <a:pPr>
                <a:spcBef>
                  <a:spcPct val="0"/>
                </a:spcBef>
              </a:pPr>
              <a:t>19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515635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BD3F06-B1AF-4700-9C01-5A17A187FC6E}" type="slidenum">
              <a:rPr lang="id-ID" altLang="en-US"/>
              <a:pPr>
                <a:spcBef>
                  <a:spcPct val="0"/>
                </a:spcBef>
              </a:pPr>
              <a:t>2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MAN1100225 Manajemen Pemasaran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3AB995-2C9E-4FEE-9571-3E8F0612C8A7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</p:spTree>
    <p:extLst>
      <p:ext uri="{BB962C8B-B14F-4D97-AF65-F5344CB8AC3E}">
        <p14:creationId xmlns:p14="http://schemas.microsoft.com/office/powerpoint/2010/main" val="18715400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EDBCED-EE46-433C-8727-3C5CF02CD27B}" type="slidenum">
              <a:rPr lang="id-ID" altLang="en-US"/>
              <a:pPr>
                <a:spcBef>
                  <a:spcPct val="0"/>
                </a:spcBef>
              </a:pPr>
              <a:t>21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156051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CAE59D-67E7-447C-8CBC-52E7698EBB7C}" type="slidenum">
              <a:rPr lang="id-ID" altLang="en-US"/>
              <a:pPr>
                <a:spcBef>
                  <a:spcPct val="0"/>
                </a:spcBef>
              </a:pPr>
              <a:t>3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MAN1100225 Manajemen Pemasaran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3CBCAD-E956-40C5-91ED-140AD15A6B70}" type="slidenum">
              <a:rPr lang="id-ID" altLang="en-US"/>
              <a:pPr>
                <a:spcBef>
                  <a:spcPct val="0"/>
                </a:spcBef>
              </a:pPr>
              <a:t>4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MAN1100225 Manajemen Pemasaran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5E0A8A-3CA7-41F2-9781-8DA4F7B8C414}" type="slidenum">
              <a:rPr lang="id-ID" altLang="en-US"/>
              <a:pPr>
                <a:spcBef>
                  <a:spcPct val="0"/>
                </a:spcBef>
              </a:pPr>
              <a:t>5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MAN1100225 Manajemen Pemasaran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867A2E-AB7B-4289-9CE8-3D4F8BD180F9}" type="slidenum">
              <a:rPr lang="id-ID" altLang="en-US"/>
              <a:pPr>
                <a:spcBef>
                  <a:spcPct val="0"/>
                </a:spcBef>
              </a:pPr>
              <a:t>6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MAN1100225 Manajemen Pemasaran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84707B-EED4-49F1-A5CE-8048670F266D}" type="slidenum">
              <a:rPr lang="id-ID" altLang="en-US"/>
              <a:pPr>
                <a:spcBef>
                  <a:spcPct val="0"/>
                </a:spcBef>
              </a:pPr>
              <a:t>7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MAN1100225 Manajemen Pemasaran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9D8EF7-0639-404A-9B35-16B9EEC11897}" type="slidenum">
              <a:rPr lang="id-ID" altLang="en-US"/>
              <a:pPr>
                <a:spcBef>
                  <a:spcPct val="0"/>
                </a:spcBef>
              </a:pPr>
              <a:t>8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MAN1100225 Manajemen Pemasaran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47515C-2D39-4FD0-8CFB-99FFFF77FCCE}" type="slidenum">
              <a:rPr lang="id-ID" altLang="en-US"/>
              <a:pPr>
                <a:spcBef>
                  <a:spcPct val="0"/>
                </a:spcBef>
              </a:pPr>
              <a:t>9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MAN1100225 Manajemen Pemasaran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id-ID" altLang="en-US" sz="1200">
                <a:cs typeface="Arial" panose="020B0604020202020204" pitchFamily="34" charset="0"/>
              </a:rPr>
              <a:t>Revisi: 00</a:t>
            </a:r>
            <a:endParaRPr lang="id-ID" altLang="en-US" sz="1600"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7A47DF-5554-4A0A-9E75-263F087E77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313840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E00EF0C-62B2-449E-9957-944187697EE7}" type="datetime1">
              <a:rPr lang="en-US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MAN1100445 Manajemen Pemasaran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34473D-A6F5-43FC-AE3B-045FAFB764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780380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8E005A7-968F-49E0-A720-655E34ED6329}" type="datetime1">
              <a:rPr lang="en-US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MAN1100445 Manajemen Pemasaran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C4BF2C-E71F-4821-934B-7E36B5A70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003259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8771BDD-B606-45D4-B819-AF740FD5E655}" type="datetime1">
              <a:rPr lang="en-US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MAN1100445 Manajemen Pemasaran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8C4F2B-0E62-402B-A4F3-AD70CE8C9C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331519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EE117CB-D162-4081-AD7B-AD9170BB0F19}" type="datetime1">
              <a:rPr lang="en-US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MAN1100445 Manajemen Pemasaran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1D8EA2-9D08-45F8-8F72-4FC35DDFF3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114627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id-ID" altLang="en-US" sz="1200">
                <a:cs typeface="Arial" panose="020B0604020202020204" pitchFamily="34" charset="0"/>
              </a:rPr>
              <a:t>Revisi: 00</a:t>
            </a:r>
            <a:endParaRPr lang="id-ID" altLang="en-US" sz="160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2D0CFD-EE4D-4EC8-90A7-6AB56B5A8966}" type="datetime1">
              <a:rPr lang="en-US"/>
              <a:pPr>
                <a:defRPr/>
              </a:pPr>
              <a:t>10/12/2025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MAN1100445 Manajemen Pemasaran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95A994-C0F3-4360-BC5C-ADD34ED989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825934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id-ID" altLang="en-US" sz="1200">
                <a:cs typeface="Arial" panose="020B0604020202020204" pitchFamily="34" charset="0"/>
              </a:rPr>
              <a:t>Versi : 01</a:t>
            </a:r>
            <a:endParaRPr lang="id-ID" altLang="en-US" sz="1600"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EC9C6A9-61C5-47EB-804A-C4DF8169A110}" type="datetime1">
              <a:rPr lang="en-US"/>
              <a:pPr>
                <a:defRPr/>
              </a:pPr>
              <a:t>10/12/2025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MAN1100445 Manajemen Pemasaran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4E1108-9C0A-4DCD-AEB4-20F2708C3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840996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id-ID" altLang="en-US" sz="1200">
                <a:cs typeface="Arial" panose="020B0604020202020204" pitchFamily="34" charset="0"/>
              </a:rPr>
              <a:t>Versi : 01</a:t>
            </a:r>
            <a:endParaRPr lang="id-ID" altLang="en-US" sz="160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00581F7-BAC8-4DBE-8AF3-A473B0FED07B}" type="datetime1">
              <a:rPr lang="en-US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MAN1100445 Manajemen Pemasaran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62ECC5-9BE1-47FB-BD4F-7475E46DDC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099566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1768107-4871-40E7-B255-6CDAEC31BE06}" type="datetime1">
              <a:rPr lang="en-US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MAN1100445 Manajemen Pemasaran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F2F94A-88D4-4E61-B70A-07F7558C4E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482014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BF3CF7-6FB7-4F6C-8874-F1C3C340CC77}" type="datetime1">
              <a:rPr lang="en-US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MAN1100445 Manajemen Pemasaran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588A23-36CC-4DC7-BF3F-5BBCC97FD6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046271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99F1449-3376-4DA5-921F-D4127BC4789C}" type="datetime1">
              <a:rPr lang="en-US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MAN1100445 Manajemen Pemasaran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F6089F-2B3C-4575-B305-7C7496ACB0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071672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EA7497-E567-40D5-8F84-66F6ECF25C21}" type="datetime1">
              <a:rPr lang="en-US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MAN1100445 Manajemen Pemasaran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792DF8-D0D1-41EA-83D6-2BFED069D0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462944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B6C8D43-3436-443A-B98A-B8DA5C75447B}" type="datetime1">
              <a:rPr lang="en-US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MAN1100445 Manajemen Pemasaran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6DA231-1FB2-4249-AA55-9EA387F29F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801413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8039EB1-A3DA-4A76-9E39-9D0B7AD97E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TextBox 6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id-ID" altLang="en-US" sz="1200">
                <a:cs typeface="Arial" panose="020B0604020202020204" pitchFamily="34" charset="0"/>
              </a:rPr>
              <a:t>Versi : 01</a:t>
            </a:r>
            <a:endParaRPr lang="id-ID" altLang="en-US" sz="1600"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23850" y="404813"/>
            <a:ext cx="1655763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d-ID" altLang="en-US" sz="1200" b="1" smtClean="0">
                <a:cs typeface="Arial" panose="020B0604020202020204" pitchFamily="34" charset="0"/>
              </a:rPr>
              <a:t>I.</a:t>
            </a:r>
            <a:fld id="{E3062FD7-E9E9-405F-A09D-AE11EF324AB7}" type="slidenum">
              <a:rPr lang="id-ID" altLang="en-US" sz="1200" b="1" smtClean="0"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id-ID" altLang="en-US" sz="1200" b="1" smtClean="0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600" dirty="0"/>
              <a:t>Nilai Pelanggan dan Orientasi Pemasaran </a:t>
            </a:r>
            <a:endParaRPr lang="fi-FI" sz="3600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</a:t>
            </a:r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3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7411" name="Picture 2" descr="D:\Picture\logo ibi smal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Date Placeholder 1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35D43D6-D625-4B30-9710-0C8D00F3F4CB}" type="datetime1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10/12/2025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3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</a:rPr>
              <a:t>Manajemen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</a:rPr>
              <a:t>Pemasaran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C66E49-58AE-4A57-94F9-BDBFA42D64ED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Cara Meningkatkan Nilai Basis Pelanggan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60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Perusahaan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nilai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basis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pelanggan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strategi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sbb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Mengurangi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tingkat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keberalihan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pelanggan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hubungan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pelanggan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potensi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pertumbuhan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marL="720725" lvl="1" indent="-263525">
              <a:buFont typeface="Arial" charset="0"/>
              <a:buChar char="–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Share of wallet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Pangsa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Dompet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720725" lvl="1" indent="-263525">
              <a:buFont typeface="Arial" charset="0"/>
              <a:buChar char="–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Cross selling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Penjualan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Silang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720725" lvl="1" indent="-263525">
              <a:buFont typeface="Arial" charset="0"/>
              <a:buChar char="–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Up selling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Penjualan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keatas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Membuat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pelanggan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berlaba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rendah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menguntungkan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menghilangkan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mereka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Menfokuskan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usaha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seimbang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pelanggan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bernilai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tinggi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4CCC35-826A-451D-BDCA-FF5887031B59}" type="datetime1">
              <a:rPr lang="en-US" altLang="en-US" sz="1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10/12/2025</a:t>
            </a:fld>
            <a:endParaRPr lang="en-US" altLang="en-US" sz="1800" smtClean="0">
              <a:latin typeface="Arial" panose="020B0604020202020204" pitchFamily="34" charset="0"/>
            </a:endParaRP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787DA8-6467-4D7F-A817-6868BDF51CFE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584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latin typeface="Arial" panose="020B0604020202020204" pitchFamily="34" charset="0"/>
              </a:rPr>
              <a:t>Manajemen</a:t>
            </a:r>
            <a:r>
              <a:rPr lang="en-US" altLang="en-US" sz="1800" dirty="0" smtClean="0">
                <a:latin typeface="Arial" panose="020B0604020202020204" pitchFamily="34" charset="0"/>
              </a:rPr>
              <a:t> </a:t>
            </a:r>
            <a:r>
              <a:rPr lang="en-US" altLang="en-US" sz="1800" dirty="0" err="1" smtClean="0">
                <a:latin typeface="Arial" panose="020B0604020202020204" pitchFamily="34" charset="0"/>
              </a:rPr>
              <a:t>Pemasaran</a:t>
            </a:r>
            <a:endParaRPr lang="en-US" altLang="en-US" sz="18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Proses Perkembangan Pelanggan</a:t>
            </a:r>
            <a:endParaRPr lang="id-ID" altLang="en-US" smtClean="0"/>
          </a:p>
        </p:txBody>
      </p:sp>
      <p:pic>
        <p:nvPicPr>
          <p:cNvPr id="37891" name="Picture 2" descr="C:\Users\Acer\Contacts\Desktop\IMG_20140728_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39850"/>
            <a:ext cx="6553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E6F0AE-CC8E-4BB5-94A4-4334F488A7AE}" type="datetime1">
              <a:rPr lang="en-US" altLang="en-US" sz="1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10/12/2025</a:t>
            </a:fld>
            <a:endParaRPr lang="en-US" altLang="en-US" sz="1800" smtClean="0">
              <a:latin typeface="Arial" panose="020B0604020202020204" pitchFamily="34" charset="0"/>
            </a:endParaRP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D2B3BB-8A11-454F-98B9-77DE7E20906E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Beberapa cara membangun loyalitas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5334000" cy="502602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Berinteraksi dengan pelanggan</a:t>
            </a:r>
          </a:p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Mengembangkan program loyalitas</a:t>
            </a:r>
          </a:p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Mempersonalisasikan pemasaran</a:t>
            </a:r>
          </a:p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Menciptakan ikatan institusional</a:t>
            </a:r>
          </a:p>
        </p:txBody>
      </p:sp>
      <p:pic>
        <p:nvPicPr>
          <p:cNvPr id="39940" name="Picture 3" descr="Scan101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200"/>
            <a:ext cx="3429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645A72-2F79-4426-9D2C-5A9B29DFA5C6}" type="datetime1">
              <a:rPr lang="en-US" altLang="en-US" sz="1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10/12/2025</a:t>
            </a:fld>
            <a:endParaRPr lang="en-US" altLang="en-US" sz="1800" smtClean="0">
              <a:latin typeface="Arial" panose="020B0604020202020204" pitchFamily="34" charset="0"/>
            </a:endParaRPr>
          </a:p>
        </p:txBody>
      </p:sp>
      <p:sp>
        <p:nvSpPr>
          <p:cNvPr id="399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999E59-9E6C-493D-AE0E-24619C39D8D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9943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latin typeface="Arial" panose="020B0604020202020204" pitchFamily="34" charset="0"/>
              </a:rPr>
              <a:t>Manajemen</a:t>
            </a:r>
            <a:r>
              <a:rPr lang="en-US" altLang="en-US" sz="1800" dirty="0" smtClean="0">
                <a:latin typeface="Arial" panose="020B0604020202020204" pitchFamily="34" charset="0"/>
              </a:rPr>
              <a:t> </a:t>
            </a:r>
            <a:r>
              <a:rPr lang="en-US" altLang="en-US" sz="1800" dirty="0" err="1" smtClean="0">
                <a:latin typeface="Arial" panose="020B0604020202020204" pitchFamily="34" charset="0"/>
              </a:rPr>
              <a:t>Pemasaran</a:t>
            </a:r>
            <a:endParaRPr lang="en-US" altLang="en-US" sz="18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Database Pemasaran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Isi ideal database konsumen :</a:t>
            </a:r>
          </a:p>
          <a:p>
            <a:pPr lvl="1"/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Daftar alamat surat-menyurat dan kontak</a:t>
            </a:r>
          </a:p>
          <a:p>
            <a:pPr lvl="1"/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Transaksi pelanggan</a:t>
            </a:r>
          </a:p>
          <a:p>
            <a:pPr lvl="1"/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Informasi registrasi</a:t>
            </a:r>
          </a:p>
          <a:p>
            <a:pPr lvl="1"/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Pertanyaan telepon</a:t>
            </a:r>
          </a:p>
          <a:p>
            <a:pPr lvl="1"/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Cookies</a:t>
            </a:r>
          </a:p>
          <a:p>
            <a:pPr lvl="1"/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Demografis</a:t>
            </a:r>
          </a:p>
          <a:p>
            <a:pPr lvl="1"/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Psikografis</a:t>
            </a:r>
          </a:p>
          <a:p>
            <a:pPr lvl="1"/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Mediagrafis</a:t>
            </a:r>
          </a:p>
          <a:p>
            <a:pPr>
              <a:buFontTx/>
              <a:buNone/>
            </a:pPr>
            <a:endParaRPr lang="en-US" altLang="en-US" smtClean="0"/>
          </a:p>
          <a:p>
            <a:pPr lvl="1"/>
            <a:endParaRPr lang="en-US" altLang="en-US" smtClean="0"/>
          </a:p>
        </p:txBody>
      </p:sp>
      <p:sp>
        <p:nvSpPr>
          <p:cNvPr id="4198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25963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Isi ideal database bisnis :</a:t>
            </a:r>
          </a:p>
          <a:p>
            <a:pPr lvl="1"/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Transaksi masa lalu</a:t>
            </a:r>
          </a:p>
          <a:p>
            <a:pPr lvl="1"/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Volume, harga, laba masa lalu</a:t>
            </a:r>
          </a:p>
          <a:p>
            <a:pPr lvl="1"/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Nama tim pembelian</a:t>
            </a:r>
          </a:p>
          <a:p>
            <a:pPr lvl="1"/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Status kontrak saat ini</a:t>
            </a:r>
          </a:p>
          <a:p>
            <a:pPr lvl="1"/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Perkiraan bagian pemasok</a:t>
            </a:r>
          </a:p>
          <a:p>
            <a:pPr lvl="1"/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Pesaing</a:t>
            </a:r>
          </a:p>
          <a:p>
            <a:pPr lvl="1"/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Kekuatan dan kelemahan kompetitif</a:t>
            </a:r>
          </a:p>
          <a:p>
            <a:pPr lvl="1"/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Praktik, pola dan kebijakan pembelian</a:t>
            </a:r>
          </a:p>
          <a:p>
            <a:endParaRPr lang="en-US" altLang="en-US" smtClean="0"/>
          </a:p>
        </p:txBody>
      </p:sp>
      <p:sp>
        <p:nvSpPr>
          <p:cNvPr id="41989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957F02-C8A5-4B63-B254-60FE4C3DFB2B}" type="datetime1">
              <a:rPr lang="en-US" altLang="en-US" sz="1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10/12/2025</a:t>
            </a:fld>
            <a:endParaRPr lang="en-US" altLang="en-US" sz="1800" smtClean="0">
              <a:latin typeface="Arial" panose="020B0604020202020204" pitchFamily="34" charset="0"/>
            </a:endParaRP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1FC51C-2DED-4683-B86B-54304585915B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1991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latin typeface="Arial" panose="020B0604020202020204" pitchFamily="34" charset="0"/>
              </a:rPr>
              <a:t>Manajemen</a:t>
            </a:r>
            <a:r>
              <a:rPr lang="en-US" altLang="en-US" sz="1800" dirty="0" smtClean="0">
                <a:latin typeface="Arial" panose="020B0604020202020204" pitchFamily="34" charset="0"/>
              </a:rPr>
              <a:t> </a:t>
            </a:r>
            <a:r>
              <a:rPr lang="en-US" altLang="en-US" sz="1800" dirty="0" err="1" smtClean="0">
                <a:latin typeface="Arial" panose="020B0604020202020204" pitchFamily="34" charset="0"/>
              </a:rPr>
              <a:t>Pemasaran</a:t>
            </a:r>
            <a:endParaRPr lang="en-US" altLang="en-US" sz="18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Ketidaklayakan Pembangunan Database :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450975"/>
            <a:ext cx="8229600" cy="5026025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dibeli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kali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seumur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memperlihatkan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sedikit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loyalitas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merek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Penjualan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unit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sangat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kecil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pengumpulan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sangat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37F310-3A9A-46E7-BCCF-30D78B72F2D8}" type="datetime1">
              <a:rPr lang="en-US" altLang="en-US" sz="1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10/12/2025</a:t>
            </a:fld>
            <a:endParaRPr lang="en-US" altLang="en-US" sz="1800" smtClean="0">
              <a:latin typeface="Arial" panose="020B0604020202020204" pitchFamily="34" charset="0"/>
            </a:endParaRP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40F7F1-04DE-49C9-AA1F-E949828E99D8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403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latin typeface="Arial" panose="020B0604020202020204" pitchFamily="34" charset="0"/>
              </a:rPr>
              <a:t>Manajemen</a:t>
            </a:r>
            <a:r>
              <a:rPr lang="en-US" altLang="en-US" sz="1800" dirty="0" smtClean="0">
                <a:latin typeface="Arial" panose="020B0604020202020204" pitchFamily="34" charset="0"/>
              </a:rPr>
              <a:t> </a:t>
            </a:r>
            <a:r>
              <a:rPr lang="en-US" altLang="en-US" sz="1800" dirty="0" err="1" smtClean="0">
                <a:latin typeface="Arial" panose="020B0604020202020204" pitchFamily="34" charset="0"/>
              </a:rPr>
              <a:t>Pemasaran</a:t>
            </a:r>
            <a:endParaRPr lang="en-US" altLang="en-US" sz="18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Sistem Riset Pemasaran</a:t>
            </a:r>
            <a:endParaRPr lang="id-ID" alt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i="1" smtClean="0">
                <a:latin typeface="Arial" panose="020B0604020202020204" pitchFamily="34" charset="0"/>
                <a:cs typeface="Arial" panose="020B0604020202020204" pitchFamily="34" charset="0"/>
              </a:rPr>
              <a:t>“Riset Pemasaran merupakan Perancangan, Pengumpulan, Analisis dan Pelaporan data sistematis serta temuan yang relevan terhadap situasi pemasaran tertentu yang dihadapi oleh perusahaan”</a:t>
            </a:r>
            <a:endParaRPr lang="id-ID" altLang="en-US" b="1" i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D9E707-C96C-4A50-A952-CF7B9F129C55}" type="datetime1">
              <a:rPr lang="en-US" altLang="en-US" sz="1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10/12/2025</a:t>
            </a:fld>
            <a:endParaRPr lang="en-US" altLang="en-US" sz="1800" smtClean="0">
              <a:latin typeface="Arial" panose="020B0604020202020204" pitchFamily="34" charset="0"/>
            </a:endParaRPr>
          </a:p>
        </p:txBody>
      </p:sp>
      <p:sp>
        <p:nvSpPr>
          <p:cNvPr id="18437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4AA65B-BB0C-4619-A870-6DD4EE4437B0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8438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latin typeface="Arial" panose="020B0604020202020204" pitchFamily="34" charset="0"/>
              </a:rPr>
              <a:t>Manajemen</a:t>
            </a:r>
            <a:r>
              <a:rPr lang="en-US" altLang="en-US" sz="1800" dirty="0" smtClean="0">
                <a:latin typeface="Arial" panose="020B0604020202020204" pitchFamily="34" charset="0"/>
              </a:rPr>
              <a:t> </a:t>
            </a:r>
            <a:r>
              <a:rPr lang="en-US" altLang="en-US" sz="1800" dirty="0" err="1" smtClean="0">
                <a:latin typeface="Arial" panose="020B0604020202020204" pitchFamily="34" charset="0"/>
              </a:rPr>
              <a:t>Pemasaran</a:t>
            </a:r>
            <a:endParaRPr lang="en-US" altLang="en-US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4708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Proses Riset Pemasaran</a:t>
            </a:r>
            <a:endParaRPr lang="id-ID" altLang="en-US" smtClean="0"/>
          </a:p>
        </p:txBody>
      </p:sp>
      <p:pic>
        <p:nvPicPr>
          <p:cNvPr id="20483" name="Picture 2" descr="C:\Users\Acer\Contacts\Desktop\IMG_20140728_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3276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1524000"/>
            <a:ext cx="5016500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 err="1">
                <a:latin typeface="Arial" charset="0"/>
                <a:cs typeface="Arial" charset="0"/>
              </a:rPr>
              <a:t>Langkah</a:t>
            </a:r>
            <a:r>
              <a:rPr lang="en-US" sz="2400" b="1" dirty="0">
                <a:latin typeface="Arial" charset="0"/>
                <a:cs typeface="Arial" charset="0"/>
              </a:rPr>
              <a:t> 1 </a:t>
            </a:r>
            <a:r>
              <a:rPr lang="en-US" sz="2400" b="1" dirty="0" err="1">
                <a:latin typeface="Arial" charset="0"/>
                <a:cs typeface="Arial" charset="0"/>
              </a:rPr>
              <a:t>Riset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atin typeface="Arial" charset="0"/>
                <a:cs typeface="Arial" charset="0"/>
              </a:rPr>
              <a:t>Pemasaran</a:t>
            </a:r>
            <a:r>
              <a:rPr lang="en-US" sz="2400" b="1" dirty="0">
                <a:latin typeface="Arial" charset="0"/>
                <a:cs typeface="Arial" charset="0"/>
              </a:rPr>
              <a:t>: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2400" dirty="0" err="1">
                <a:latin typeface="Arial" charset="0"/>
                <a:cs typeface="Arial" charset="0"/>
              </a:rPr>
              <a:t>Mendefinisikan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Masalah</a:t>
            </a:r>
            <a:endParaRPr lang="en-US" sz="24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2400" dirty="0" err="1">
                <a:latin typeface="Arial" charset="0"/>
                <a:cs typeface="Arial" charset="0"/>
              </a:rPr>
              <a:t>Menentukan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Alternatif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keputusan</a:t>
            </a:r>
            <a:endParaRPr lang="en-US" sz="24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2400" dirty="0" err="1">
                <a:latin typeface="Arial" charset="0"/>
                <a:cs typeface="Arial" charset="0"/>
              </a:rPr>
              <a:t>Menentukan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Tujuan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Riset</a:t>
            </a:r>
            <a:endParaRPr lang="id-ID" sz="2400" dirty="0">
              <a:latin typeface="Arial" charset="0"/>
              <a:cs typeface="Arial" charset="0"/>
            </a:endParaRP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3810000" y="3581400"/>
            <a:ext cx="2286000" cy="108585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66"/>
                </a:solidFill>
                <a:latin typeface="Arial" panose="020B0604020202020204" pitchFamily="34" charset="0"/>
              </a:rPr>
              <a:t>Sumber Data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5029200" y="5715000"/>
            <a:ext cx="2286000" cy="108585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66"/>
                </a:solidFill>
                <a:latin typeface="Arial" panose="020B0604020202020204" pitchFamily="34" charset="0"/>
              </a:rPr>
              <a:t>Metode Kontak</a:t>
            </a: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3810000" y="4648200"/>
            <a:ext cx="2286000" cy="108585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66"/>
                </a:solidFill>
                <a:latin typeface="Arial" panose="020B0604020202020204" pitchFamily="34" charset="0"/>
              </a:rPr>
              <a:t>Instrumen Riset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6096000" y="4648200"/>
            <a:ext cx="2286000" cy="108585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66"/>
                </a:solidFill>
                <a:latin typeface="Arial" panose="020B0604020202020204" pitchFamily="34" charset="0"/>
              </a:rPr>
              <a:t>Rencana Sampling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6096000" y="3581400"/>
            <a:ext cx="2286000" cy="108585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66"/>
                </a:solidFill>
                <a:latin typeface="Arial" panose="020B0604020202020204" pitchFamily="34" charset="0"/>
              </a:rPr>
              <a:t>Pendekatan Riset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836988" y="3200400"/>
            <a:ext cx="4929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Langkah 2 Mengembangkan Rencana Riset</a:t>
            </a:r>
          </a:p>
        </p:txBody>
      </p:sp>
      <p:sp>
        <p:nvSpPr>
          <p:cNvPr id="20491" name="Date Placeholder 1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D94754-E8F3-4993-B05D-A331770A8C56}" type="datetime1">
              <a:rPr lang="en-US" altLang="en-US" sz="1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10/12/2025</a:t>
            </a:fld>
            <a:endParaRPr lang="en-US" altLang="en-US" sz="1800" smtClean="0">
              <a:latin typeface="Arial" panose="020B0604020202020204" pitchFamily="34" charset="0"/>
            </a:endParaRPr>
          </a:p>
        </p:txBody>
      </p:sp>
      <p:sp>
        <p:nvSpPr>
          <p:cNvPr id="20492" name="Slide Number Placeholder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988C84-B2D5-4E26-ADA0-014C112292CD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0493" name="Footer Placeholder 1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Arial" panose="020B0604020202020204" pitchFamily="34" charset="0"/>
              </a:rPr>
              <a:t> </a:t>
            </a:r>
            <a:r>
              <a:rPr lang="en-US" altLang="en-US" sz="1800" dirty="0" err="1" smtClean="0">
                <a:latin typeface="Arial" panose="020B0604020202020204" pitchFamily="34" charset="0"/>
              </a:rPr>
              <a:t>Manajemen</a:t>
            </a:r>
            <a:r>
              <a:rPr lang="en-US" altLang="en-US" sz="1800" dirty="0" smtClean="0">
                <a:latin typeface="Arial" panose="020B0604020202020204" pitchFamily="34" charset="0"/>
              </a:rPr>
              <a:t> </a:t>
            </a:r>
            <a:r>
              <a:rPr lang="en-US" altLang="en-US" sz="1800" dirty="0" err="1" smtClean="0">
                <a:latin typeface="Arial" panose="020B0604020202020204" pitchFamily="34" charset="0"/>
              </a:rPr>
              <a:t>Pemasaran</a:t>
            </a:r>
            <a:endParaRPr lang="en-US" altLang="en-US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090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Pendekatan Riset</a:t>
            </a:r>
          </a:p>
        </p:txBody>
      </p:sp>
      <p:sp>
        <p:nvSpPr>
          <p:cNvPr id="22531" name="AutoShape 5"/>
          <p:cNvSpPr>
            <a:spLocks noChangeArrowheads="1"/>
          </p:cNvSpPr>
          <p:nvPr/>
        </p:nvSpPr>
        <p:spPr bwMode="auto">
          <a:xfrm>
            <a:off x="76200" y="1524000"/>
            <a:ext cx="4114800" cy="762000"/>
          </a:xfrm>
          <a:prstGeom prst="roundRect">
            <a:avLst>
              <a:gd name="adj" fmla="val 50000"/>
            </a:avLst>
          </a:prstGeom>
          <a:solidFill>
            <a:srgbClr val="E3E3FF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cs typeface="Arial" panose="020B0604020202020204" pitchFamily="34" charset="0"/>
              </a:rPr>
              <a:t>Riset Observasi</a:t>
            </a:r>
          </a:p>
        </p:txBody>
      </p:sp>
      <p:sp>
        <p:nvSpPr>
          <p:cNvPr id="22532" name="AutoShape 15"/>
          <p:cNvSpPr>
            <a:spLocks noChangeArrowheads="1"/>
          </p:cNvSpPr>
          <p:nvPr/>
        </p:nvSpPr>
        <p:spPr bwMode="auto">
          <a:xfrm>
            <a:off x="76200" y="2514600"/>
            <a:ext cx="4114800" cy="762000"/>
          </a:xfrm>
          <a:prstGeom prst="roundRect">
            <a:avLst>
              <a:gd name="adj" fmla="val 50000"/>
            </a:avLst>
          </a:prstGeom>
          <a:solidFill>
            <a:srgbClr val="E3E3FF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cs typeface="Arial" panose="020B0604020202020204" pitchFamily="34" charset="0"/>
              </a:rPr>
              <a:t>Riset Kelompok Fokus</a:t>
            </a:r>
          </a:p>
        </p:txBody>
      </p:sp>
      <p:sp>
        <p:nvSpPr>
          <p:cNvPr id="22533" name="AutoShape 16"/>
          <p:cNvSpPr>
            <a:spLocks noChangeArrowheads="1"/>
          </p:cNvSpPr>
          <p:nvPr/>
        </p:nvSpPr>
        <p:spPr bwMode="auto">
          <a:xfrm>
            <a:off x="76200" y="3505200"/>
            <a:ext cx="3886200" cy="762000"/>
          </a:xfrm>
          <a:prstGeom prst="roundRect">
            <a:avLst>
              <a:gd name="adj" fmla="val 50000"/>
            </a:avLst>
          </a:prstGeom>
          <a:solidFill>
            <a:srgbClr val="E3E3FF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cs typeface="Arial" panose="020B0604020202020204" pitchFamily="34" charset="0"/>
              </a:rPr>
              <a:t>Survey</a:t>
            </a:r>
          </a:p>
        </p:txBody>
      </p:sp>
      <p:sp>
        <p:nvSpPr>
          <p:cNvPr id="22534" name="AutoShape 17"/>
          <p:cNvSpPr>
            <a:spLocks noChangeArrowheads="1"/>
          </p:cNvSpPr>
          <p:nvPr/>
        </p:nvSpPr>
        <p:spPr bwMode="auto">
          <a:xfrm>
            <a:off x="152400" y="4495800"/>
            <a:ext cx="3810000" cy="762000"/>
          </a:xfrm>
          <a:prstGeom prst="roundRect">
            <a:avLst>
              <a:gd name="adj" fmla="val 50000"/>
            </a:avLst>
          </a:prstGeom>
          <a:solidFill>
            <a:srgbClr val="E3E3FF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cs typeface="Arial" panose="020B0604020202020204" pitchFamily="34" charset="0"/>
              </a:rPr>
              <a:t>Data Perilaku</a:t>
            </a:r>
          </a:p>
        </p:txBody>
      </p:sp>
      <p:sp>
        <p:nvSpPr>
          <p:cNvPr id="22535" name="AutoShape 18"/>
          <p:cNvSpPr>
            <a:spLocks noChangeArrowheads="1"/>
          </p:cNvSpPr>
          <p:nvPr/>
        </p:nvSpPr>
        <p:spPr bwMode="auto">
          <a:xfrm>
            <a:off x="152400" y="5486400"/>
            <a:ext cx="3810000" cy="762000"/>
          </a:xfrm>
          <a:prstGeom prst="roundRect">
            <a:avLst>
              <a:gd name="adj" fmla="val 50000"/>
            </a:avLst>
          </a:prstGeom>
          <a:solidFill>
            <a:srgbClr val="E3E3FF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cs typeface="Arial" panose="020B0604020202020204" pitchFamily="34" charset="0"/>
              </a:rPr>
              <a:t>Eksperimentasi</a:t>
            </a:r>
          </a:p>
        </p:txBody>
      </p:sp>
      <p:pic>
        <p:nvPicPr>
          <p:cNvPr id="22536" name="Picture 5" descr="ph040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219200"/>
            <a:ext cx="4724400" cy="5257800"/>
          </a:xfrm>
        </p:spPr>
      </p:pic>
      <p:sp>
        <p:nvSpPr>
          <p:cNvPr id="22537" name="TextBox 12"/>
          <p:cNvSpPr txBox="1">
            <a:spLocks noChangeArrowheads="1"/>
          </p:cNvSpPr>
          <p:nvPr/>
        </p:nvSpPr>
        <p:spPr bwMode="auto">
          <a:xfrm>
            <a:off x="4800600" y="6477000"/>
            <a:ext cx="382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Kondisi Focus Group Discussion</a:t>
            </a:r>
            <a:endParaRPr lang="id-ID" altLang="en-US" sz="1800" b="1">
              <a:latin typeface="Arial" panose="020B0604020202020204" pitchFamily="34" charset="0"/>
            </a:endParaRPr>
          </a:p>
        </p:txBody>
      </p:sp>
      <p:sp>
        <p:nvSpPr>
          <p:cNvPr id="22538" name="Date Placeholder 1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A66543-E950-4A21-ABCA-BF36AAEA50CC}" type="datetime1">
              <a:rPr lang="en-US" altLang="en-US" sz="1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10/12/2025</a:t>
            </a:fld>
            <a:endParaRPr lang="en-US" altLang="en-US" sz="1800" smtClean="0">
              <a:latin typeface="Arial" panose="020B0604020202020204" pitchFamily="34" charset="0"/>
            </a:endParaRPr>
          </a:p>
        </p:txBody>
      </p:sp>
      <p:sp>
        <p:nvSpPr>
          <p:cNvPr id="22539" name="Slide Number Placeholder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E26E9E-CD81-4CE0-B26E-6C995C5AB0D0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40" name="Footer Placeholder 1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latin typeface="Arial" panose="020B0604020202020204" pitchFamily="34" charset="0"/>
              </a:rPr>
              <a:t>Manajemen</a:t>
            </a:r>
            <a:r>
              <a:rPr lang="en-US" altLang="en-US" sz="1800" dirty="0" smtClean="0">
                <a:latin typeface="Arial" panose="020B0604020202020204" pitchFamily="34" charset="0"/>
              </a:rPr>
              <a:t> </a:t>
            </a:r>
            <a:r>
              <a:rPr lang="en-US" altLang="en-US" sz="1800" dirty="0" err="1" smtClean="0">
                <a:latin typeface="Arial" panose="020B0604020202020204" pitchFamily="34" charset="0"/>
              </a:rPr>
              <a:t>Pemasaran</a:t>
            </a:r>
            <a:endParaRPr lang="en-US" altLang="en-US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18754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Instrument Riset</a:t>
            </a:r>
            <a:endParaRPr lang="id-ID" alt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76200" y="1527175"/>
            <a:ext cx="3429000" cy="5026025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Kuesioner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Pengukuran Kualitatif</a:t>
            </a:r>
          </a:p>
          <a:p>
            <a:pPr marL="631825" lvl="1" indent="-231775"/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Asosiasi Kata</a:t>
            </a:r>
          </a:p>
          <a:p>
            <a:pPr marL="631825" lvl="1" indent="-231775"/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Teknik Proyektif</a:t>
            </a:r>
          </a:p>
          <a:p>
            <a:pPr marL="631825" lvl="1" indent="-231775"/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Visualisasi</a:t>
            </a:r>
          </a:p>
          <a:p>
            <a:pPr marL="631825" lvl="1" indent="-231775"/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Personifikasi merek</a:t>
            </a:r>
          </a:p>
          <a:p>
            <a:pPr marL="631825" lvl="1" indent="-231775"/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Teknik tangga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Peralatan Teknologi</a:t>
            </a:r>
          </a:p>
          <a:p>
            <a:pPr marL="631825" lvl="1" indent="-231775"/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Galvanometer</a:t>
            </a:r>
          </a:p>
          <a:p>
            <a:pPr marL="631825" lvl="1" indent="-231775"/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Tachitoskop</a:t>
            </a:r>
          </a:p>
          <a:p>
            <a:pPr marL="631825" lvl="1" indent="-231775"/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Audiometer</a:t>
            </a:r>
          </a:p>
          <a:p>
            <a:pPr marL="631825" lvl="1" indent="-231775"/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Kamera mata</a:t>
            </a:r>
            <a:endParaRPr lang="id-ID" altLang="en-US" sz="2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0" name="Picture 2" descr="C:\Users\Acer\Contacts\Desktop\IMG_20140728_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39838"/>
            <a:ext cx="5791200" cy="56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Date Placeholder 9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3228C9-740A-4A44-A339-E118C83F0E42}" type="datetime1">
              <a:rPr lang="en-US" altLang="en-US" sz="1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10/12/2025</a:t>
            </a:fld>
            <a:endParaRPr lang="en-US" altLang="en-US" sz="1800" smtClean="0">
              <a:latin typeface="Arial" panose="020B0604020202020204" pitchFamily="34" charset="0"/>
            </a:endParaRPr>
          </a:p>
        </p:txBody>
      </p:sp>
      <p:sp>
        <p:nvSpPr>
          <p:cNvPr id="24582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1D9A91-8CEF-4A35-8A04-4FFC7FC43C6F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802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Rencana Sampling</a:t>
            </a:r>
            <a:endParaRPr lang="id-ID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9575"/>
            <a:ext cx="3886200" cy="50260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beberapa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perlu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kita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tanyakan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sampling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Siapa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kita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survei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 (Unit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Pengambilan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sampel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Berapa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banyak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orang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kita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survei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ukuran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sampel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Bagaimana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kita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memilih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responden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Prosedur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Pengambilan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sampel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id-ID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2" descr="C:\Users\Acer\Contacts\Desktop\IMG_20140728_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19200"/>
            <a:ext cx="5181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Date Placeholder 9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ECABAB-E206-4C9E-939B-C90426B19A87}" type="datetime1">
              <a:rPr lang="en-US" altLang="en-US" sz="1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10/12/2025</a:t>
            </a:fld>
            <a:endParaRPr lang="en-US" altLang="en-US" sz="1800" smtClean="0">
              <a:latin typeface="Arial" panose="020B0604020202020204" pitchFamily="34" charset="0"/>
            </a:endParaRPr>
          </a:p>
        </p:txBody>
      </p:sp>
      <p:sp>
        <p:nvSpPr>
          <p:cNvPr id="26630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B6CD2B-3D2A-4356-98E4-01C26C19AB88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6631" name="Footer Placeholder 1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latin typeface="Arial" panose="020B0604020202020204" pitchFamily="34" charset="0"/>
              </a:rPr>
              <a:t>Manajemen</a:t>
            </a:r>
            <a:r>
              <a:rPr lang="en-US" altLang="en-US" sz="1800" dirty="0" smtClean="0">
                <a:latin typeface="Arial" panose="020B0604020202020204" pitchFamily="34" charset="0"/>
              </a:rPr>
              <a:t> </a:t>
            </a:r>
            <a:r>
              <a:rPr lang="en-US" altLang="en-US" sz="1800" dirty="0" err="1" smtClean="0">
                <a:latin typeface="Arial" panose="020B0604020202020204" pitchFamily="34" charset="0"/>
              </a:rPr>
              <a:t>Pemasaran</a:t>
            </a:r>
            <a:endParaRPr lang="en-US" altLang="en-US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510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Perubahan Orientasi Perusahaan </a:t>
            </a:r>
            <a:endParaRPr lang="id-ID" altLang="en-US" smtClean="0"/>
          </a:p>
        </p:txBody>
      </p:sp>
      <p:pic>
        <p:nvPicPr>
          <p:cNvPr id="19459" name="Picture 2" descr="C:\Users\Acer\Contacts\Desktop\IMG_20140728_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204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C44564-5CFB-41F6-964B-9F280BCDF71C}" type="datetime1">
              <a:rPr lang="en-US" altLang="en-US" sz="1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10/12/2025</a:t>
            </a:fld>
            <a:endParaRPr lang="en-US" altLang="en-US" sz="1800" smtClean="0">
              <a:latin typeface="Arial" panose="020B0604020202020204" pitchFamily="34" charset="0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4171A2-3377-4303-9A6C-AC95F7B02402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9462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err="1" smtClean="0">
                <a:latin typeface="Arial" panose="020B0604020202020204" pitchFamily="34" charset="0"/>
              </a:rPr>
              <a:t>Manajemen</a:t>
            </a:r>
            <a:r>
              <a:rPr lang="en-US" altLang="en-US" sz="1200" dirty="0" smtClean="0">
                <a:latin typeface="Arial" panose="020B0604020202020204" pitchFamily="34" charset="0"/>
              </a:rPr>
              <a:t> </a:t>
            </a:r>
            <a:r>
              <a:rPr lang="en-US" altLang="en-US" sz="1200" dirty="0" err="1" smtClean="0">
                <a:latin typeface="Arial" panose="020B0604020202020204" pitchFamily="34" charset="0"/>
              </a:rPr>
              <a:t>Pemasaran</a:t>
            </a:r>
            <a:endParaRPr lang="en-US" altLang="en-US" sz="12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Metode Kontak</a:t>
            </a:r>
          </a:p>
        </p:txBody>
      </p:sp>
      <p:sp>
        <p:nvSpPr>
          <p:cNvPr id="28675" name="AutoShape 5"/>
          <p:cNvSpPr>
            <a:spLocks noChangeArrowheads="1"/>
          </p:cNvSpPr>
          <p:nvPr/>
        </p:nvSpPr>
        <p:spPr bwMode="auto">
          <a:xfrm>
            <a:off x="1219200" y="1600200"/>
            <a:ext cx="3200400" cy="121920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Kuisioner Surat</a:t>
            </a:r>
          </a:p>
        </p:txBody>
      </p:sp>
      <p:sp>
        <p:nvSpPr>
          <p:cNvPr id="28676" name="AutoShape 6"/>
          <p:cNvSpPr>
            <a:spLocks noChangeArrowheads="1"/>
          </p:cNvSpPr>
          <p:nvPr/>
        </p:nvSpPr>
        <p:spPr bwMode="auto">
          <a:xfrm>
            <a:off x="1219200" y="2819400"/>
            <a:ext cx="3200400" cy="121920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Wawancara telepon</a:t>
            </a:r>
          </a:p>
        </p:txBody>
      </p:sp>
      <p:sp>
        <p:nvSpPr>
          <p:cNvPr id="28677" name="AutoShape 7"/>
          <p:cNvSpPr>
            <a:spLocks noChangeArrowheads="1"/>
          </p:cNvSpPr>
          <p:nvPr/>
        </p:nvSpPr>
        <p:spPr bwMode="auto">
          <a:xfrm>
            <a:off x="1219200" y="4038600"/>
            <a:ext cx="3200400" cy="121920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Wawancara Pribadi</a:t>
            </a:r>
          </a:p>
        </p:txBody>
      </p:sp>
      <p:sp>
        <p:nvSpPr>
          <p:cNvPr id="28678" name="AutoShape 8"/>
          <p:cNvSpPr>
            <a:spLocks noChangeArrowheads="1"/>
          </p:cNvSpPr>
          <p:nvPr/>
        </p:nvSpPr>
        <p:spPr bwMode="auto">
          <a:xfrm>
            <a:off x="1219200" y="5257800"/>
            <a:ext cx="3200400" cy="1219200"/>
          </a:xfrm>
          <a:prstGeom prst="octagon">
            <a:avLst>
              <a:gd name="adj" fmla="val 29287"/>
            </a:avLst>
          </a:prstGeom>
          <a:solidFill>
            <a:schemeClr val="hlink"/>
          </a:solidFill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Wawancara Online</a:t>
            </a:r>
          </a:p>
        </p:txBody>
      </p:sp>
      <p:pic>
        <p:nvPicPr>
          <p:cNvPr id="2867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t="21538" r="46924" b="40001"/>
          <a:stretch>
            <a:fillRect/>
          </a:stretch>
        </p:blipFill>
        <p:spPr>
          <a:xfrm>
            <a:off x="4648200" y="2046288"/>
            <a:ext cx="4191000" cy="3821112"/>
          </a:xfrm>
        </p:spPr>
      </p:pic>
      <p:sp>
        <p:nvSpPr>
          <p:cNvPr id="28680" name="Date Placeholder 1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917C94-7E1B-4EF2-8564-6E62CBD02312}" type="datetime1">
              <a:rPr lang="en-US" altLang="en-US" sz="1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10/12/2025</a:t>
            </a:fld>
            <a:endParaRPr lang="en-US" altLang="en-US" sz="1800" smtClean="0">
              <a:latin typeface="Arial" panose="020B0604020202020204" pitchFamily="34" charset="0"/>
            </a:endParaRPr>
          </a:p>
        </p:txBody>
      </p:sp>
      <p:sp>
        <p:nvSpPr>
          <p:cNvPr id="28681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887BF-73A0-41A4-9E7D-3D0EC45B3A8A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8682" name="Footer Placeholder 1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latin typeface="Arial" panose="020B0604020202020204" pitchFamily="34" charset="0"/>
              </a:rPr>
              <a:t>Manajemen</a:t>
            </a:r>
            <a:r>
              <a:rPr lang="en-US" altLang="en-US" sz="1800" dirty="0" smtClean="0">
                <a:latin typeface="Arial" panose="020B0604020202020204" pitchFamily="34" charset="0"/>
              </a:rPr>
              <a:t> </a:t>
            </a:r>
            <a:r>
              <a:rPr lang="en-US" altLang="en-US" sz="1800" dirty="0" err="1" smtClean="0">
                <a:latin typeface="Arial" panose="020B0604020202020204" pitchFamily="34" charset="0"/>
              </a:rPr>
              <a:t>Pemasaran</a:t>
            </a:r>
            <a:endParaRPr lang="en-US" altLang="en-US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12069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Pola-Pola Pengukuran Pemasaran</a:t>
            </a:r>
            <a:endParaRPr lang="id-ID" altLang="en-US" smtClean="0"/>
          </a:p>
        </p:txBody>
      </p:sp>
      <p:pic>
        <p:nvPicPr>
          <p:cNvPr id="30723" name="Picture 2" descr="C:\Users\Acer\Contacts\Desktop\IMG_20140728_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9" y="1509712"/>
            <a:ext cx="462121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1066800" y="6488113"/>
            <a:ext cx="3365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Pola Pengukuran Pemasaran</a:t>
            </a:r>
            <a:endParaRPr lang="id-ID" altLang="en-US" sz="1800" b="1">
              <a:latin typeface="Arial" panose="020B0604020202020204" pitchFamily="34" charset="0"/>
            </a:endParaRPr>
          </a:p>
        </p:txBody>
      </p:sp>
      <p:pic>
        <p:nvPicPr>
          <p:cNvPr id="30725" name="Picture 3" descr="C:\Users\Acer\Contacts\Desktop\IMG_20140728_0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949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5257800" y="5867400"/>
            <a:ext cx="3416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Sistem informasi Pemasaran: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Pengukuran Pemasaran</a:t>
            </a:r>
            <a:endParaRPr lang="id-ID" altLang="en-US" sz="1800" b="1">
              <a:latin typeface="Arial" panose="020B0604020202020204" pitchFamily="34" charset="0"/>
            </a:endParaRPr>
          </a:p>
        </p:txBody>
      </p:sp>
      <p:sp>
        <p:nvSpPr>
          <p:cNvPr id="30727" name="Date Placeholder 1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55310A-8944-4AB0-B37B-115E0ED24023}" type="datetime1">
              <a:rPr lang="en-US" altLang="en-US" sz="1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10/12/2025</a:t>
            </a:fld>
            <a:endParaRPr lang="en-US" altLang="en-US" sz="1800" dirty="0" smtClean="0">
              <a:latin typeface="Arial" panose="020B0604020202020204" pitchFamily="34" charset="0"/>
            </a:endParaRPr>
          </a:p>
        </p:txBody>
      </p:sp>
      <p:sp>
        <p:nvSpPr>
          <p:cNvPr id="30728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2A4CCA-04AB-41BA-B5F7-33CA7D41F46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0729" name="Footer Placeholder 1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latin typeface="Arial" panose="020B0604020202020204" pitchFamily="34" charset="0"/>
              </a:rPr>
              <a:t>Manajemen</a:t>
            </a:r>
            <a:r>
              <a:rPr lang="en-US" altLang="en-US" sz="1800" dirty="0" smtClean="0">
                <a:latin typeface="Arial" panose="020B0604020202020204" pitchFamily="34" charset="0"/>
              </a:rPr>
              <a:t> </a:t>
            </a:r>
            <a:r>
              <a:rPr lang="en-US" altLang="en-US" sz="1800" dirty="0" err="1" smtClean="0">
                <a:latin typeface="Arial" panose="020B0604020202020204" pitchFamily="34" charset="0"/>
              </a:rPr>
              <a:t>Pemasaran</a:t>
            </a:r>
            <a:endParaRPr lang="en-US" altLang="en-US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4546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b="1" dirty="0" smtClean="0"/>
              <a:t>	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4000" b="1" dirty="0" smtClean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4000" b="1" dirty="0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id-ID" altLang="en-US" sz="4000" b="1" dirty="0" smtClean="0">
                <a:sym typeface="Wingdings" panose="05000000000000000000" pitchFamily="2" charset="2"/>
              </a:rPr>
              <a:t> </a:t>
            </a:r>
            <a:r>
              <a:rPr lang="en-US" altLang="en-US" sz="4000" b="1" dirty="0" smtClean="0"/>
              <a:t>END</a:t>
            </a:r>
            <a:r>
              <a:rPr lang="id-ID" altLang="en-US" sz="4000" b="1" dirty="0" smtClean="0"/>
              <a:t> </a:t>
            </a:r>
            <a:r>
              <a:rPr lang="id-ID" altLang="en-US" sz="4000" b="1" dirty="0" smtClean="0">
                <a:sym typeface="Wingdings" panose="05000000000000000000" pitchFamily="2" charset="2"/>
              </a:rPr>
              <a:t></a:t>
            </a:r>
            <a:endParaRPr lang="en-US" altLang="en-US" sz="4000" b="1" dirty="0" smtClean="0"/>
          </a:p>
        </p:txBody>
      </p:sp>
      <p:sp>
        <p:nvSpPr>
          <p:cNvPr id="4608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7442D595-2F2C-434A-964F-7B7A7D135383}" type="datetime1"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10/12/2025</a:t>
            </a:fld>
            <a:endParaRPr lang="en-US" altLang="en-US" sz="1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Pemasaran</a:t>
            </a:r>
            <a:endParaRPr lang="en-US" alt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F79053-8021-4E7C-997D-42B89971A1DE}" type="slidenum">
              <a:rPr lang="en-US" altLang="en-US" sz="1200"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Determinan Nilai yang Dipersepsikan Pelanggan</a:t>
            </a:r>
            <a:endParaRPr lang="id-ID" altLang="en-US" sz="3200" smtClean="0"/>
          </a:p>
        </p:txBody>
      </p:sp>
      <p:pic>
        <p:nvPicPr>
          <p:cNvPr id="21507" name="Picture 2" descr="C:\Users\Acer\Contacts\Desktop\IMG_20140728_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09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1220E3-3E1B-43FB-8252-074E3125EB75}" type="datetime1">
              <a:rPr lang="en-US" altLang="en-US" sz="1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10/12/2025</a:t>
            </a:fld>
            <a:endParaRPr lang="en-US" altLang="en-US" sz="1800" smtClean="0">
              <a:latin typeface="Arial" panose="020B0604020202020204" pitchFamily="34" charset="0"/>
            </a:endParaRP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48D11-6E5C-4D73-8F5F-CDA2B03CB797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latin typeface="Arial" panose="020B0604020202020204" pitchFamily="34" charset="0"/>
              </a:rPr>
              <a:t>Manajemen</a:t>
            </a:r>
            <a:r>
              <a:rPr lang="en-US" altLang="en-US" sz="1800" dirty="0" smtClean="0">
                <a:latin typeface="Arial" panose="020B0604020202020204" pitchFamily="34" charset="0"/>
              </a:rPr>
              <a:t> </a:t>
            </a:r>
            <a:r>
              <a:rPr lang="en-US" altLang="en-US" sz="1800" dirty="0" err="1" smtClean="0">
                <a:latin typeface="Arial" panose="020B0604020202020204" pitchFamily="34" charset="0"/>
              </a:rPr>
              <a:t>Pemasaran</a:t>
            </a:r>
            <a:endParaRPr lang="en-US" altLang="en-US" sz="18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Mengamati Kepuasan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67056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Salah satu kunci mempertahankan pelanggan : </a:t>
            </a:r>
            <a:r>
              <a:rPr lang="en-US" altLang="en-US" b="1" i="1" smtClean="0">
                <a:latin typeface="Arial" panose="020B0604020202020204" pitchFamily="34" charset="0"/>
                <a:cs typeface="Arial" panose="020B0604020202020204" pitchFamily="34" charset="0"/>
              </a:rPr>
              <a:t>KEPUASAN PELANGGAN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Teknik pengukuran Kepuasan Pelanggan :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Survei berkala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Tingkat kehilangan pelanggan</a:t>
            </a:r>
          </a:p>
          <a:p>
            <a:pPr lvl="1"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Pembelanja misterius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Pengaruh Kepuasan Pelanggan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Keluhan Pelanggan </a:t>
            </a:r>
          </a:p>
        </p:txBody>
      </p:sp>
      <p:pic>
        <p:nvPicPr>
          <p:cNvPr id="23556" name="Picture 3" descr="Scan1009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47800"/>
            <a:ext cx="28336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0AB442-F0EC-4D96-8FC3-61FF7B9345DE}" type="datetime1">
              <a:rPr lang="en-US" altLang="en-US" sz="1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10/12/2025</a:t>
            </a:fld>
            <a:endParaRPr lang="en-US" altLang="en-US" sz="1800" smtClean="0">
              <a:latin typeface="Arial" panose="020B0604020202020204" pitchFamily="34" charset="0"/>
            </a:endParaRP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065F20-7733-4F72-A12D-540C67128366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3559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latin typeface="Arial" panose="020B0604020202020204" pitchFamily="34" charset="0"/>
              </a:rPr>
              <a:t>Manajemen</a:t>
            </a:r>
            <a:r>
              <a:rPr lang="en-US" altLang="en-US" sz="1800" dirty="0" smtClean="0">
                <a:latin typeface="Arial" panose="020B0604020202020204" pitchFamily="34" charset="0"/>
              </a:rPr>
              <a:t> </a:t>
            </a:r>
            <a:r>
              <a:rPr lang="en-US" altLang="en-US" sz="1800" dirty="0" err="1" smtClean="0">
                <a:latin typeface="Arial" panose="020B0604020202020204" pitchFamily="34" charset="0"/>
              </a:rPr>
              <a:t>Pemasaran</a:t>
            </a:r>
            <a:endParaRPr lang="en-US" altLang="en-US" sz="18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Kualitas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60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“  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Totalitas fitur dan karakteristik produk atau jasa yang bergantung pada kemampuannya untuk memuaskan kebutuhan yang dinyatakan atau tersirat” </a:t>
            </a: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(American Society for Quality Control)</a:t>
            </a:r>
          </a:p>
          <a:p>
            <a:pPr eaLnBrk="1" hangingPunct="1">
              <a:buFontTx/>
              <a:buNone/>
            </a:pP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eaLnBrk="1" hangingPunct="1">
              <a:buFontTx/>
              <a:buNone/>
            </a:pP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				Kualitas produk/jasa</a:t>
            </a:r>
          </a:p>
          <a:p>
            <a:pPr eaLnBrk="1" hangingPunct="1">
              <a:buFontTx/>
              <a:buNone/>
            </a:pPr>
            <a:endParaRPr lang="en-US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		Kepuasan				Profitabilitas</a:t>
            </a:r>
          </a:p>
          <a:p>
            <a:pPr eaLnBrk="1" hangingPunct="1">
              <a:buFontTx/>
              <a:buNone/>
            </a:pP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		Pelanggan				Perusahaan</a:t>
            </a:r>
          </a:p>
          <a:p>
            <a:pPr eaLnBrk="1" hangingPunct="1">
              <a:buFontTx/>
              <a:buNone/>
            </a:pPr>
            <a:endParaRPr lang="en-US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3200400" y="4495800"/>
            <a:ext cx="10668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124200" y="4419600"/>
            <a:ext cx="9144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72000" y="4572000"/>
            <a:ext cx="9906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4800600" y="4419600"/>
            <a:ext cx="9906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52800" y="5562600"/>
            <a:ext cx="2057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3352800" y="5791200"/>
            <a:ext cx="2057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0" name="Date Placeholder 9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A44972-03C1-4E3B-B200-220C5F9E3343}" type="datetime1">
              <a:rPr lang="en-US" altLang="en-US" sz="1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10/12/2025</a:t>
            </a:fld>
            <a:endParaRPr lang="en-US" altLang="en-US" sz="1800" smtClean="0">
              <a:latin typeface="Arial" panose="020B0604020202020204" pitchFamily="34" charset="0"/>
            </a:endParaRPr>
          </a:p>
        </p:txBody>
      </p:sp>
      <p:sp>
        <p:nvSpPr>
          <p:cNvPr id="25611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DDD488-1E20-4377-ACBB-53931E64908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5612" name="Footer Placeholder 1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latin typeface="Arial" panose="020B0604020202020204" pitchFamily="34" charset="0"/>
              </a:rPr>
              <a:t>Manajemen</a:t>
            </a:r>
            <a:r>
              <a:rPr lang="en-US" altLang="en-US" sz="1800" dirty="0" smtClean="0">
                <a:latin typeface="Arial" panose="020B0604020202020204" pitchFamily="34" charset="0"/>
              </a:rPr>
              <a:t> </a:t>
            </a:r>
            <a:r>
              <a:rPr lang="en-US" altLang="en-US" sz="1800" dirty="0" err="1" smtClean="0">
                <a:latin typeface="Arial" panose="020B0604020202020204" pitchFamily="34" charset="0"/>
              </a:rPr>
              <a:t>Pemasaran</a:t>
            </a:r>
            <a:endParaRPr lang="en-US" altLang="en-US" sz="18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63246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Pareto Pelanggan (Hukum 20-80)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Aturan Pareto :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	“20-80 : 20% pelanggan menghasilkan 80% atau lebih laba perusahaan”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27652" name="Picture 2" descr="C:\Users\Acer\Contacts\Desktop\IMG_20140728_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8534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F0AC19-DC27-4324-962E-08F3D78E0A98}" type="datetime1">
              <a:rPr lang="en-US" altLang="en-US" sz="1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10/12/2025</a:t>
            </a:fld>
            <a:endParaRPr lang="en-US" altLang="en-US" sz="1800" smtClean="0">
              <a:latin typeface="Arial" panose="020B0604020202020204" pitchFamily="34" charset="0"/>
            </a:endParaRP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417855-2180-409E-A9DD-D769138F90E6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765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latin typeface="Arial" panose="020B0604020202020204" pitchFamily="34" charset="0"/>
              </a:rPr>
              <a:t>Manajemen</a:t>
            </a:r>
            <a:r>
              <a:rPr lang="en-US" altLang="en-US" sz="1800" dirty="0" smtClean="0">
                <a:latin typeface="Arial" panose="020B0604020202020204" pitchFamily="34" charset="0"/>
              </a:rPr>
              <a:t> </a:t>
            </a:r>
            <a:r>
              <a:rPr lang="en-US" altLang="en-US" sz="1800" dirty="0" err="1" smtClean="0">
                <a:latin typeface="Arial" panose="020B0604020202020204" pitchFamily="34" charset="0"/>
              </a:rPr>
              <a:t>Pemasaran</a:t>
            </a:r>
            <a:endParaRPr lang="en-US" altLang="en-US" sz="18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Mengukur Profitabilitas Pelanggan</a:t>
            </a:r>
          </a:p>
        </p:txBody>
      </p:sp>
      <p:pic>
        <p:nvPicPr>
          <p:cNvPr id="29699" name="Picture 2" descr="C:\Users\Acer\Contacts\Desktop\IMG_20140728_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3169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2438400" y="5943600"/>
            <a:ext cx="4621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Analisis Profitabilitas Pelanggan Produk</a:t>
            </a:r>
            <a:endParaRPr lang="id-ID" altLang="en-US" sz="1800" b="1">
              <a:latin typeface="Arial" panose="020B0604020202020204" pitchFamily="34" charset="0"/>
            </a:endParaRPr>
          </a:p>
        </p:txBody>
      </p:sp>
      <p:sp>
        <p:nvSpPr>
          <p:cNvPr id="29701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918E5C-C6DC-4EFA-9AA8-660842B63ADB}" type="datetime1">
              <a:rPr lang="en-US" altLang="en-US" sz="1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10/12/2025</a:t>
            </a:fld>
            <a:endParaRPr lang="en-US" altLang="en-US" sz="1800" smtClean="0">
              <a:latin typeface="Arial" panose="020B0604020202020204" pitchFamily="34" charset="0"/>
            </a:endParaRPr>
          </a:p>
        </p:txBody>
      </p:sp>
      <p:sp>
        <p:nvSpPr>
          <p:cNvPr id="2970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5129A6-A125-42A9-BA87-235E90A5129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703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latin typeface="Arial" panose="020B0604020202020204" pitchFamily="34" charset="0"/>
              </a:rPr>
              <a:t>Manajemen</a:t>
            </a:r>
            <a:r>
              <a:rPr lang="en-US" altLang="en-US" sz="1800" dirty="0" smtClean="0">
                <a:latin typeface="Arial" panose="020B0604020202020204" pitchFamily="34" charset="0"/>
              </a:rPr>
              <a:t> </a:t>
            </a:r>
            <a:r>
              <a:rPr lang="en-US" altLang="en-US" sz="1800" dirty="0" err="1" smtClean="0">
                <a:latin typeface="Arial" panose="020B0604020202020204" pitchFamily="34" charset="0"/>
              </a:rPr>
              <a:t>Pemasaran</a:t>
            </a:r>
            <a:endParaRPr lang="en-US" altLang="en-US" sz="18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Manajemen Hubungan Pelanggan (CRM)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229600" cy="502602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b="1" i="1" smtClean="0">
                <a:latin typeface="Arial" panose="020B0604020202020204" pitchFamily="34" charset="0"/>
                <a:cs typeface="Arial" panose="020B0604020202020204" pitchFamily="34" charset="0"/>
              </a:rPr>
              <a:t>Manajemen Hubungan Pelanggan (Customer Relationship Management) 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adalah: Proses pengelolaan informasi rinci tentang pelanggan perorangan dan semua “titik kontak” pelanggan secara seksama untuk maksimalisasi loyalitas pelanggan</a:t>
            </a:r>
          </a:p>
          <a:p>
            <a:r>
              <a:rPr lang="en-US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Titik Kontak pelanggan 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adalah semua kejadian dimana pelanggan menghadapi merek dan produk  - dari pengalaman aktual ke komunikasi pribadi atau massal hingga observasi yang biasa</a:t>
            </a:r>
          </a:p>
          <a:p>
            <a:pPr>
              <a:buFontTx/>
              <a:buNone/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7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F37335-A2F2-4C99-9954-9690E23D7770}" type="datetime1">
              <a:rPr lang="en-US" altLang="en-US" sz="1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10/12/2025</a:t>
            </a:fld>
            <a:endParaRPr lang="en-US" altLang="en-US" sz="1800" smtClean="0">
              <a:latin typeface="Arial" panose="020B0604020202020204" pitchFamily="34" charset="0"/>
            </a:endParaRP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8078BC-3C7B-4980-A565-685DD816CB46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175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latin typeface="Arial" panose="020B0604020202020204" pitchFamily="34" charset="0"/>
              </a:rPr>
              <a:t>Manajemen</a:t>
            </a:r>
            <a:r>
              <a:rPr lang="en-US" altLang="en-US" sz="1800" dirty="0" smtClean="0">
                <a:latin typeface="Arial" panose="020B0604020202020204" pitchFamily="34" charset="0"/>
              </a:rPr>
              <a:t> </a:t>
            </a:r>
            <a:r>
              <a:rPr lang="en-US" altLang="en-US" sz="1800" dirty="0" err="1" smtClean="0">
                <a:latin typeface="Arial" panose="020B0604020202020204" pitchFamily="34" charset="0"/>
              </a:rPr>
              <a:t>Pemasaran</a:t>
            </a:r>
            <a:endParaRPr lang="en-US" altLang="en-US" sz="18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Pemasaran Satu-Satu 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229600" cy="5026025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Mengidentifikasi prospek dan pelanggan anda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Mendiferensiasikan pelanggan berdasarkan :</a:t>
            </a:r>
          </a:p>
          <a:p>
            <a:pPr marL="720725" lvl="1" indent="-320675">
              <a:buFontTx/>
              <a:buAutoNum type="arabicPeriod"/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Kebutuhan mereka</a:t>
            </a:r>
          </a:p>
          <a:p>
            <a:pPr marL="720725" lvl="1" indent="-320675">
              <a:buFontTx/>
              <a:buAutoNum type="arabicPeriod"/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Nilai mereka untuk perusahaan anda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Berinteraksi dengan pelanggan perorangan untuk meningkatkan pengetahuan dan membangun hubungan kuat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Memodifikasi produk, layanan dan pesan pada tiap pelanggan</a:t>
            </a:r>
          </a:p>
        </p:txBody>
      </p:sp>
      <p:sp>
        <p:nvSpPr>
          <p:cNvPr id="3379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689140-C35F-4552-863E-D8E5414ABA59}" type="datetime1">
              <a:rPr lang="en-US" altLang="en-US" sz="18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10/12/2025</a:t>
            </a:fld>
            <a:endParaRPr lang="en-US" altLang="en-US" sz="1800" smtClean="0">
              <a:latin typeface="Arial" panose="020B0604020202020204" pitchFamily="34" charset="0"/>
            </a:endParaRP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676D6A-3060-435C-883D-BCCA2D142068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379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latin typeface="Arial" panose="020B0604020202020204" pitchFamily="34" charset="0"/>
              </a:rPr>
              <a:t>Manajemen</a:t>
            </a:r>
            <a:r>
              <a:rPr lang="en-US" altLang="en-US" sz="1800" dirty="0" smtClean="0">
                <a:latin typeface="Arial" panose="020B0604020202020204" pitchFamily="34" charset="0"/>
              </a:rPr>
              <a:t> </a:t>
            </a:r>
            <a:r>
              <a:rPr lang="en-US" altLang="en-US" sz="1800" dirty="0" err="1" smtClean="0">
                <a:latin typeface="Arial" panose="020B0604020202020204" pitchFamily="34" charset="0"/>
              </a:rPr>
              <a:t>Pemasaran</a:t>
            </a:r>
            <a:endParaRPr lang="en-US" altLang="en-US" sz="18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2522</TotalTime>
  <Words>665</Words>
  <Application>Microsoft Office PowerPoint</Application>
  <PresentationFormat>On-screen Show (4:3)</PresentationFormat>
  <Paragraphs>227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Calibri</vt:lpstr>
      <vt:lpstr>Wingdings</vt:lpstr>
      <vt:lpstr>Office Theme</vt:lpstr>
      <vt:lpstr>PowerPoint Presentation</vt:lpstr>
      <vt:lpstr>Perubahan Orientasi Perusahaan </vt:lpstr>
      <vt:lpstr>Determinan Nilai yang Dipersepsikan Pelanggan</vt:lpstr>
      <vt:lpstr>Mengamati Kepuasan</vt:lpstr>
      <vt:lpstr>Kualitas</vt:lpstr>
      <vt:lpstr>Pareto Pelanggan (Hukum 20-80)</vt:lpstr>
      <vt:lpstr>Mengukur Profitabilitas Pelanggan</vt:lpstr>
      <vt:lpstr>Manajemen Hubungan Pelanggan (CRM)</vt:lpstr>
      <vt:lpstr>Pemasaran Satu-Satu </vt:lpstr>
      <vt:lpstr>Cara Meningkatkan Nilai Basis Pelanggan </vt:lpstr>
      <vt:lpstr>Proses Perkembangan Pelanggan</vt:lpstr>
      <vt:lpstr>Beberapa cara membangun loyalitas</vt:lpstr>
      <vt:lpstr>Database Pemasaran</vt:lpstr>
      <vt:lpstr>Ketidaklayakan Pembangunan Database :</vt:lpstr>
      <vt:lpstr>Sistem Riset Pemasaran</vt:lpstr>
      <vt:lpstr>Proses Riset Pemasaran</vt:lpstr>
      <vt:lpstr>Pendekatan Riset</vt:lpstr>
      <vt:lpstr>Instrument Riset</vt:lpstr>
      <vt:lpstr>Rencana Sampling</vt:lpstr>
      <vt:lpstr>Metode Kontak</vt:lpstr>
      <vt:lpstr>Pola-Pola Pengukuran Pemasaran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Viola De Yusa</cp:lastModifiedBy>
  <cp:revision>437</cp:revision>
  <cp:lastPrinted>2015-09-17T08:41:14Z</cp:lastPrinted>
  <dcterms:created xsi:type="dcterms:W3CDTF">2010-04-18T12:06:30Z</dcterms:created>
  <dcterms:modified xsi:type="dcterms:W3CDTF">2025-10-12T03:11:02Z</dcterms:modified>
</cp:coreProperties>
</file>