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5" r:id="rId3"/>
    <p:sldId id="285" r:id="rId4"/>
    <p:sldId id="276" r:id="rId5"/>
    <p:sldId id="277" r:id="rId6"/>
    <p:sldId id="286" r:id="rId7"/>
    <p:sldId id="287" r:id="rId8"/>
    <p:sldId id="288" r:id="rId9"/>
    <p:sldId id="278" r:id="rId10"/>
    <p:sldId id="279" r:id="rId11"/>
    <p:sldId id="296" r:id="rId12"/>
    <p:sldId id="297" r:id="rId13"/>
    <p:sldId id="298" r:id="rId14"/>
    <p:sldId id="299" r:id="rId15"/>
    <p:sldId id="280" r:id="rId16"/>
    <p:sldId id="289" r:id="rId17"/>
    <p:sldId id="290" r:id="rId18"/>
    <p:sldId id="291" r:id="rId19"/>
    <p:sldId id="293" r:id="rId20"/>
    <p:sldId id="292" r:id="rId21"/>
    <p:sldId id="282" r:id="rId22"/>
    <p:sldId id="284" r:id="rId23"/>
    <p:sldId id="294" r:id="rId24"/>
    <p:sldId id="295" r:id="rId25"/>
    <p:sldId id="274" r:id="rId26"/>
  </p:sldIdLst>
  <p:sldSz cx="9144000" cy="6858000" type="screen4x3"/>
  <p:notesSz cx="6761163" cy="9942513"/>
  <p:custDataLst>
    <p:tags r:id="rId2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56" autoAdjust="0"/>
  </p:normalViewPr>
  <p:slideViewPr>
    <p:cSldViewPr>
      <p:cViewPr varScale="1">
        <p:scale>
          <a:sx n="65" d="100"/>
          <a:sy n="65" d="100"/>
        </p:scale>
        <p:origin x="14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069A1F-BD48-492A-A72B-28E14D9CED26}"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FC3575D-4917-4300-9E1F-62922AF4C629}"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3CD3E1-C39F-410A-A568-56DC5155184B}" type="slidenum">
              <a:rPr lang="id-ID" altLang="en-US">
                <a:latin typeface="Calibri" panose="020F0502020204030204" pitchFamily="34" charset="0"/>
              </a:rPr>
              <a:pPr eaLnBrk="1" hangingPunct="1"/>
              <a:t>2</a:t>
            </a:fld>
            <a:endParaRPr lang="id-ID"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B7177A-88D9-4ECF-B4F9-8D6FD169D596}" type="slidenum">
              <a:rPr lang="id-ID" altLang="en-US">
                <a:latin typeface="Calibri" panose="020F0502020204030204" pitchFamily="34" charset="0"/>
              </a:rPr>
              <a:pPr eaLnBrk="1" hangingPunct="1"/>
              <a:t>4</a:t>
            </a:fld>
            <a:endParaRPr lang="id-ID"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A6DDF9-D445-4F5A-B1DD-E1D652E0BA66}" type="slidenum">
              <a:rPr lang="id-ID" altLang="en-US">
                <a:latin typeface="Calibri" panose="020F0502020204030204" pitchFamily="34" charset="0"/>
              </a:rPr>
              <a:pPr eaLnBrk="1" hangingPunct="1"/>
              <a:t>5</a:t>
            </a:fld>
            <a:endParaRPr lang="id-ID"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319141-34BF-4869-9B49-C5A4A90480AD}" type="slidenum">
              <a:rPr lang="id-ID" altLang="en-US">
                <a:latin typeface="Calibri" panose="020F0502020204030204" pitchFamily="34" charset="0"/>
              </a:rPr>
              <a:pPr eaLnBrk="1" hangingPunct="1"/>
              <a:t>9</a:t>
            </a:fld>
            <a:endParaRPr lang="id-ID"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F4D437-1CBC-437C-AAF0-12BD4D433E2F}" type="slidenum">
              <a:rPr lang="id-ID" altLang="en-US">
                <a:latin typeface="Calibri" panose="020F0502020204030204" pitchFamily="34" charset="0"/>
              </a:rPr>
              <a:pPr eaLnBrk="1" hangingPunct="1"/>
              <a:t>10</a:t>
            </a:fld>
            <a:endParaRPr lang="id-ID"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5507FF-DD67-4011-B5FC-ACE1541BE3E0}" type="slidenum">
              <a:rPr lang="id-ID" altLang="en-US">
                <a:latin typeface="Calibri" panose="020F0502020204030204" pitchFamily="34" charset="0"/>
              </a:rPr>
              <a:pPr eaLnBrk="1" hangingPunct="1"/>
              <a:t>15</a:t>
            </a:fld>
            <a:endParaRPr lang="id-ID"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588083-B9A8-4C9B-BC57-B3C54661DA10}" type="slidenum">
              <a:rPr lang="id-ID" altLang="en-US">
                <a:latin typeface="Calibri" panose="020F0502020204030204" pitchFamily="34" charset="0"/>
              </a:rPr>
              <a:pPr eaLnBrk="1" hangingPunct="1"/>
              <a:t>21</a:t>
            </a:fld>
            <a:endParaRPr lang="id-ID"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Revisi: 00</a:t>
            </a:r>
            <a:endParaRPr lang="id-ID" sz="1600" dirty="0">
              <a:cs typeface="Arial" panose="020B0604020202020204" pitchFamily="34" charset="0"/>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0"/>
          </p:nvPr>
        </p:nvSpPr>
        <p:spPr/>
        <p:txBody>
          <a:bodyPr/>
          <a:lstStyle>
            <a:lvl1pPr>
              <a:defRPr/>
            </a:lvl1pPr>
          </a:lstStyle>
          <a:p>
            <a:fld id="{A0D66F34-DC91-403F-87EF-B5E3DDCF1C4B}" type="slidenum">
              <a:rPr lang="en-US" altLang="en-US"/>
              <a:pPr/>
              <a:t>‹#›</a:t>
            </a:fld>
            <a:endParaRPr lang="en-US" altLang="en-US"/>
          </a:p>
        </p:txBody>
      </p:sp>
    </p:spTree>
    <p:extLst>
      <p:ext uri="{BB962C8B-B14F-4D97-AF65-F5344CB8AC3E}">
        <p14:creationId xmlns:p14="http://schemas.microsoft.com/office/powerpoint/2010/main" val="2035565857"/>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6" name="Slide Number Placeholder 5"/>
          <p:cNvSpPr>
            <a:spLocks noGrp="1"/>
          </p:cNvSpPr>
          <p:nvPr>
            <p:ph type="sldNum" sz="quarter" idx="12"/>
          </p:nvPr>
        </p:nvSpPr>
        <p:spPr/>
        <p:txBody>
          <a:bodyPr/>
          <a:lstStyle>
            <a:lvl1pPr>
              <a:defRPr/>
            </a:lvl1pPr>
          </a:lstStyle>
          <a:p>
            <a:fld id="{4DB3EEFB-0D11-4D55-9910-69A00EF1367B}" type="slidenum">
              <a:rPr lang="en-US" altLang="en-US"/>
              <a:pPr/>
              <a:t>‹#›</a:t>
            </a:fld>
            <a:endParaRPr lang="en-US" altLang="en-US"/>
          </a:p>
        </p:txBody>
      </p:sp>
    </p:spTree>
    <p:extLst>
      <p:ext uri="{BB962C8B-B14F-4D97-AF65-F5344CB8AC3E}">
        <p14:creationId xmlns:p14="http://schemas.microsoft.com/office/powerpoint/2010/main" val="2015132826"/>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6" name="Slide Number Placeholder 5"/>
          <p:cNvSpPr>
            <a:spLocks noGrp="1"/>
          </p:cNvSpPr>
          <p:nvPr>
            <p:ph type="sldNum" sz="quarter" idx="12"/>
          </p:nvPr>
        </p:nvSpPr>
        <p:spPr/>
        <p:txBody>
          <a:bodyPr/>
          <a:lstStyle>
            <a:lvl1pPr>
              <a:defRPr/>
            </a:lvl1pPr>
          </a:lstStyle>
          <a:p>
            <a:fld id="{D3D4E3AF-5F3B-4681-B3F6-4AADDD926CEC}" type="slidenum">
              <a:rPr lang="en-US" altLang="en-US"/>
              <a:pPr/>
              <a:t>‹#›</a:t>
            </a:fld>
            <a:endParaRPr lang="en-US" altLang="en-US"/>
          </a:p>
        </p:txBody>
      </p:sp>
    </p:spTree>
    <p:extLst>
      <p:ext uri="{BB962C8B-B14F-4D97-AF65-F5344CB8AC3E}">
        <p14:creationId xmlns:p14="http://schemas.microsoft.com/office/powerpoint/2010/main" val="3642867791"/>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7819558C-0065-40EC-9B4C-7ED467E4D8A2}" type="datetime1">
              <a:rPr lang="en-US"/>
              <a:pPr>
                <a:defRPr/>
              </a:pPr>
              <a:t>10/12/2025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r>
              <a:rPr lang="en-US"/>
              <a:t>MAN1100445 Manajemen Pemasaran</a:t>
            </a:r>
          </a:p>
        </p:txBody>
      </p:sp>
      <p:sp>
        <p:nvSpPr>
          <p:cNvPr id="6" name="Slide Number Placeholder 5"/>
          <p:cNvSpPr>
            <a:spLocks noGrp="1"/>
          </p:cNvSpPr>
          <p:nvPr>
            <p:ph type="sldNum" sz="quarter" idx="12"/>
          </p:nvPr>
        </p:nvSpPr>
        <p:spPr/>
        <p:txBody>
          <a:bodyPr/>
          <a:lstStyle>
            <a:lvl1pPr>
              <a:defRPr/>
            </a:lvl1pPr>
          </a:lstStyle>
          <a:p>
            <a:fld id="{4E2D40D2-4BD9-445A-899F-631303C62ED0}" type="slidenum">
              <a:rPr lang="en-US" altLang="en-US"/>
              <a:pPr/>
              <a:t>‹#›</a:t>
            </a:fld>
            <a:endParaRPr lang="en-US" altLang="en-US"/>
          </a:p>
        </p:txBody>
      </p:sp>
    </p:spTree>
    <p:extLst>
      <p:ext uri="{BB962C8B-B14F-4D97-AF65-F5344CB8AC3E}">
        <p14:creationId xmlns:p14="http://schemas.microsoft.com/office/powerpoint/2010/main" val="502123174"/>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Revisi: 00</a:t>
            </a:r>
            <a:endParaRPr lang="id-ID" sz="1600" dirty="0">
              <a:cs typeface="Arial" panose="020B0604020202020204"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id-ID"/>
              <a:t>17/9/2015</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en-US"/>
              <a:t>Kode MK :</a:t>
            </a:r>
            <a:endParaRPr lang="id-ID"/>
          </a:p>
          <a:p>
            <a:pPr>
              <a:defRPr/>
            </a:pPr>
            <a:r>
              <a:rPr lang="en-US"/>
              <a:t>MK :</a:t>
            </a:r>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E621F1CA-1E09-4D8D-9356-FEBCECC3A259}" type="slidenum">
              <a:rPr lang="en-US" altLang="en-US"/>
              <a:pPr/>
              <a:t>‹#›</a:t>
            </a:fld>
            <a:endParaRPr lang="en-US" altLang="en-US"/>
          </a:p>
        </p:txBody>
      </p:sp>
    </p:spTree>
    <p:extLst>
      <p:ext uri="{BB962C8B-B14F-4D97-AF65-F5344CB8AC3E}">
        <p14:creationId xmlns:p14="http://schemas.microsoft.com/office/powerpoint/2010/main" val="3717427771"/>
      </p:ext>
    </p:extLst>
  </p:cSld>
  <p:clrMapOvr>
    <a:masterClrMapping/>
  </p:clrMapOvr>
  <p:transition spd="slow">
    <p:fade thruBlk="1"/>
  </p:transition>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Versi : 01</a:t>
            </a:r>
            <a:endParaRPr lang="id-ID" sz="1600" dirty="0">
              <a:cs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id-ID"/>
              <a:t>17/9/2015</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r>
              <a:rPr lang="en-US"/>
              <a:t>Kode MK : MK :</a:t>
            </a:r>
            <a:endParaRPr lang="en-US" dirty="0"/>
          </a:p>
        </p:txBody>
      </p:sp>
      <p:sp>
        <p:nvSpPr>
          <p:cNvPr id="7" name="Slide Number Placeholder 5"/>
          <p:cNvSpPr>
            <a:spLocks noGrp="1"/>
          </p:cNvSpPr>
          <p:nvPr>
            <p:ph type="sldNum" sz="quarter" idx="12"/>
          </p:nvPr>
        </p:nvSpPr>
        <p:spPr/>
        <p:txBody>
          <a:bodyPr/>
          <a:lstStyle>
            <a:lvl1pPr>
              <a:defRPr/>
            </a:lvl1pPr>
          </a:lstStyle>
          <a:p>
            <a:fld id="{8F26412C-2A47-487C-B61D-64C2D395F0D2}" type="slidenum">
              <a:rPr lang="en-US" altLang="en-US"/>
              <a:pPr/>
              <a:t>‹#›</a:t>
            </a:fld>
            <a:endParaRPr lang="en-US" altLang="en-US"/>
          </a:p>
        </p:txBody>
      </p:sp>
    </p:spTree>
    <p:extLst>
      <p:ext uri="{BB962C8B-B14F-4D97-AF65-F5344CB8AC3E}">
        <p14:creationId xmlns:p14="http://schemas.microsoft.com/office/powerpoint/2010/main" val="420540940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Versi : 01</a:t>
            </a:r>
            <a:endParaRPr lang="id-ID" sz="1600" dirty="0">
              <a:cs typeface="Arial" panose="020B060402020202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8" name="Slide Number Placeholder 6"/>
          <p:cNvSpPr>
            <a:spLocks noGrp="1"/>
          </p:cNvSpPr>
          <p:nvPr>
            <p:ph type="sldNum" sz="quarter" idx="12"/>
          </p:nvPr>
        </p:nvSpPr>
        <p:spPr/>
        <p:txBody>
          <a:bodyPr/>
          <a:lstStyle>
            <a:lvl1pPr>
              <a:defRPr/>
            </a:lvl1pPr>
          </a:lstStyle>
          <a:p>
            <a:fld id="{69220EB6-5E28-4893-BB07-4FB3A416836E}" type="slidenum">
              <a:rPr lang="en-US" altLang="en-US"/>
              <a:pPr/>
              <a:t>‹#›</a:t>
            </a:fld>
            <a:endParaRPr lang="en-US" altLang="en-US"/>
          </a:p>
        </p:txBody>
      </p:sp>
    </p:spTree>
    <p:extLst>
      <p:ext uri="{BB962C8B-B14F-4D97-AF65-F5344CB8AC3E}">
        <p14:creationId xmlns:p14="http://schemas.microsoft.com/office/powerpoint/2010/main" val="216800129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a:t>
            </a:r>
            <a:endParaRPr lang="id-ID"/>
          </a:p>
          <a:p>
            <a:pPr>
              <a:defRPr/>
            </a:pPr>
            <a:r>
              <a:rPr lang="en-US"/>
              <a:t>MK :</a:t>
            </a:r>
          </a:p>
        </p:txBody>
      </p:sp>
      <p:sp>
        <p:nvSpPr>
          <p:cNvPr id="9" name="Slide Number Placeholder 8"/>
          <p:cNvSpPr>
            <a:spLocks noGrp="1"/>
          </p:cNvSpPr>
          <p:nvPr>
            <p:ph type="sldNum" sz="quarter" idx="12"/>
          </p:nvPr>
        </p:nvSpPr>
        <p:spPr/>
        <p:txBody>
          <a:bodyPr/>
          <a:lstStyle>
            <a:lvl1pPr>
              <a:defRPr/>
            </a:lvl1pPr>
          </a:lstStyle>
          <a:p>
            <a:fld id="{55BFC670-7707-4E7A-B1DE-7203432538F9}" type="slidenum">
              <a:rPr lang="en-US" altLang="en-US"/>
              <a:pPr/>
              <a:t>‹#›</a:t>
            </a:fld>
            <a:endParaRPr lang="en-US" altLang="en-US"/>
          </a:p>
        </p:txBody>
      </p:sp>
    </p:spTree>
    <p:extLst>
      <p:ext uri="{BB962C8B-B14F-4D97-AF65-F5344CB8AC3E}">
        <p14:creationId xmlns:p14="http://schemas.microsoft.com/office/powerpoint/2010/main" val="208658388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5" name="Slide Number Placeholder 4"/>
          <p:cNvSpPr>
            <a:spLocks noGrp="1"/>
          </p:cNvSpPr>
          <p:nvPr>
            <p:ph type="sldNum" sz="quarter" idx="12"/>
          </p:nvPr>
        </p:nvSpPr>
        <p:spPr/>
        <p:txBody>
          <a:bodyPr/>
          <a:lstStyle>
            <a:lvl1pPr>
              <a:defRPr/>
            </a:lvl1pPr>
          </a:lstStyle>
          <a:p>
            <a:fld id="{2EEC4059-2AAD-4FD3-A9FF-A0C049BCCAB6}" type="slidenum">
              <a:rPr lang="en-US" altLang="en-US"/>
              <a:pPr/>
              <a:t>‹#›</a:t>
            </a:fld>
            <a:endParaRPr lang="en-US" altLang="en-US"/>
          </a:p>
        </p:txBody>
      </p:sp>
    </p:spTree>
    <p:extLst>
      <p:ext uri="{BB962C8B-B14F-4D97-AF65-F5344CB8AC3E}">
        <p14:creationId xmlns:p14="http://schemas.microsoft.com/office/powerpoint/2010/main" val="165009131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4" name="Slide Number Placeholder 3"/>
          <p:cNvSpPr>
            <a:spLocks noGrp="1"/>
          </p:cNvSpPr>
          <p:nvPr>
            <p:ph type="sldNum" sz="quarter" idx="12"/>
          </p:nvPr>
        </p:nvSpPr>
        <p:spPr/>
        <p:txBody>
          <a:bodyPr/>
          <a:lstStyle>
            <a:lvl1pPr>
              <a:defRPr/>
            </a:lvl1pPr>
          </a:lstStyle>
          <a:p>
            <a:fld id="{5A0EB52F-5BB7-4F99-A274-0E404985D3EA}" type="slidenum">
              <a:rPr lang="en-US" altLang="en-US"/>
              <a:pPr/>
              <a:t>‹#›</a:t>
            </a:fld>
            <a:endParaRPr lang="en-US" altLang="en-US"/>
          </a:p>
        </p:txBody>
      </p:sp>
    </p:spTree>
    <p:extLst>
      <p:ext uri="{BB962C8B-B14F-4D97-AF65-F5344CB8AC3E}">
        <p14:creationId xmlns:p14="http://schemas.microsoft.com/office/powerpoint/2010/main" val="93725498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7" name="Slide Number Placeholder 6"/>
          <p:cNvSpPr>
            <a:spLocks noGrp="1"/>
          </p:cNvSpPr>
          <p:nvPr>
            <p:ph type="sldNum" sz="quarter" idx="12"/>
          </p:nvPr>
        </p:nvSpPr>
        <p:spPr/>
        <p:txBody>
          <a:bodyPr/>
          <a:lstStyle>
            <a:lvl1pPr>
              <a:defRPr/>
            </a:lvl1pPr>
          </a:lstStyle>
          <a:p>
            <a:fld id="{E89BB0E6-169D-48BD-BE57-E8C7155B7E90}" type="slidenum">
              <a:rPr lang="en-US" altLang="en-US"/>
              <a:pPr/>
              <a:t>‹#›</a:t>
            </a:fld>
            <a:endParaRPr lang="en-US" altLang="en-US"/>
          </a:p>
        </p:txBody>
      </p:sp>
    </p:spTree>
    <p:extLst>
      <p:ext uri="{BB962C8B-B14F-4D97-AF65-F5344CB8AC3E}">
        <p14:creationId xmlns:p14="http://schemas.microsoft.com/office/powerpoint/2010/main" val="64525080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r>
              <a:rPr lang="id-ID"/>
              <a:t>17/9/2015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a:t>Kode MK : MK :</a:t>
            </a:r>
            <a:endParaRPr lang="en-US" dirty="0"/>
          </a:p>
        </p:txBody>
      </p:sp>
      <p:sp>
        <p:nvSpPr>
          <p:cNvPr id="7" name="Slide Number Placeholder 6"/>
          <p:cNvSpPr>
            <a:spLocks noGrp="1"/>
          </p:cNvSpPr>
          <p:nvPr>
            <p:ph type="sldNum" sz="quarter" idx="12"/>
          </p:nvPr>
        </p:nvSpPr>
        <p:spPr/>
        <p:txBody>
          <a:bodyPr/>
          <a:lstStyle>
            <a:lvl1pPr>
              <a:defRPr/>
            </a:lvl1pPr>
          </a:lstStyle>
          <a:p>
            <a:fld id="{0A0B3C65-1B7D-4053-978C-1C835572AD5E}" type="slidenum">
              <a:rPr lang="en-US" altLang="en-US"/>
              <a:pPr/>
              <a:t>‹#›</a:t>
            </a:fld>
            <a:endParaRPr lang="en-US" altLang="en-US"/>
          </a:p>
        </p:txBody>
      </p:sp>
    </p:spTree>
    <p:extLst>
      <p:ext uri="{BB962C8B-B14F-4D97-AF65-F5344CB8AC3E}">
        <p14:creationId xmlns:p14="http://schemas.microsoft.com/office/powerpoint/2010/main" val="1288971423"/>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84F2599-02B6-4F68-A04E-2E8AF11089B7}" type="slidenum">
              <a:rPr lang="en-US" altLang="en-US"/>
              <a:pPr/>
              <a:t>‹#›</a:t>
            </a:fld>
            <a:endParaRPr lang="en-US" altLang="en-US"/>
          </a:p>
        </p:txBody>
      </p:sp>
      <p:sp>
        <p:nvSpPr>
          <p:cNvPr id="7" name="TextBox 6"/>
          <p:cNvSpPr txBox="1"/>
          <p:nvPr userDrawn="1"/>
        </p:nvSpPr>
        <p:spPr>
          <a:xfrm>
            <a:off x="6553200" y="6362700"/>
            <a:ext cx="2133600" cy="277813"/>
          </a:xfrm>
          <a:prstGeom prst="rect">
            <a:avLst/>
          </a:prstGeom>
          <a:noFill/>
        </p:spPr>
        <p:txBody>
          <a:bodyPr>
            <a:spAutoFit/>
          </a:bodyPr>
          <a:lstStyle/>
          <a:p>
            <a:pPr algn="r" fontAlgn="auto">
              <a:spcBef>
                <a:spcPts val="0"/>
              </a:spcBef>
              <a:spcAft>
                <a:spcPts val="0"/>
              </a:spcAft>
              <a:defRPr/>
            </a:pPr>
            <a:r>
              <a:rPr lang="id-ID" sz="1200" dirty="0">
                <a:cs typeface="Arial" panose="020B0604020202020204" pitchFamily="34" charset="0"/>
              </a:rPr>
              <a:t>Versi : 01</a:t>
            </a:r>
            <a:endParaRPr lang="id-ID" sz="1600" dirty="0">
              <a:cs typeface="Arial" panose="020B0604020202020204" pitchFamily="34" charset="0"/>
            </a:endParaRPr>
          </a:p>
        </p:txBody>
      </p:sp>
      <p:sp>
        <p:nvSpPr>
          <p:cNvPr id="8" name="TextBox 7"/>
          <p:cNvSpPr txBox="1"/>
          <p:nvPr userDrawn="1"/>
        </p:nvSpPr>
        <p:spPr>
          <a:xfrm>
            <a:off x="323850" y="404813"/>
            <a:ext cx="1655763" cy="27622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1200" b="1">
                <a:cs typeface="Arial" panose="020B0604020202020204" pitchFamily="34" charset="0"/>
              </a:rPr>
              <a:t>I.</a:t>
            </a:r>
            <a:fld id="{689796D8-7BE0-45DF-B222-7EA805B100A6}" type="slidenum">
              <a:rPr lang="id-ID" altLang="en-US" sz="1200" b="1">
                <a:cs typeface="Arial" panose="020B0604020202020204" pitchFamily="34" charset="0"/>
              </a:rPr>
              <a:pPr eaLnBrk="1" hangingPunct="1"/>
              <a:t>‹#›</a:t>
            </a:fld>
            <a:endParaRPr lang="id-ID" altLang="en-US" sz="1200" b="1">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ransition spd="slow">
    <p:fade thruBlk="1"/>
  </p:transition>
  <p:hf sldNum="0" hd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fontAlgn="base">
        <a:spcBef>
          <a:spcPct val="0"/>
        </a:spcBef>
        <a:spcAft>
          <a:spcPct val="0"/>
        </a:spcAft>
        <a:defRPr sz="3600" b="1">
          <a:solidFill>
            <a:schemeClr val="tx1"/>
          </a:solidFill>
          <a:latin typeface="Arial" pitchFamily="34" charset="0"/>
          <a:cs typeface="Arial" pitchFamily="34" charset="0"/>
        </a:defRPr>
      </a:lvl6pPr>
      <a:lvl7pPr marL="914400" algn="ctr" rtl="0" fontAlgn="base">
        <a:spcBef>
          <a:spcPct val="0"/>
        </a:spcBef>
        <a:spcAft>
          <a:spcPct val="0"/>
        </a:spcAft>
        <a:defRPr sz="3600" b="1">
          <a:solidFill>
            <a:schemeClr val="tx1"/>
          </a:solidFill>
          <a:latin typeface="Arial" pitchFamily="34" charset="0"/>
          <a:cs typeface="Arial" pitchFamily="34" charset="0"/>
        </a:defRPr>
      </a:lvl7pPr>
      <a:lvl8pPr marL="1371600" algn="ctr" rtl="0" fontAlgn="base">
        <a:spcBef>
          <a:spcPct val="0"/>
        </a:spcBef>
        <a:spcAft>
          <a:spcPct val="0"/>
        </a:spcAft>
        <a:defRPr sz="3600" b="1">
          <a:solidFill>
            <a:schemeClr val="tx1"/>
          </a:solidFill>
          <a:latin typeface="Arial" pitchFamily="34" charset="0"/>
          <a:cs typeface="Arial" pitchFamily="34" charset="0"/>
        </a:defRPr>
      </a:lvl8pPr>
      <a:lvl9pPr marL="1828800" algn="ctr" rtl="0" fontAlgn="base">
        <a:spcBef>
          <a:spcPct val="0"/>
        </a:spcBef>
        <a:spcAft>
          <a:spcPct val="0"/>
        </a:spcAft>
        <a:defRPr sz="36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00329"/>
          </a:xfrm>
          <a:prstGeom prst="rect">
            <a:avLst/>
          </a:prstGeom>
          <a:noFill/>
        </p:spPr>
        <p:txBody>
          <a:bodyPr>
            <a:spAutoFit/>
          </a:bodyPr>
          <a:lstStyle/>
          <a:p>
            <a:pPr algn="ctr" fontAlgn="auto">
              <a:spcBef>
                <a:spcPts val="0"/>
              </a:spcBef>
              <a:spcAft>
                <a:spcPts val="0"/>
              </a:spcAft>
              <a:defRPr/>
            </a:pPr>
            <a:r>
              <a:rPr lang="en-US" sz="3600" dirty="0" err="1">
                <a:solidFill>
                  <a:schemeClr val="bg2">
                    <a:lumMod val="10000"/>
                  </a:schemeClr>
                </a:solidFill>
                <a:effectLst>
                  <a:outerShdw blurRad="38100" dist="38100" dir="2700000" algn="tl">
                    <a:srgbClr val="000000">
                      <a:alpha val="43137"/>
                    </a:srgbClr>
                  </a:outerShdw>
                </a:effectLst>
                <a:latin typeface="Arial" charset="0"/>
              </a:rPr>
              <a:t>Menganalisis</a:t>
            </a:r>
            <a:r>
              <a:rPr lang="en-US" sz="3600" dirty="0">
                <a:solidFill>
                  <a:schemeClr val="bg2">
                    <a:lumMod val="10000"/>
                  </a:schemeClr>
                </a:solidFill>
                <a:effectLst>
                  <a:outerShdw blurRad="38100" dist="38100" dir="2700000" algn="tl">
                    <a:srgbClr val="000000">
                      <a:alpha val="43137"/>
                    </a:srgbClr>
                  </a:outerShdw>
                </a:effectLst>
                <a:latin typeface="Arial" charset="0"/>
              </a:rPr>
              <a:t> </a:t>
            </a:r>
            <a:r>
              <a:rPr lang="en-US" sz="3600" dirty="0" err="1">
                <a:solidFill>
                  <a:schemeClr val="bg2">
                    <a:lumMod val="10000"/>
                  </a:schemeClr>
                </a:solidFill>
                <a:effectLst>
                  <a:outerShdw blurRad="38100" dist="38100" dir="2700000" algn="tl">
                    <a:srgbClr val="000000">
                      <a:alpha val="43137"/>
                    </a:srgbClr>
                  </a:outerShdw>
                </a:effectLst>
                <a:latin typeface="Arial" charset="0"/>
              </a:rPr>
              <a:t>Pasar</a:t>
            </a:r>
            <a:r>
              <a:rPr lang="en-US" sz="3600" dirty="0">
                <a:solidFill>
                  <a:schemeClr val="bg2">
                    <a:lumMod val="10000"/>
                  </a:schemeClr>
                </a:solidFill>
                <a:effectLst>
                  <a:outerShdw blurRad="38100" dist="38100" dir="2700000" algn="tl">
                    <a:srgbClr val="000000">
                      <a:alpha val="43137"/>
                    </a:srgbClr>
                  </a:outerShdw>
                </a:effectLst>
                <a:latin typeface="Arial" charset="0"/>
              </a:rPr>
              <a:t> </a:t>
            </a:r>
            <a:r>
              <a:rPr lang="en-US" sz="3600" dirty="0" err="1">
                <a:solidFill>
                  <a:schemeClr val="bg2">
                    <a:lumMod val="10000"/>
                  </a:schemeClr>
                </a:solidFill>
                <a:effectLst>
                  <a:outerShdw blurRad="38100" dist="38100" dir="2700000" algn="tl">
                    <a:srgbClr val="000000">
                      <a:alpha val="43137"/>
                    </a:srgbClr>
                  </a:outerShdw>
                </a:effectLst>
                <a:latin typeface="Arial" charset="0"/>
              </a:rPr>
              <a:t>Konsumen</a:t>
            </a:r>
            <a:endParaRPr lang="en-US" sz="3600" dirty="0">
              <a:solidFill>
                <a:schemeClr val="bg2">
                  <a:lumMod val="10000"/>
                </a:schemeClr>
              </a:solidFill>
              <a:effectLst>
                <a:outerShdw blurRad="38100" dist="38100" dir="2700000" algn="tl">
                  <a:srgbClr val="000000">
                    <a:alpha val="43137"/>
                  </a:srgbClr>
                </a:outerShdw>
              </a:effectLst>
              <a:latin typeface="Arial" charset="0"/>
            </a:endParaRPr>
          </a:p>
          <a:p>
            <a:pPr algn="ctr" fontAlgn="auto">
              <a:spcBef>
                <a:spcPts val="0"/>
              </a:spcBef>
              <a:spcAft>
                <a:spcPts val="0"/>
              </a:spcAft>
              <a:defRPr/>
            </a:pP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14339"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Date Placeholder 1"/>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smtClean="0">
                <a:cs typeface="Arial" panose="020B0604020202020204" pitchFamily="34" charset="0"/>
              </a:rPr>
              <a:t>12/10/2025</a:t>
            </a:r>
            <a:endParaRPr lang="en-US" altLang="en-US" sz="1200" dirty="0">
              <a:cs typeface="Arial" panose="020B0604020202020204" pitchFamily="34" charset="0"/>
            </a:endParaRPr>
          </a:p>
        </p:txBody>
      </p:sp>
      <p:sp>
        <p:nvSpPr>
          <p:cNvPr id="14341" name="Footer Placeholder 2"/>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err="1" smtClean="0"/>
              <a:t>Manajemen</a:t>
            </a:r>
            <a:r>
              <a:rPr lang="en-US" altLang="en-US" sz="1200" dirty="0" smtClean="0"/>
              <a:t> </a:t>
            </a:r>
            <a:r>
              <a:rPr lang="en-US" altLang="en-US" sz="1200" dirty="0" err="1"/>
              <a:t>Pemasaran</a:t>
            </a:r>
            <a:endParaRPr lang="en-US" altLang="en-US" sz="1200" dirty="0"/>
          </a:p>
          <a:p>
            <a:pPr algn="ctr" eaLnBrk="1" hangingPunct="1"/>
            <a:endParaRPr lang="en-US" altLang="en-US" sz="1200" dirty="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Pembelajaran</a:t>
            </a:r>
            <a:endParaRPr lang="id-ID" altLang="en-US" smtClean="0"/>
          </a:p>
        </p:txBody>
      </p:sp>
      <p:sp>
        <p:nvSpPr>
          <p:cNvPr id="23555" name="Content Placeholder 2"/>
          <p:cNvSpPr>
            <a:spLocks noGrp="1"/>
          </p:cNvSpPr>
          <p:nvPr>
            <p:ph idx="1"/>
          </p:nvPr>
        </p:nvSpPr>
        <p:spPr>
          <a:xfrm>
            <a:off x="457200" y="1450975"/>
            <a:ext cx="8229600" cy="5026025"/>
          </a:xfrm>
        </p:spPr>
        <p:txBody>
          <a:bodyPr/>
          <a:lstStyle/>
          <a:p>
            <a:r>
              <a:rPr lang="en-US" altLang="en-US" sz="2600" dirty="0" err="1" smtClean="0">
                <a:latin typeface="Arial" panose="020B0604020202020204" pitchFamily="34" charset="0"/>
                <a:cs typeface="Arial" panose="020B0604020202020204" pitchFamily="34" charset="0"/>
              </a:rPr>
              <a:t>Merupakan</a:t>
            </a:r>
            <a:r>
              <a:rPr lang="en-US" altLang="en-US" sz="2600" dirty="0" smtClean="0">
                <a:latin typeface="Arial" panose="020B0604020202020204" pitchFamily="34" charset="0"/>
                <a:cs typeface="Arial" panose="020B0604020202020204" pitchFamily="34" charset="0"/>
              </a:rPr>
              <a:t> </a:t>
            </a:r>
            <a:r>
              <a:rPr lang="en-US" altLang="en-US" sz="2600" b="1" dirty="0" smtClean="0">
                <a:latin typeface="Arial" panose="020B0604020202020204" pitchFamily="34" charset="0"/>
                <a:cs typeface="Arial" panose="020B0604020202020204" pitchFamily="34" charset="0"/>
              </a:rPr>
              <a:t>proses </a:t>
            </a:r>
            <a:r>
              <a:rPr lang="en-US" altLang="en-US" sz="2600" dirty="0" err="1" smtClean="0">
                <a:latin typeface="Arial" panose="020B0604020202020204" pitchFamily="34" charset="0"/>
                <a:cs typeface="Arial" panose="020B0604020202020204" pitchFamily="34" charset="0"/>
              </a:rPr>
              <a:t>bagi</a:t>
            </a:r>
            <a:r>
              <a:rPr lang="en-US" altLang="en-US" sz="2600" dirty="0" smtClean="0">
                <a:latin typeface="Arial" panose="020B0604020202020204" pitchFamily="34" charset="0"/>
                <a:cs typeface="Arial" panose="020B0604020202020204" pitchFamily="34" charset="0"/>
              </a:rPr>
              <a:t> para </a:t>
            </a:r>
            <a:r>
              <a:rPr lang="en-US" altLang="en-US" sz="2600" dirty="0" err="1" smtClean="0">
                <a:latin typeface="Arial" panose="020B0604020202020204" pitchFamily="34" charset="0"/>
                <a:cs typeface="Arial" panose="020B0604020202020204" pitchFamily="34" charset="0"/>
              </a:rPr>
              <a:t>individu</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untuk</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memperoleh</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pengetahuan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dan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pengalaman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pembeliaan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dan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pemakaian</a:t>
            </a:r>
            <a:r>
              <a:rPr lang="en-US" altLang="en-US" sz="2600" dirty="0" smtClean="0">
                <a:latin typeface="Arial" panose="020B0604020202020204" pitchFamily="34" charset="0"/>
                <a:cs typeface="Arial" panose="020B0604020202020204" pitchFamily="34" charset="0"/>
              </a:rPr>
              <a:t> yang </a:t>
            </a:r>
            <a:r>
              <a:rPr lang="en-US" altLang="en-US" sz="2600" dirty="0" err="1" smtClean="0">
                <a:latin typeface="Arial" panose="020B0604020202020204" pitchFamily="34" charset="0"/>
                <a:cs typeface="Arial" panose="020B0604020202020204" pitchFamily="34" charset="0"/>
              </a:rPr>
              <a:t>mereka</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terapkan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pada</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perilaku</a:t>
            </a:r>
            <a:r>
              <a:rPr lang="en-US" altLang="en-US" sz="2600" dirty="0" smtClean="0">
                <a:latin typeface="Arial" panose="020B0604020202020204" pitchFamily="34" charset="0"/>
                <a:cs typeface="Arial" panose="020B0604020202020204" pitchFamily="34" charset="0"/>
              </a:rPr>
              <a:t> yang </a:t>
            </a:r>
            <a:r>
              <a:rPr lang="en-US" altLang="en-US" sz="2600" dirty="0" err="1" smtClean="0">
                <a:latin typeface="Arial" panose="020B0604020202020204" pitchFamily="34" charset="0"/>
                <a:cs typeface="Arial" panose="020B0604020202020204" pitchFamily="34" charset="0"/>
              </a:rPr>
              <a:t>akan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datang</a:t>
            </a:r>
            <a:endParaRPr lang="en-US" altLang="en-US" sz="2600" dirty="0" smtClean="0">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2600" dirty="0" smtClean="0">
              <a:latin typeface="Arial" panose="020B0604020202020204" pitchFamily="34" charset="0"/>
              <a:cs typeface="Arial" panose="020B0604020202020204" pitchFamily="34" charset="0"/>
            </a:endParaRPr>
          </a:p>
          <a:p>
            <a:r>
              <a:rPr lang="en-US" altLang="en-US" sz="2600" dirty="0" err="1" smtClean="0">
                <a:latin typeface="Arial" panose="020B0604020202020204" pitchFamily="34" charset="0"/>
                <a:cs typeface="Arial" panose="020B0604020202020204" pitchFamily="34" charset="0"/>
              </a:rPr>
              <a:t>Pendekatan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populer</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dari</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pembelajaran</a:t>
            </a:r>
            <a:r>
              <a:rPr lang="en-US" altLang="en-US" sz="2600" dirty="0" smtClean="0">
                <a:latin typeface="Arial" panose="020B0604020202020204" pitchFamily="34" charset="0"/>
                <a:cs typeface="Arial" panose="020B0604020202020204" pitchFamily="34" charset="0"/>
              </a:rPr>
              <a:t> </a:t>
            </a:r>
            <a:r>
              <a:rPr lang="en-US" altLang="en-US" sz="2600" dirty="0" err="1" smtClean="0">
                <a:latin typeface="Arial" panose="020B0604020202020204" pitchFamily="34" charset="0"/>
                <a:cs typeface="Arial" panose="020B0604020202020204" pitchFamily="34" charset="0"/>
              </a:rPr>
              <a:t>adalah</a:t>
            </a:r>
            <a:r>
              <a:rPr lang="en-US" altLang="en-US" sz="2600" dirty="0" smtClean="0">
                <a:latin typeface="Arial" panose="020B0604020202020204" pitchFamily="34" charset="0"/>
                <a:cs typeface="Arial" panose="020B0604020202020204" pitchFamily="34" charset="0"/>
              </a:rPr>
              <a:t>:</a:t>
            </a:r>
          </a:p>
          <a:p>
            <a:pPr marL="971550" lvl="1" indent="-514350">
              <a:buFont typeface="Calibri" panose="020F0502020204030204" pitchFamily="34" charset="0"/>
              <a:buAutoNum type="arabicPeriod"/>
            </a:pPr>
            <a:r>
              <a:rPr lang="en-US" altLang="en-US" sz="2600" dirty="0" err="1" smtClean="0">
                <a:solidFill>
                  <a:schemeClr val="tx1">
                    <a:lumMod val="95000"/>
                    <a:lumOff val="5000"/>
                  </a:schemeClr>
                </a:solidFill>
                <a:latin typeface="Arial" panose="020B0604020202020204" pitchFamily="34" charset="0"/>
                <a:cs typeface="Arial" panose="020B0604020202020204" pitchFamily="34" charset="0"/>
                <a:hlinkClick r:id="rId3" action="ppaction://hlinksldjump"/>
              </a:rPr>
              <a:t>Teori</a:t>
            </a:r>
            <a:r>
              <a:rPr lang="en-US" altLang="en-US" sz="2600" dirty="0" smtClean="0">
                <a:solidFill>
                  <a:schemeClr val="tx1">
                    <a:lumMod val="95000"/>
                    <a:lumOff val="5000"/>
                  </a:schemeClr>
                </a:solidFill>
                <a:latin typeface="Arial" panose="020B0604020202020204" pitchFamily="34" charset="0"/>
                <a:cs typeface="Arial" panose="020B0604020202020204" pitchFamily="34" charset="0"/>
                <a:hlinkClick r:id="rId3" action="ppaction://hlinksldjump"/>
              </a:rPr>
              <a:t> </a:t>
            </a:r>
            <a:r>
              <a:rPr lang="en-US" altLang="en-US" sz="2600" dirty="0" err="1" smtClean="0">
                <a:solidFill>
                  <a:schemeClr val="tx1">
                    <a:lumMod val="95000"/>
                    <a:lumOff val="5000"/>
                  </a:schemeClr>
                </a:solidFill>
                <a:latin typeface="Arial" panose="020B0604020202020204" pitchFamily="34" charset="0"/>
                <a:cs typeface="Arial" panose="020B0604020202020204" pitchFamily="34" charset="0"/>
                <a:hlinkClick r:id="rId3" action="ppaction://hlinksldjump"/>
              </a:rPr>
              <a:t>Pengkondisian</a:t>
            </a:r>
            <a:r>
              <a:rPr lang="en-US" altLang="en-US" sz="2600" dirty="0" smtClean="0">
                <a:solidFill>
                  <a:schemeClr val="tx1">
                    <a:lumMod val="95000"/>
                    <a:lumOff val="5000"/>
                  </a:schemeClr>
                </a:solidFill>
                <a:latin typeface="Arial" panose="020B0604020202020204" pitchFamily="34" charset="0"/>
                <a:cs typeface="Arial" panose="020B0604020202020204" pitchFamily="34" charset="0"/>
                <a:hlinkClick r:id="rId3" action="ppaction://hlinksldjump"/>
              </a:rPr>
              <a:t> </a:t>
            </a:r>
            <a:r>
              <a:rPr lang="en-US" altLang="en-US" sz="2600" dirty="0" err="1" smtClean="0">
                <a:solidFill>
                  <a:schemeClr val="tx1">
                    <a:lumMod val="95000"/>
                    <a:lumOff val="5000"/>
                  </a:schemeClr>
                </a:solidFill>
                <a:latin typeface="Arial" panose="020B0604020202020204" pitchFamily="34" charset="0"/>
                <a:cs typeface="Arial" panose="020B0604020202020204" pitchFamily="34" charset="0"/>
                <a:hlinkClick r:id="rId3" action="ppaction://hlinksldjump"/>
              </a:rPr>
              <a:t>Klasik</a:t>
            </a:r>
            <a:endParaRPr lang="en-US" altLang="en-US" sz="2600" dirty="0" smtClean="0">
              <a:solidFill>
                <a:schemeClr val="tx1">
                  <a:lumMod val="95000"/>
                  <a:lumOff val="5000"/>
                </a:schemeClr>
              </a:solidFill>
              <a:latin typeface="Arial" panose="020B0604020202020204" pitchFamily="34" charset="0"/>
              <a:cs typeface="Arial" panose="020B0604020202020204" pitchFamily="34" charset="0"/>
            </a:endParaRPr>
          </a:p>
          <a:p>
            <a:pPr marL="971550" lvl="1" indent="-514350">
              <a:buFont typeface="Calibri" panose="020F0502020204030204" pitchFamily="34" charset="0"/>
              <a:buAutoNum type="arabicPeriod"/>
            </a:pPr>
            <a:r>
              <a:rPr lang="en-US" altLang="en-US" sz="2600" b="1" dirty="0" err="1" smtClean="0">
                <a:latin typeface="Arial" panose="020B0604020202020204" pitchFamily="34" charset="0"/>
                <a:cs typeface="Arial" panose="020B0604020202020204" pitchFamily="34" charset="0"/>
              </a:rPr>
              <a:t>Teori</a:t>
            </a:r>
            <a:r>
              <a:rPr lang="en-US" altLang="en-US" sz="2600" b="1" dirty="0" smtClean="0">
                <a:latin typeface="Arial" panose="020B0604020202020204" pitchFamily="34" charset="0"/>
                <a:cs typeface="Arial" panose="020B0604020202020204" pitchFamily="34" charset="0"/>
              </a:rPr>
              <a:t> </a:t>
            </a:r>
            <a:r>
              <a:rPr lang="en-US" altLang="en-US" sz="2600" b="1" dirty="0" err="1" smtClean="0">
                <a:latin typeface="Arial" panose="020B0604020202020204" pitchFamily="34" charset="0"/>
                <a:cs typeface="Arial" panose="020B0604020202020204" pitchFamily="34" charset="0"/>
              </a:rPr>
              <a:t>Pengkondisian</a:t>
            </a:r>
            <a:r>
              <a:rPr lang="en-US" altLang="en-US" sz="2600" b="1" dirty="0" smtClean="0">
                <a:latin typeface="Arial" panose="020B0604020202020204" pitchFamily="34" charset="0"/>
                <a:cs typeface="Arial" panose="020B0604020202020204" pitchFamily="34" charset="0"/>
              </a:rPr>
              <a:t> instrumental (operant)</a:t>
            </a:r>
          </a:p>
          <a:p>
            <a:pPr marL="971550" lvl="1" indent="-514350">
              <a:buFont typeface="Calibri" panose="020F0502020204030204" pitchFamily="34" charset="0"/>
              <a:buAutoNum type="arabicPeriod"/>
            </a:pPr>
            <a:r>
              <a:rPr lang="en-US" altLang="en-US" sz="2600" b="1" dirty="0" err="1" smtClean="0">
                <a:latin typeface="Arial" panose="020B0604020202020204" pitchFamily="34" charset="0"/>
                <a:cs typeface="Arial" panose="020B0604020202020204" pitchFamily="34" charset="0"/>
              </a:rPr>
              <a:t>Teori</a:t>
            </a:r>
            <a:r>
              <a:rPr lang="en-US" altLang="en-US" sz="2600" b="1" dirty="0" smtClean="0">
                <a:latin typeface="Arial" panose="020B0604020202020204" pitchFamily="34" charset="0"/>
                <a:cs typeface="Arial" panose="020B0604020202020204" pitchFamily="34" charset="0"/>
              </a:rPr>
              <a:t> </a:t>
            </a:r>
            <a:r>
              <a:rPr lang="en-US" altLang="en-US" sz="2600" b="1" dirty="0" err="1" smtClean="0">
                <a:latin typeface="Arial" panose="020B0604020202020204" pitchFamily="34" charset="0"/>
                <a:cs typeface="Arial" panose="020B0604020202020204" pitchFamily="34" charset="0"/>
              </a:rPr>
              <a:t>Pembelajaran</a:t>
            </a:r>
            <a:r>
              <a:rPr lang="en-US" altLang="en-US" sz="2600" b="1" dirty="0" smtClean="0">
                <a:latin typeface="Arial" panose="020B0604020202020204" pitchFamily="34" charset="0"/>
                <a:cs typeface="Arial" panose="020B0604020202020204" pitchFamily="34" charset="0"/>
              </a:rPr>
              <a:t> </a:t>
            </a:r>
            <a:r>
              <a:rPr lang="en-US" altLang="en-US" sz="2600" b="1" dirty="0" err="1" smtClean="0">
                <a:latin typeface="Arial" panose="020B0604020202020204" pitchFamily="34" charset="0"/>
                <a:cs typeface="Arial" panose="020B0604020202020204" pitchFamily="34" charset="0"/>
              </a:rPr>
              <a:t>melalui</a:t>
            </a:r>
            <a:r>
              <a:rPr lang="en-US" altLang="en-US" sz="2600" b="1" dirty="0" smtClean="0">
                <a:latin typeface="Arial" panose="020B0604020202020204" pitchFamily="34" charset="0"/>
                <a:cs typeface="Arial" panose="020B0604020202020204" pitchFamily="34" charset="0"/>
              </a:rPr>
              <a:t> </a:t>
            </a:r>
            <a:r>
              <a:rPr lang="en-US" altLang="en-US" sz="2600" b="1" dirty="0" err="1" smtClean="0">
                <a:latin typeface="Arial" panose="020B0604020202020204" pitchFamily="34" charset="0"/>
                <a:cs typeface="Arial" panose="020B0604020202020204" pitchFamily="34" charset="0"/>
              </a:rPr>
              <a:t>pengamatan</a:t>
            </a:r>
            <a:endParaRPr lang="id-ID" altLang="en-US" sz="2600" b="1" dirty="0" smtClean="0">
              <a:latin typeface="Arial" panose="020B0604020202020204" pitchFamily="34" charset="0"/>
              <a:cs typeface="Arial" panose="020B0604020202020204" pitchFamily="34" charset="0"/>
            </a:endParaRPr>
          </a:p>
        </p:txBody>
      </p:sp>
      <p:sp>
        <p:nvSpPr>
          <p:cNvPr id="235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540C55-8569-44DC-B2C4-1DB5947F7D3D}"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3084B1-5568-4722-9259-3D5934F5E25D}" type="slidenum">
              <a:rPr lang="en-US" altLang="en-US">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sp>
        <p:nvSpPr>
          <p:cNvPr id="2355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US" altLang="en-US" smtClean="0"/>
              <a:t>Teori Pengkondisian Klasik</a:t>
            </a:r>
          </a:p>
        </p:txBody>
      </p:sp>
      <p:sp>
        <p:nvSpPr>
          <p:cNvPr id="4" name="Date Placeholder 3"/>
          <p:cNvSpPr>
            <a:spLocks noGrp="1"/>
          </p:cNvSpPr>
          <p:nvPr>
            <p:ph type="dt" sz="quarter" idx="10"/>
          </p:nvPr>
        </p:nvSpPr>
        <p:spPr/>
        <p:txBody>
          <a:bodyPr/>
          <a:lstStyle/>
          <a:p>
            <a:pPr>
              <a:defRPr/>
            </a:pPr>
            <a:fld id="{F843EC7F-22EB-4248-A28A-5D3F9951DD3C}" type="datetime1">
              <a:rPr lang="en-US" smtClean="0"/>
              <a:pPr>
                <a:defRPr/>
              </a:pPr>
              <a:t>10/12/2025</a:t>
            </a:fld>
            <a:endParaRPr lang="en-US"/>
          </a:p>
        </p:txBody>
      </p:sp>
      <p:sp>
        <p:nvSpPr>
          <p:cNvPr id="5" name="Footer Placeholder 4"/>
          <p:cNvSpPr>
            <a:spLocks noGrp="1"/>
          </p:cNvSpPr>
          <p:nvPr>
            <p:ph type="ftr" sz="quarter" idx="11"/>
          </p:nvPr>
        </p:nvSpPr>
        <p:spPr/>
        <p:txBody>
          <a:bodyPr/>
          <a:lstStyle/>
          <a:p>
            <a:pPr>
              <a:defRPr/>
            </a:pPr>
            <a:r>
              <a:rPr lang="en-US" dirty="0" err="1" smtClean="0"/>
              <a:t>Manajemen</a:t>
            </a:r>
            <a:r>
              <a:rPr lang="en-US" dirty="0" smtClean="0"/>
              <a:t> </a:t>
            </a:r>
            <a:r>
              <a:rPr lang="en-US" dirty="0" err="1" smtClean="0"/>
              <a:t>Pemasaran</a:t>
            </a:r>
            <a:endParaRPr lang="en-US" dirty="0"/>
          </a:p>
        </p:txBody>
      </p:sp>
      <p:sp>
        <p:nvSpPr>
          <p:cNvPr id="24581" name="Content Placeholder 2"/>
          <p:cNvSpPr>
            <a:spLocks noGrp="1"/>
          </p:cNvSpPr>
          <p:nvPr>
            <p:ph idx="4294967295"/>
          </p:nvPr>
        </p:nvSpPr>
        <p:spPr/>
        <p:txBody>
          <a:bodyPr/>
          <a:lstStyle/>
          <a:p>
            <a:r>
              <a:rPr lang="en-US" altLang="en-US" sz="2400" smtClean="0"/>
              <a:t>Pengondisian klasik adalah suatu proses belajar yakni stimulus netral dapat memunculkan respon baru setelah dipasangkan dengan stimulus yang biasanya mengikuti respon tersebut.Pengondisian klasik ini pada mulanya ditemukan oleh Ivan Pavlov, fisiolog dari Rusia ketika sedang melakukan penelitian eksperimen mengenai proses produksi air liur pada anjing. Ia melihat bahwa anjing tersebut tidak hanya merespon berdasarkan kebutuhan biologis (rasa lapar), tetapi juga sebagai hasil dari proses belajar yang kemudian disebut sebagai pengondisian klasik. Dalam ilmu psikologi, pengondisian klasik digunakan sebagai terapi untuk mengubah perilaku individu.</a:t>
            </a: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274638"/>
            <a:ext cx="8229600" cy="868362"/>
          </a:xfrm>
        </p:spPr>
        <p:txBody>
          <a:bodyPr/>
          <a:lstStyle/>
          <a:p>
            <a:pPr marL="342900" indent="-342900"/>
            <a:r>
              <a:rPr lang="en-US" altLang="en-US" sz="2600" smtClean="0"/>
              <a:t>Teori Pengkondisian instrumental (operant)</a:t>
            </a:r>
            <a:br>
              <a:rPr lang="en-US" altLang="en-US" sz="2600" smtClean="0"/>
            </a:br>
            <a:endParaRPr lang="en-US" altLang="en-US" smtClean="0"/>
          </a:p>
        </p:txBody>
      </p:sp>
      <p:sp>
        <p:nvSpPr>
          <p:cNvPr id="25603" name="Content Placeholder 5"/>
          <p:cNvSpPr>
            <a:spLocks noGrp="1"/>
          </p:cNvSpPr>
          <p:nvPr>
            <p:ph idx="1"/>
          </p:nvPr>
        </p:nvSpPr>
        <p:spPr>
          <a:xfrm>
            <a:off x="457200" y="1143000"/>
            <a:ext cx="8229600" cy="4983163"/>
          </a:xfrm>
        </p:spPr>
        <p:txBody>
          <a:bodyPr/>
          <a:lstStyle/>
          <a:p>
            <a:r>
              <a:rPr lang="en-US" altLang="en-US" dirty="0" err="1" smtClean="0"/>
              <a:t>Pengkondisian</a:t>
            </a:r>
            <a:r>
              <a:rPr lang="en-US" altLang="en-US" dirty="0" smtClean="0"/>
              <a:t> instrumental </a:t>
            </a:r>
            <a:r>
              <a:rPr lang="en-US" altLang="en-US" dirty="0" err="1" smtClean="0"/>
              <a:t>adalah</a:t>
            </a:r>
            <a:r>
              <a:rPr lang="en-US" altLang="en-US" dirty="0" smtClean="0"/>
              <a:t> </a:t>
            </a:r>
            <a:r>
              <a:rPr lang="en-US" altLang="en-US" dirty="0" err="1" smtClean="0"/>
              <a:t>suatu</a:t>
            </a:r>
            <a:r>
              <a:rPr lang="en-US" altLang="en-US" dirty="0" smtClean="0"/>
              <a:t> proses </a:t>
            </a:r>
            <a:r>
              <a:rPr lang="en-US" altLang="en-US" dirty="0" err="1" smtClean="0"/>
              <a:t>belajar</a:t>
            </a:r>
            <a:r>
              <a:rPr lang="en-US" altLang="en-US" dirty="0" smtClean="0"/>
              <a:t> yang </a:t>
            </a:r>
            <a:r>
              <a:rPr lang="en-US" altLang="en-US" dirty="0" err="1" smtClean="0"/>
              <a:t>meliputi</a:t>
            </a:r>
            <a:r>
              <a:rPr lang="en-US" altLang="en-US" dirty="0" smtClean="0"/>
              <a:t> </a:t>
            </a:r>
            <a:r>
              <a:rPr lang="en-US" altLang="en-US" dirty="0" err="1" smtClean="0"/>
              <a:t>manipulasi</a:t>
            </a:r>
            <a:r>
              <a:rPr lang="en-US" altLang="en-US" dirty="0" smtClean="0"/>
              <a:t> </a:t>
            </a:r>
            <a:r>
              <a:rPr lang="en-US" altLang="en-US" dirty="0" err="1" smtClean="0"/>
              <a:t>akibat</a:t>
            </a:r>
            <a:r>
              <a:rPr lang="en-US" altLang="en-US" dirty="0" smtClean="0"/>
              <a:t>- </a:t>
            </a:r>
            <a:r>
              <a:rPr lang="en-US" altLang="en-US" dirty="0" err="1" smtClean="0"/>
              <a:t>akibat</a:t>
            </a:r>
            <a:r>
              <a:rPr lang="en-US" altLang="en-US" dirty="0" smtClean="0"/>
              <a:t> </a:t>
            </a:r>
            <a:r>
              <a:rPr lang="en-US" altLang="en-US" dirty="0" err="1" smtClean="0"/>
              <a:t>dari</a:t>
            </a:r>
            <a:r>
              <a:rPr lang="en-US" altLang="en-US" dirty="0" smtClean="0"/>
              <a:t> </a:t>
            </a:r>
            <a:r>
              <a:rPr lang="en-US" altLang="en-US" dirty="0" err="1" smtClean="0"/>
              <a:t>suatu</a:t>
            </a:r>
            <a:r>
              <a:rPr lang="en-US" altLang="en-US" dirty="0" smtClean="0"/>
              <a:t> </a:t>
            </a:r>
            <a:r>
              <a:rPr lang="en-US" altLang="en-US" dirty="0" err="1" smtClean="0"/>
              <a:t>respon</a:t>
            </a:r>
            <a:r>
              <a:rPr lang="en-US" altLang="en-US" dirty="0" smtClean="0"/>
              <a:t> </a:t>
            </a:r>
            <a:r>
              <a:rPr lang="en-US" altLang="en-US" dirty="0" err="1" smtClean="0"/>
              <a:t>dengan</a:t>
            </a:r>
            <a:r>
              <a:rPr lang="en-US" altLang="en-US" dirty="0" smtClean="0"/>
              <a:t> </a:t>
            </a:r>
            <a:r>
              <a:rPr lang="en-US" altLang="en-US" dirty="0" err="1" smtClean="0"/>
              <a:t>tujuan</a:t>
            </a:r>
            <a:r>
              <a:rPr lang="en-US" altLang="en-US" dirty="0" smtClean="0"/>
              <a:t> </a:t>
            </a:r>
            <a:r>
              <a:rPr lang="en-US" altLang="en-US" dirty="0" err="1" smtClean="0"/>
              <a:t>untuk</a:t>
            </a:r>
            <a:r>
              <a:rPr lang="en-US" altLang="en-US" dirty="0" smtClean="0"/>
              <a:t> </a:t>
            </a:r>
            <a:r>
              <a:rPr lang="en-US" altLang="en-US" dirty="0" err="1" smtClean="0"/>
              <a:t>menaikkan</a:t>
            </a:r>
            <a:r>
              <a:rPr lang="en-US" altLang="en-US" dirty="0" smtClean="0"/>
              <a:t> </a:t>
            </a:r>
            <a:r>
              <a:rPr lang="en-US" altLang="en-US" dirty="0" err="1" smtClean="0"/>
              <a:t>dan</a:t>
            </a:r>
            <a:r>
              <a:rPr lang="en-US" altLang="en-US" dirty="0" smtClean="0"/>
              <a:t> </a:t>
            </a:r>
            <a:r>
              <a:rPr lang="en-US" altLang="en-US" dirty="0" err="1" smtClean="0"/>
              <a:t>menurunkan</a:t>
            </a:r>
            <a:r>
              <a:rPr lang="en-US" altLang="en-US" dirty="0" smtClean="0"/>
              <a:t> </a:t>
            </a:r>
            <a:r>
              <a:rPr lang="en-US" altLang="en-US" dirty="0" err="1" smtClean="0"/>
              <a:t>probabilitas</a:t>
            </a:r>
            <a:r>
              <a:rPr lang="en-US" altLang="en-US" dirty="0" smtClean="0"/>
              <a:t> </a:t>
            </a:r>
            <a:r>
              <a:rPr lang="en-US" altLang="en-US" dirty="0" err="1" smtClean="0"/>
              <a:t>munculnya</a:t>
            </a:r>
            <a:r>
              <a:rPr lang="en-US" altLang="en-US" dirty="0" smtClean="0"/>
              <a:t> </a:t>
            </a:r>
            <a:r>
              <a:rPr lang="en-US" altLang="en-US" dirty="0" err="1" smtClean="0"/>
              <a:t>respon</a:t>
            </a:r>
            <a:r>
              <a:rPr lang="en-US" altLang="en-US" dirty="0" smtClean="0"/>
              <a:t> </a:t>
            </a:r>
            <a:r>
              <a:rPr lang="en-US" altLang="en-US" dirty="0" err="1" smtClean="0"/>
              <a:t>tersebut</a:t>
            </a:r>
            <a:r>
              <a:rPr lang="en-US" altLang="en-US" dirty="0" smtClean="0"/>
              <a:t>.</a:t>
            </a:r>
            <a:br>
              <a:rPr lang="en-US" altLang="en-US" dirty="0" smtClean="0"/>
            </a:br>
            <a:r>
              <a:rPr lang="en-US" altLang="en-US" dirty="0" err="1" smtClean="0"/>
              <a:t>Dapat</a:t>
            </a:r>
            <a:r>
              <a:rPr lang="en-US" altLang="en-US" dirty="0" smtClean="0"/>
              <a:t> </a:t>
            </a:r>
            <a:r>
              <a:rPr lang="en-US" altLang="en-US" dirty="0" err="1" smtClean="0"/>
              <a:t>diinginkan</a:t>
            </a:r>
            <a:r>
              <a:rPr lang="en-US" altLang="en-US" dirty="0" smtClean="0"/>
              <a:t> </a:t>
            </a:r>
            <a:r>
              <a:rPr lang="en-US" altLang="en-US" dirty="0" err="1" smtClean="0"/>
              <a:t>untuk</a:t>
            </a:r>
            <a:r>
              <a:rPr lang="en-US" altLang="en-US" dirty="0" smtClean="0"/>
              <a:t> </a:t>
            </a:r>
            <a:r>
              <a:rPr lang="en-US" altLang="en-US" dirty="0" err="1" smtClean="0"/>
              <a:t>menaikkan</a:t>
            </a:r>
            <a:r>
              <a:rPr lang="en-US" altLang="en-US" dirty="0" smtClean="0"/>
              <a:t> </a:t>
            </a:r>
            <a:r>
              <a:rPr lang="en-US" altLang="en-US" dirty="0" err="1" smtClean="0"/>
              <a:t>kesempatan</a:t>
            </a:r>
            <a:r>
              <a:rPr lang="en-US" altLang="en-US" dirty="0" smtClean="0"/>
              <a:t> </a:t>
            </a:r>
            <a:r>
              <a:rPr lang="en-US" altLang="en-US" dirty="0" err="1" smtClean="0"/>
              <a:t>munculnya</a:t>
            </a:r>
            <a:r>
              <a:rPr lang="en-US" altLang="en-US" dirty="0" smtClean="0"/>
              <a:t> </a:t>
            </a:r>
            <a:r>
              <a:rPr lang="en-US" altLang="en-US" dirty="0" err="1" smtClean="0"/>
              <a:t>respon</a:t>
            </a:r>
            <a:r>
              <a:rPr lang="en-US" altLang="en-US" dirty="0" smtClean="0"/>
              <a:t> yang </a:t>
            </a:r>
            <a:r>
              <a:rPr lang="en-US" altLang="en-US" dirty="0" err="1" smtClean="0"/>
              <a:t>diinginkan</a:t>
            </a:r>
            <a:r>
              <a:rPr lang="en-US" altLang="en-US" dirty="0" smtClean="0"/>
              <a:t> </a:t>
            </a:r>
            <a:r>
              <a:rPr lang="en-US" altLang="en-US" dirty="0" err="1" smtClean="0"/>
              <a:t>dan</a:t>
            </a:r>
            <a:r>
              <a:rPr lang="en-US" altLang="en-US" dirty="0" smtClean="0"/>
              <a:t> </a:t>
            </a:r>
            <a:r>
              <a:rPr lang="en-US" altLang="en-US" dirty="0" err="1" smtClean="0"/>
              <a:t>sebaliknya</a:t>
            </a:r>
            <a:r>
              <a:rPr lang="en-US" altLang="en-US" dirty="0" smtClean="0"/>
              <a:t> </a:t>
            </a:r>
            <a:r>
              <a:rPr lang="en-US" altLang="en-US" dirty="0" err="1" smtClean="0"/>
              <a:t>menurunkan</a:t>
            </a:r>
            <a:r>
              <a:rPr lang="en-US" altLang="en-US" dirty="0" smtClean="0"/>
              <a:t> </a:t>
            </a:r>
            <a:r>
              <a:rPr lang="en-US" altLang="en-US" dirty="0" err="1" smtClean="0"/>
              <a:t>kesempatan</a:t>
            </a:r>
            <a:r>
              <a:rPr lang="en-US" altLang="en-US" dirty="0" smtClean="0"/>
              <a:t> </a:t>
            </a:r>
            <a:r>
              <a:rPr lang="en-US" altLang="en-US" dirty="0" err="1" smtClean="0"/>
              <a:t>munculnya</a:t>
            </a:r>
            <a:r>
              <a:rPr lang="en-US" altLang="en-US" dirty="0" smtClean="0"/>
              <a:t> </a:t>
            </a:r>
            <a:r>
              <a:rPr lang="en-US" altLang="en-US" dirty="0" err="1" smtClean="0"/>
              <a:t>respon</a:t>
            </a:r>
            <a:r>
              <a:rPr lang="en-US" altLang="en-US" dirty="0" smtClean="0"/>
              <a:t> yang </a:t>
            </a:r>
            <a:r>
              <a:rPr lang="en-US" altLang="en-US" dirty="0" err="1" smtClean="0"/>
              <a:t>tidak</a:t>
            </a:r>
            <a:r>
              <a:rPr lang="en-US" altLang="en-US" dirty="0" smtClean="0"/>
              <a:t> </a:t>
            </a:r>
            <a:r>
              <a:rPr lang="en-US" altLang="en-US" dirty="0" err="1" smtClean="0"/>
              <a:t>diinginkan</a:t>
            </a:r>
            <a:r>
              <a:rPr lang="en-US" altLang="en-US" dirty="0" smtClean="0"/>
              <a:t>.</a:t>
            </a:r>
            <a:br>
              <a:rPr lang="en-US" altLang="en-US" dirty="0" smtClean="0"/>
            </a:br>
            <a:r>
              <a:rPr lang="en-US" altLang="en-US" dirty="0" smtClean="0"/>
              <a:t>Operant Conditioning </a:t>
            </a:r>
            <a:r>
              <a:rPr lang="en-US" altLang="en-US" dirty="0" err="1" smtClean="0"/>
              <a:t>adalah</a:t>
            </a:r>
            <a:r>
              <a:rPr lang="en-US" altLang="en-US" dirty="0" smtClean="0"/>
              <a:t> </a:t>
            </a:r>
            <a:r>
              <a:rPr lang="en-US" altLang="en-US" dirty="0" err="1" smtClean="0"/>
              <a:t>respon</a:t>
            </a:r>
            <a:r>
              <a:rPr lang="en-US" altLang="en-US" dirty="0" smtClean="0"/>
              <a:t> yang </a:t>
            </a:r>
            <a:r>
              <a:rPr lang="en-US" altLang="en-US" dirty="0" err="1" smtClean="0"/>
              <a:t>dilakukan</a:t>
            </a:r>
            <a:r>
              <a:rPr lang="en-US" altLang="en-US" dirty="0" smtClean="0"/>
              <a:t> </a:t>
            </a:r>
            <a:r>
              <a:rPr lang="en-US" altLang="en-US" dirty="0" err="1" smtClean="0"/>
              <a:t>subjek</a:t>
            </a:r>
            <a:r>
              <a:rPr lang="en-US" altLang="en-US" dirty="0" smtClean="0"/>
              <a:t> </a:t>
            </a:r>
            <a:r>
              <a:rPr lang="en-US" altLang="en-US" dirty="0" err="1" smtClean="0"/>
              <a:t>dinilai</a:t>
            </a:r>
            <a:r>
              <a:rPr lang="en-US" altLang="en-US" dirty="0" smtClean="0"/>
              <a:t> </a:t>
            </a:r>
            <a:r>
              <a:rPr lang="en-US" altLang="en-US" dirty="0" err="1" smtClean="0"/>
              <a:t>sebagai</a:t>
            </a:r>
            <a:r>
              <a:rPr lang="en-US" altLang="en-US" dirty="0" smtClean="0"/>
              <a:t> </a:t>
            </a:r>
            <a:r>
              <a:rPr lang="en-US" altLang="en-US" dirty="0" err="1" smtClean="0"/>
              <a:t>operasi</a:t>
            </a:r>
            <a:r>
              <a:rPr lang="en-US" altLang="en-US" dirty="0" smtClean="0"/>
              <a:t> </a:t>
            </a:r>
            <a:r>
              <a:rPr lang="en-US" altLang="en-US" dirty="0" err="1" smtClean="0"/>
              <a:t>subjek</a:t>
            </a:r>
            <a:r>
              <a:rPr lang="en-US" altLang="en-US" dirty="0" smtClean="0"/>
              <a:t> </a:t>
            </a:r>
            <a:r>
              <a:rPr lang="en-US" altLang="en-US" dirty="0" err="1" smtClean="0"/>
              <a:t>terhadap</a:t>
            </a:r>
            <a:r>
              <a:rPr lang="en-US" altLang="en-US" dirty="0" smtClean="0"/>
              <a:t> </a:t>
            </a:r>
            <a:r>
              <a:rPr lang="en-US" altLang="en-US" dirty="0" err="1" smtClean="0"/>
              <a:t>lingkungannya</a:t>
            </a:r>
            <a:r>
              <a:rPr lang="en-US" altLang="en-US" dirty="0" smtClean="0"/>
              <a:t> </a:t>
            </a:r>
            <a:r>
              <a:rPr lang="en-US" altLang="en-US" dirty="0" err="1" smtClean="0"/>
              <a:t>berdasarkan</a:t>
            </a:r>
            <a:r>
              <a:rPr lang="en-US" altLang="en-US" dirty="0" smtClean="0"/>
              <a:t> </a:t>
            </a:r>
            <a:r>
              <a:rPr lang="en-US" altLang="en-US" dirty="0" err="1" smtClean="0"/>
              <a:t>dukungan</a:t>
            </a:r>
            <a:r>
              <a:rPr lang="en-US" altLang="en-US" dirty="0" smtClean="0"/>
              <a:t> </a:t>
            </a:r>
            <a:r>
              <a:rPr lang="en-US" altLang="en-US" dirty="0" err="1" smtClean="0"/>
              <a:t>dari</a:t>
            </a:r>
            <a:r>
              <a:rPr lang="en-US" altLang="en-US" dirty="0" smtClean="0"/>
              <a:t> </a:t>
            </a:r>
            <a:r>
              <a:rPr lang="en-US" altLang="en-US" dirty="0" smtClean="0"/>
              <a:t>reinforcement.</a:t>
            </a:r>
            <a:br>
              <a:rPr lang="en-US" altLang="en-US" dirty="0" smtClean="0"/>
            </a:br>
            <a:endParaRPr lang="en-US" altLang="en-US" dirty="0" smtClean="0"/>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marL="342900" indent="-342900"/>
            <a:r>
              <a:rPr lang="en-US" altLang="en-US" sz="2600" smtClean="0"/>
              <a:t>Teori Pembelajaran melalui pengamatan</a:t>
            </a:r>
            <a:r>
              <a:rPr lang="id-ID" altLang="en-US" sz="2600" smtClean="0"/>
              <a:t/>
            </a:r>
            <a:br>
              <a:rPr lang="id-ID" altLang="en-US" sz="2600" smtClean="0"/>
            </a:br>
            <a:endParaRPr lang="en-US" altLang="en-US" smtClean="0"/>
          </a:p>
        </p:txBody>
      </p:sp>
      <p:sp>
        <p:nvSpPr>
          <p:cNvPr id="26627" name="Content Placeholder 2"/>
          <p:cNvSpPr>
            <a:spLocks noGrp="1"/>
          </p:cNvSpPr>
          <p:nvPr>
            <p:ph idx="1"/>
          </p:nvPr>
        </p:nvSpPr>
        <p:spPr/>
        <p:txBody>
          <a:bodyPr/>
          <a:lstStyle/>
          <a:p>
            <a:r>
              <a:rPr lang="en-US" altLang="en-US" smtClean="0"/>
              <a:t>Ada dua jenis pembelajaran melalui pengamatan, yaitu :</a:t>
            </a:r>
          </a:p>
          <a:p>
            <a:r>
              <a:rPr lang="en-US" altLang="en-US" smtClean="0"/>
              <a:t>1)   Pembelajaran melalui pengamatan dapat terjadi melalui kondisi yang dialami orang lain,</a:t>
            </a:r>
          </a:p>
          <a:p>
            <a:r>
              <a:rPr lang="en-US" altLang="en-US" smtClean="0"/>
              <a:t>Contohnya : seorang pelajar melihat temannya dipuji dan ditegur oleh gurunya karena perbuatannya, maka ia kemudian meniru melakukan perbuatan lain yang tujuannya sama ingin dipuji oleh gurunya. Kejadian ini merupakan contoh dari penguatan melalui pujian yang dialami orang lain.</a:t>
            </a:r>
          </a:p>
          <a:p>
            <a:endParaRPr lang="en-US" altLang="en-US" smtClean="0"/>
          </a:p>
        </p:txBody>
      </p:sp>
      <p:sp>
        <p:nvSpPr>
          <p:cNvPr id="266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47D16B-7103-4E4F-B4A0-32342C28210A}" type="datetime1">
              <a:rPr lang="en-US" altLang="en-US" smtClean="0"/>
              <a:pPr eaLnBrk="1" hangingPunct="1"/>
              <a:t>10/12/2025</a:t>
            </a:fld>
            <a:endParaRPr lang="en-US" altLang="en-US" smtClean="0"/>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762000"/>
            <a:ext cx="8229600" cy="5364163"/>
          </a:xfrm>
        </p:spPr>
        <p:txBody>
          <a:bodyPr/>
          <a:lstStyle/>
          <a:p>
            <a:r>
              <a:rPr lang="en-US" altLang="en-US" smtClean="0"/>
              <a:t>2)   Pembelajaran melalui pengamatan meniru perilaku model meskipun model itu tidak mendapatkan penguatan positif atau penguatan negatif saat mengamati itu sedang memperhatikan model itu mendemonstrasikan sesuatu yang ingin dipelajari oleh pengamat tersebut dan mengharapkan mendapat pujian atau penguatan apabila menguasai secara tuntas apa yang dipelajari itu. Model tidak harus diperagakan oleh seseorang secara langsung, tetapi kita dapat juga menggunakan seseorang pemeran atau visualisasi tiruan sebagai model (Nur, M,1998.a:4).</a:t>
            </a:r>
          </a:p>
          <a:p>
            <a:endParaRPr lang="en-US" altLang="en-US" smtClean="0"/>
          </a:p>
        </p:txBody>
      </p:sp>
      <p:sp>
        <p:nvSpPr>
          <p:cNvPr id="2765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29C18F-06F1-4A88-8456-6B48A2B117CD}" type="datetime1">
              <a:rPr lang="en-US" altLang="en-US" smtClean="0"/>
              <a:pPr eaLnBrk="1" hangingPunct="1"/>
              <a:t>10/12/2025</a:t>
            </a:fld>
            <a:endParaRPr lang="en-US" altLang="en-US" smtClean="0"/>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Memori</a:t>
            </a:r>
            <a:endParaRPr lang="id-ID" altLang="en-US" smtClean="0"/>
          </a:p>
        </p:txBody>
      </p:sp>
      <p:sp>
        <p:nvSpPr>
          <p:cNvPr id="4" name="Content Placeholder 2"/>
          <p:cNvSpPr txBox="1">
            <a:spLocks/>
          </p:cNvSpPr>
          <p:nvPr/>
        </p:nvSpPr>
        <p:spPr bwMode="auto">
          <a:xfrm>
            <a:off x="76200" y="1447800"/>
            <a:ext cx="4495800" cy="5257800"/>
          </a:xfrm>
          <a:prstGeom prst="rect">
            <a:avLst/>
          </a:prstGeom>
          <a:noFill/>
          <a:ln w="9525">
            <a:noFill/>
            <a:miter lim="800000"/>
            <a:headEnd/>
            <a:tailEnd/>
          </a:ln>
        </p:spPr>
        <p:txBody>
          <a:bodyPr>
            <a:normAutofit/>
          </a:bodyPr>
          <a:lstStyle/>
          <a:p>
            <a:pPr marL="342900" indent="-342900">
              <a:lnSpc>
                <a:spcPct val="80000"/>
              </a:lnSpc>
              <a:spcBef>
                <a:spcPct val="20000"/>
              </a:spcBef>
              <a:buFont typeface="Arial" charset="0"/>
              <a:buChar char="•"/>
              <a:defRPr/>
            </a:pPr>
            <a:r>
              <a:rPr lang="en-US" sz="2700" b="1" kern="0" dirty="0" err="1">
                <a:cs typeface="Arial" pitchFamily="34" charset="0"/>
              </a:rPr>
              <a:t>Memori</a:t>
            </a:r>
            <a:r>
              <a:rPr lang="en-US" sz="2700" b="1" kern="0" dirty="0">
                <a:cs typeface="Arial" pitchFamily="34" charset="0"/>
              </a:rPr>
              <a:t> : </a:t>
            </a:r>
            <a:r>
              <a:rPr lang="en-US" sz="2700" kern="0" dirty="0" err="1">
                <a:cs typeface="Arial" pitchFamily="34" charset="0"/>
              </a:rPr>
              <a:t>penyimpanan</a:t>
            </a:r>
            <a:r>
              <a:rPr lang="en-US" sz="2700" kern="0" dirty="0">
                <a:cs typeface="Arial" pitchFamily="34" charset="0"/>
              </a:rPr>
              <a:t> </a:t>
            </a:r>
            <a:r>
              <a:rPr lang="en-US" sz="2700" kern="0" dirty="0" err="1">
                <a:cs typeface="Arial" pitchFamily="34" charset="0"/>
              </a:rPr>
              <a:t>informasi</a:t>
            </a:r>
            <a:r>
              <a:rPr lang="en-US" sz="2700" kern="0" dirty="0">
                <a:cs typeface="Arial" pitchFamily="34" charset="0"/>
              </a:rPr>
              <a:t> </a:t>
            </a:r>
            <a:r>
              <a:rPr lang="en-US" sz="2700" kern="0" dirty="0" err="1">
                <a:cs typeface="Arial" pitchFamily="34" charset="0"/>
              </a:rPr>
              <a:t>dan</a:t>
            </a:r>
            <a:r>
              <a:rPr lang="en-US" sz="2700" kern="0" dirty="0">
                <a:cs typeface="Arial" pitchFamily="34" charset="0"/>
              </a:rPr>
              <a:t> </a:t>
            </a:r>
            <a:r>
              <a:rPr lang="en-US" sz="2700" kern="0" dirty="0" err="1">
                <a:cs typeface="Arial" pitchFamily="34" charset="0"/>
              </a:rPr>
              <a:t>pengalaman</a:t>
            </a:r>
            <a:r>
              <a:rPr lang="en-US" sz="2700" kern="0" dirty="0">
                <a:cs typeface="Arial" pitchFamily="34" charset="0"/>
              </a:rPr>
              <a:t> </a:t>
            </a:r>
            <a:r>
              <a:rPr lang="en-US" sz="2700" kern="0" dirty="0" err="1">
                <a:cs typeface="Arial" pitchFamily="34" charset="0"/>
              </a:rPr>
              <a:t>saat</a:t>
            </a:r>
            <a:r>
              <a:rPr lang="en-US" sz="2700" kern="0" dirty="0">
                <a:cs typeface="Arial" pitchFamily="34" charset="0"/>
              </a:rPr>
              <a:t> </a:t>
            </a:r>
            <a:r>
              <a:rPr lang="en-US" sz="2700" kern="0" dirty="0" err="1">
                <a:cs typeface="Arial" pitchFamily="34" charset="0"/>
              </a:rPr>
              <a:t>menjalani</a:t>
            </a:r>
            <a:r>
              <a:rPr lang="en-US" sz="2700" kern="0" dirty="0">
                <a:cs typeface="Arial" pitchFamily="34" charset="0"/>
              </a:rPr>
              <a:t> </a:t>
            </a:r>
            <a:r>
              <a:rPr lang="en-US" sz="2700" kern="0" dirty="0" err="1">
                <a:cs typeface="Arial" pitchFamily="34" charset="0"/>
              </a:rPr>
              <a:t>hidup</a:t>
            </a:r>
            <a:endParaRPr lang="en-US" sz="2700" kern="0" dirty="0">
              <a:cs typeface="Arial" pitchFamily="34" charset="0"/>
            </a:endParaRPr>
          </a:p>
          <a:p>
            <a:pPr marL="342900" indent="-342900">
              <a:lnSpc>
                <a:spcPct val="80000"/>
              </a:lnSpc>
              <a:spcBef>
                <a:spcPct val="20000"/>
              </a:spcBef>
              <a:defRPr/>
            </a:pPr>
            <a:endParaRPr lang="en-US" sz="2700" kern="0" dirty="0">
              <a:cs typeface="Arial" pitchFamily="34" charset="0"/>
            </a:endParaRPr>
          </a:p>
          <a:p>
            <a:pPr marL="342900" indent="-342900">
              <a:lnSpc>
                <a:spcPct val="80000"/>
              </a:lnSpc>
              <a:spcBef>
                <a:spcPct val="20000"/>
              </a:spcBef>
              <a:buFont typeface="Arial" charset="0"/>
              <a:buChar char="•"/>
              <a:defRPr/>
            </a:pPr>
            <a:r>
              <a:rPr lang="en-US" sz="2700" kern="0" dirty="0" err="1">
                <a:cs typeface="Arial" pitchFamily="34" charset="0"/>
              </a:rPr>
              <a:t>Memori</a:t>
            </a:r>
            <a:r>
              <a:rPr lang="en-US" sz="2700" kern="0" dirty="0">
                <a:cs typeface="Arial" pitchFamily="34" charset="0"/>
              </a:rPr>
              <a:t> </a:t>
            </a:r>
            <a:r>
              <a:rPr lang="en-US" sz="2700" kern="0" dirty="0" err="1">
                <a:cs typeface="Arial" pitchFamily="34" charset="0"/>
              </a:rPr>
              <a:t>terbagi</a:t>
            </a:r>
            <a:r>
              <a:rPr lang="en-US" sz="2700" kern="0" dirty="0">
                <a:cs typeface="Arial" pitchFamily="34" charset="0"/>
              </a:rPr>
              <a:t> </a:t>
            </a:r>
            <a:r>
              <a:rPr lang="en-US" sz="2700" kern="0" dirty="0" err="1">
                <a:cs typeface="Arial" pitchFamily="34" charset="0"/>
              </a:rPr>
              <a:t>menjadi</a:t>
            </a:r>
            <a:r>
              <a:rPr lang="en-US" sz="2700" kern="0" dirty="0">
                <a:cs typeface="Arial" pitchFamily="34" charset="0"/>
              </a:rPr>
              <a:t> </a:t>
            </a:r>
            <a:r>
              <a:rPr lang="en-US" sz="2700" kern="0" dirty="0" err="1">
                <a:cs typeface="Arial" pitchFamily="34" charset="0"/>
              </a:rPr>
              <a:t>dua</a:t>
            </a:r>
            <a:r>
              <a:rPr lang="en-US" sz="2700" kern="0" dirty="0">
                <a:cs typeface="Arial" pitchFamily="34" charset="0"/>
              </a:rPr>
              <a:t> :</a:t>
            </a:r>
          </a:p>
          <a:p>
            <a:pPr marL="742950" lvl="1" indent="-285750">
              <a:lnSpc>
                <a:spcPct val="80000"/>
              </a:lnSpc>
              <a:spcBef>
                <a:spcPct val="20000"/>
              </a:spcBef>
              <a:buSzPct val="50000"/>
              <a:buFont typeface="Arial" charset="0"/>
              <a:buChar char="–"/>
              <a:defRPr/>
            </a:pPr>
            <a:r>
              <a:rPr lang="en-US" sz="2700" b="1" kern="0" dirty="0" err="1">
                <a:cs typeface="Arial" pitchFamily="34" charset="0"/>
              </a:rPr>
              <a:t>Jangka</a:t>
            </a:r>
            <a:r>
              <a:rPr lang="en-US" sz="2700" b="1" kern="0" dirty="0">
                <a:cs typeface="Arial" pitchFamily="34" charset="0"/>
              </a:rPr>
              <a:t> </a:t>
            </a:r>
            <a:r>
              <a:rPr lang="en-US" sz="2700" b="1" kern="0" dirty="0" err="1">
                <a:cs typeface="Arial" pitchFamily="34" charset="0"/>
              </a:rPr>
              <a:t>pendek</a:t>
            </a:r>
            <a:r>
              <a:rPr lang="en-US" sz="2700" b="1" kern="0" dirty="0">
                <a:cs typeface="Arial" pitchFamily="34" charset="0"/>
              </a:rPr>
              <a:t> </a:t>
            </a:r>
            <a:r>
              <a:rPr lang="en-US" sz="2700" kern="0" dirty="0">
                <a:cs typeface="Arial" pitchFamily="34" charset="0"/>
              </a:rPr>
              <a:t>: </a:t>
            </a:r>
            <a:r>
              <a:rPr lang="en-US" sz="2700" kern="0" dirty="0" err="1">
                <a:cs typeface="Arial" pitchFamily="34" charset="0"/>
              </a:rPr>
              <a:t>temporer</a:t>
            </a:r>
            <a:r>
              <a:rPr lang="en-US" sz="2700" kern="0" dirty="0">
                <a:cs typeface="Arial" pitchFamily="34" charset="0"/>
              </a:rPr>
              <a:t> </a:t>
            </a:r>
            <a:r>
              <a:rPr lang="en-US" sz="2700" kern="0" dirty="0" err="1">
                <a:cs typeface="Arial" pitchFamily="34" charset="0"/>
              </a:rPr>
              <a:t>dan</a:t>
            </a:r>
            <a:r>
              <a:rPr lang="en-US" sz="2700" kern="0" dirty="0">
                <a:cs typeface="Arial" pitchFamily="34" charset="0"/>
              </a:rPr>
              <a:t> </a:t>
            </a:r>
            <a:r>
              <a:rPr lang="en-US" sz="2700" kern="0" dirty="0" err="1">
                <a:cs typeface="Arial" pitchFamily="34" charset="0"/>
              </a:rPr>
              <a:t>terbatas</a:t>
            </a:r>
            <a:endParaRPr lang="en-US" sz="2700" kern="0" dirty="0">
              <a:cs typeface="Arial" pitchFamily="34" charset="0"/>
            </a:endParaRPr>
          </a:p>
          <a:p>
            <a:pPr marL="742950" lvl="1" indent="-285750">
              <a:lnSpc>
                <a:spcPct val="80000"/>
              </a:lnSpc>
              <a:spcBef>
                <a:spcPct val="20000"/>
              </a:spcBef>
              <a:buSzPct val="50000"/>
              <a:buFont typeface="Arial" charset="0"/>
              <a:buChar char="–"/>
              <a:defRPr/>
            </a:pPr>
            <a:r>
              <a:rPr lang="en-US" sz="2700" b="1" kern="0" dirty="0" err="1">
                <a:cs typeface="Arial" pitchFamily="34" charset="0"/>
              </a:rPr>
              <a:t>Jangka</a:t>
            </a:r>
            <a:r>
              <a:rPr lang="en-US" sz="2700" b="1" kern="0" dirty="0">
                <a:cs typeface="Arial" pitchFamily="34" charset="0"/>
              </a:rPr>
              <a:t> </a:t>
            </a:r>
            <a:r>
              <a:rPr lang="en-US" sz="2700" b="1" kern="0" dirty="0" err="1">
                <a:cs typeface="Arial" pitchFamily="34" charset="0"/>
              </a:rPr>
              <a:t>panjang</a:t>
            </a:r>
            <a:r>
              <a:rPr lang="en-US" sz="2700" b="1" kern="0" dirty="0">
                <a:cs typeface="Arial" pitchFamily="34" charset="0"/>
              </a:rPr>
              <a:t> </a:t>
            </a:r>
            <a:r>
              <a:rPr lang="en-US" sz="2700" kern="0" dirty="0">
                <a:cs typeface="Arial" pitchFamily="34" charset="0"/>
              </a:rPr>
              <a:t>: </a:t>
            </a:r>
            <a:r>
              <a:rPr lang="en-US" sz="2700" kern="0" dirty="0" err="1">
                <a:cs typeface="Arial" pitchFamily="34" charset="0"/>
              </a:rPr>
              <a:t>permanen</a:t>
            </a:r>
            <a:r>
              <a:rPr lang="en-US" sz="2700" kern="0" dirty="0">
                <a:cs typeface="Arial" pitchFamily="34" charset="0"/>
              </a:rPr>
              <a:t> </a:t>
            </a:r>
            <a:r>
              <a:rPr lang="en-US" sz="2700" kern="0" dirty="0" err="1">
                <a:cs typeface="Arial" pitchFamily="34" charset="0"/>
              </a:rPr>
              <a:t>dan</a:t>
            </a:r>
            <a:r>
              <a:rPr lang="en-US" sz="2700" kern="0" dirty="0">
                <a:cs typeface="Arial" pitchFamily="34" charset="0"/>
              </a:rPr>
              <a:t> </a:t>
            </a:r>
            <a:r>
              <a:rPr lang="en-US" sz="2700" kern="0" dirty="0" err="1">
                <a:cs typeface="Arial" pitchFamily="34" charset="0"/>
              </a:rPr>
              <a:t>tak</a:t>
            </a:r>
            <a:r>
              <a:rPr lang="en-US" sz="2700" kern="0" dirty="0">
                <a:cs typeface="Arial" pitchFamily="34" charset="0"/>
              </a:rPr>
              <a:t> </a:t>
            </a:r>
            <a:r>
              <a:rPr lang="en-US" sz="2700" kern="0" dirty="0" err="1">
                <a:cs typeface="Arial" pitchFamily="34" charset="0"/>
              </a:rPr>
              <a:t>terbatas</a:t>
            </a:r>
            <a:endParaRPr lang="en-US" sz="2700" kern="0" dirty="0">
              <a:cs typeface="Arial" pitchFamily="34" charset="0"/>
            </a:endParaRPr>
          </a:p>
        </p:txBody>
      </p:sp>
      <p:pic>
        <p:nvPicPr>
          <p:cNvPr id="28676" name="Picture 2" descr="C:\Users\Acer\Contacts\Desktop\IMG_20140728_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32789F-C892-4838-A0B4-E8BDE306B824}" type="datetime1">
              <a:rPr lang="en-US" altLang="en-US" smtClean="0"/>
              <a:pPr eaLnBrk="1" hangingPunct="1"/>
              <a:t>10/12/2025</a:t>
            </a:fld>
            <a:endParaRPr lang="en-US" altLang="en-US"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8B705A-7664-4071-A03C-ED1696E81025}"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sp>
        <p:nvSpPr>
          <p:cNvPr id="2867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Proses Pengambilan Keputusan Membeli : Model Lima Tahap</a:t>
            </a:r>
          </a:p>
        </p:txBody>
      </p:sp>
      <p:sp>
        <p:nvSpPr>
          <p:cNvPr id="2969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56BA6C-A2FF-4738-A9B4-BB0D913A47FE}" type="datetime1">
              <a:rPr lang="en-US" altLang="en-US" smtClean="0"/>
              <a:pPr eaLnBrk="1" hangingPunct="1"/>
              <a:t>10/12/2025</a:t>
            </a:fld>
            <a:endParaRPr lang="en-US" altLang="en-US" smtClean="0"/>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pic>
        <p:nvPicPr>
          <p:cNvPr id="29701" name="Picture 2" descr="C:\Users\Acer\Contacts\Desktop\IMG_20140728_0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00200"/>
            <a:ext cx="4800600" cy="4572000"/>
          </a:xfrm>
          <a:noFill/>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457200"/>
            <a:ext cx="8229600" cy="5668963"/>
          </a:xfrm>
        </p:spPr>
        <p:txBody>
          <a:bodyPr/>
          <a:lstStyle/>
          <a:p>
            <a:pPr marL="514350" indent="-514350">
              <a:buFont typeface="Arial" panose="020B0604020202020204" pitchFamily="34" charset="0"/>
              <a:buAutoNum type="arabicPeriod"/>
            </a:pPr>
            <a:r>
              <a:rPr lang="en-US" altLang="en-US" smtClean="0"/>
              <a:t>Pengenalan Masalah – Proses pembelian dimulai ketika pembeli mengenali masalah atau kebutuhan.</a:t>
            </a:r>
          </a:p>
          <a:p>
            <a:pPr marL="514350" indent="-514350">
              <a:buFont typeface="Arial" panose="020B0604020202020204" pitchFamily="34" charset="0"/>
              <a:buAutoNum type="arabicPeriod"/>
            </a:pPr>
            <a:r>
              <a:rPr lang="en-US" altLang="en-US" smtClean="0"/>
              <a:t>Pencarian informasi</a:t>
            </a:r>
          </a:p>
          <a:p>
            <a:pPr marL="514350" indent="-514350">
              <a:buFont typeface="Arial" panose="020B0604020202020204" pitchFamily="34" charset="0"/>
              <a:buNone/>
            </a:pPr>
            <a:r>
              <a:rPr lang="en-US" altLang="en-US" smtClean="0"/>
              <a:t>	Sumber informasi konsumen digolongkan ke dalam empat kelompok yaitu:</a:t>
            </a:r>
          </a:p>
          <a:p>
            <a:pPr marL="514350" indent="-514350">
              <a:buFont typeface="Arial" panose="020B0604020202020204" pitchFamily="34" charset="0"/>
              <a:buAutoNum type="alphaLcPeriod"/>
            </a:pPr>
            <a:r>
              <a:rPr lang="en-US" altLang="en-US" smtClean="0"/>
              <a:t>Sumber pribadi – keluarga, teman, tetangga dan kenalan</a:t>
            </a:r>
          </a:p>
          <a:p>
            <a:pPr marL="514350" indent="-514350">
              <a:buFont typeface="Arial" panose="020B0604020202020204" pitchFamily="34" charset="0"/>
              <a:buAutoNum type="alphaLcPeriod"/>
            </a:pPr>
            <a:r>
              <a:rPr lang="en-US" altLang="en-US" smtClean="0"/>
              <a:t>Sumber komersial – Iklan, kemasan, pajangan di toko</a:t>
            </a:r>
          </a:p>
          <a:p>
            <a:pPr marL="514350" indent="-514350">
              <a:buFont typeface="Arial" panose="020B0604020202020204" pitchFamily="34" charset="0"/>
              <a:buAutoNum type="alphaLcPeriod"/>
            </a:pPr>
            <a:r>
              <a:rPr lang="en-US" altLang="en-US" smtClean="0"/>
              <a:t>Sumber publik – media massa</a:t>
            </a:r>
          </a:p>
          <a:p>
            <a:pPr marL="514350" indent="-514350">
              <a:buFont typeface="Arial" panose="020B0604020202020204" pitchFamily="34" charset="0"/>
              <a:buAutoNum type="alphaLcPeriod"/>
            </a:pPr>
            <a:r>
              <a:rPr lang="en-US" altLang="en-US" smtClean="0"/>
              <a:t>Sumber pengalaman – penanganan, pemakaian produk</a:t>
            </a:r>
          </a:p>
        </p:txBody>
      </p:sp>
      <p:sp>
        <p:nvSpPr>
          <p:cNvPr id="307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2316C5-B77B-463F-B165-968C71825EDA}" type="datetime1">
              <a:rPr lang="en-US" altLang="en-US" smtClean="0"/>
              <a:pPr eaLnBrk="1" hangingPunct="1"/>
              <a:t>10/12/2025</a:t>
            </a:fld>
            <a:endParaRPr lang="en-US" altLang="en-US" smtClean="0"/>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Font typeface="Arial" charset="0"/>
              <a:buNone/>
              <a:defRPr/>
            </a:pPr>
            <a:r>
              <a:rPr lang="en-US" dirty="0" smtClean="0"/>
              <a:t>3. </a:t>
            </a:r>
            <a:r>
              <a:rPr lang="en-US" dirty="0" err="1" smtClean="0"/>
              <a:t>Evaluasi</a:t>
            </a:r>
            <a:r>
              <a:rPr lang="en-US" dirty="0" smtClean="0"/>
              <a:t> </a:t>
            </a:r>
            <a:r>
              <a:rPr lang="en-US" dirty="0" err="1" smtClean="0"/>
              <a:t>alternatif</a:t>
            </a:r>
            <a:r>
              <a:rPr lang="en-US" dirty="0" smtClean="0"/>
              <a:t> – </a:t>
            </a:r>
            <a:r>
              <a:rPr lang="en-US" dirty="0" err="1" smtClean="0"/>
              <a:t>selalu</a:t>
            </a:r>
            <a:r>
              <a:rPr lang="en-US" dirty="0" smtClean="0"/>
              <a:t> </a:t>
            </a:r>
            <a:r>
              <a:rPr lang="en-US" dirty="0" err="1" smtClean="0"/>
              <a:t>mencari</a:t>
            </a:r>
            <a:r>
              <a:rPr lang="en-US" dirty="0" smtClean="0"/>
              <a:t> </a:t>
            </a:r>
            <a:r>
              <a:rPr lang="en-US" dirty="0" err="1" smtClean="0"/>
              <a:t>proses</a:t>
            </a:r>
            <a:r>
              <a:rPr lang="en-US" dirty="0" smtClean="0"/>
              <a:t> </a:t>
            </a:r>
            <a:r>
              <a:rPr lang="en-US" dirty="0" err="1" smtClean="0"/>
              <a:t>evaluasi</a:t>
            </a:r>
            <a:r>
              <a:rPr lang="en-US" dirty="0" smtClean="0"/>
              <a:t> yang </a:t>
            </a:r>
            <a:r>
              <a:rPr lang="en-US" dirty="0" err="1" smtClean="0"/>
              <a:t>cocok</a:t>
            </a:r>
            <a:r>
              <a:rPr lang="en-US" dirty="0" smtClean="0"/>
              <a:t> </a:t>
            </a:r>
            <a:r>
              <a:rPr lang="en-US" dirty="0" err="1" smtClean="0"/>
              <a:t>untuk</a:t>
            </a:r>
            <a:r>
              <a:rPr lang="en-US" dirty="0" smtClean="0"/>
              <a:t> </a:t>
            </a:r>
            <a:r>
              <a:rPr lang="en-US" dirty="0" err="1" smtClean="0"/>
              <a:t>konsumen</a:t>
            </a:r>
            <a:endParaRPr lang="en-US" dirty="0" smtClean="0"/>
          </a:p>
          <a:p>
            <a:pPr>
              <a:buFont typeface="Arial" charset="0"/>
              <a:buNone/>
              <a:defRPr/>
            </a:pPr>
            <a:r>
              <a:rPr lang="en-US" dirty="0" smtClean="0"/>
              <a:t>4. </a:t>
            </a:r>
            <a:r>
              <a:rPr lang="en-US" dirty="0" err="1" smtClean="0"/>
              <a:t>Keputusan</a:t>
            </a:r>
            <a:r>
              <a:rPr lang="en-US" dirty="0" smtClean="0"/>
              <a:t> </a:t>
            </a:r>
            <a:r>
              <a:rPr lang="en-US" dirty="0" err="1" smtClean="0"/>
              <a:t>pembelian</a:t>
            </a:r>
            <a:r>
              <a:rPr lang="en-US" dirty="0" smtClean="0"/>
              <a:t> </a:t>
            </a:r>
          </a:p>
          <a:p>
            <a:pPr marL="514350" indent="-514350">
              <a:buFont typeface="Arial" charset="0"/>
              <a:buAutoNum type="alphaLcPeriod"/>
              <a:defRPr/>
            </a:pPr>
            <a:r>
              <a:rPr lang="en-US" dirty="0" smtClean="0"/>
              <a:t>Model </a:t>
            </a:r>
            <a:r>
              <a:rPr lang="en-US" dirty="0" err="1" smtClean="0"/>
              <a:t>pilihan</a:t>
            </a:r>
            <a:r>
              <a:rPr lang="en-US" dirty="0" smtClean="0"/>
              <a:t> </a:t>
            </a:r>
            <a:r>
              <a:rPr lang="en-US" dirty="0" err="1" smtClean="0"/>
              <a:t>konsumen</a:t>
            </a:r>
            <a:r>
              <a:rPr lang="en-US" dirty="0" smtClean="0"/>
              <a:t> yang non-</a:t>
            </a:r>
            <a:r>
              <a:rPr lang="en-US" dirty="0" err="1" smtClean="0"/>
              <a:t>kompensasi</a:t>
            </a:r>
            <a:r>
              <a:rPr lang="en-US" dirty="0" smtClean="0"/>
              <a:t> –</a:t>
            </a:r>
            <a:r>
              <a:rPr lang="en-US" dirty="0" err="1" smtClean="0"/>
              <a:t>dengan</a:t>
            </a:r>
            <a:r>
              <a:rPr lang="en-US" dirty="0" smtClean="0"/>
              <a:t> model </a:t>
            </a:r>
            <a:r>
              <a:rPr lang="en-US" dirty="0" err="1" smtClean="0"/>
              <a:t>nonkompensasi</a:t>
            </a:r>
            <a:r>
              <a:rPr lang="en-US" dirty="0" smtClean="0"/>
              <a:t> </a:t>
            </a:r>
            <a:r>
              <a:rPr lang="en-US" dirty="0" err="1" smtClean="0"/>
              <a:t>pada</a:t>
            </a:r>
            <a:r>
              <a:rPr lang="en-US" dirty="0" smtClean="0"/>
              <a:t> </a:t>
            </a:r>
            <a:r>
              <a:rPr lang="en-US" dirty="0" err="1" smtClean="0"/>
              <a:t>pilihan</a:t>
            </a:r>
            <a:r>
              <a:rPr lang="en-US" dirty="0" smtClean="0"/>
              <a:t> </a:t>
            </a:r>
            <a:r>
              <a:rPr lang="en-US" dirty="0" err="1" smtClean="0"/>
              <a:t>konsumen</a:t>
            </a:r>
            <a:r>
              <a:rPr lang="en-US" dirty="0" smtClean="0"/>
              <a:t>, </a:t>
            </a:r>
            <a:r>
              <a:rPr lang="en-US" dirty="0" err="1" smtClean="0"/>
              <a:t>pertimbangan</a:t>
            </a:r>
            <a:r>
              <a:rPr lang="en-US" dirty="0" smtClean="0"/>
              <a:t> </a:t>
            </a:r>
            <a:r>
              <a:rPr lang="en-US" dirty="0" err="1" smtClean="0"/>
              <a:t>atribut</a:t>
            </a:r>
            <a:r>
              <a:rPr lang="en-US" dirty="0" smtClean="0"/>
              <a:t> </a:t>
            </a:r>
            <a:r>
              <a:rPr lang="en-US" dirty="0" err="1" smtClean="0"/>
              <a:t>positif</a:t>
            </a:r>
            <a:r>
              <a:rPr lang="en-US" dirty="0" smtClean="0"/>
              <a:t> </a:t>
            </a:r>
            <a:r>
              <a:rPr lang="en-US" dirty="0" err="1" smtClean="0"/>
              <a:t>dan</a:t>
            </a:r>
            <a:r>
              <a:rPr lang="en-US" dirty="0" smtClean="0"/>
              <a:t> </a:t>
            </a:r>
            <a:r>
              <a:rPr lang="en-US" dirty="0" err="1" smtClean="0"/>
              <a:t>negatif</a:t>
            </a:r>
            <a:r>
              <a:rPr lang="en-US" dirty="0" smtClean="0"/>
              <a:t> </a:t>
            </a:r>
            <a:r>
              <a:rPr lang="en-US" dirty="0" err="1" smtClean="0"/>
              <a:t>tidak</a:t>
            </a:r>
            <a:r>
              <a:rPr lang="en-US" dirty="0" smtClean="0"/>
              <a:t> </a:t>
            </a:r>
            <a:r>
              <a:rPr lang="en-US" dirty="0" err="1" smtClean="0"/>
              <a:t>perlu</a:t>
            </a:r>
            <a:r>
              <a:rPr lang="en-US" dirty="0" smtClean="0"/>
              <a:t> </a:t>
            </a:r>
            <a:r>
              <a:rPr lang="en-US" dirty="0" err="1" smtClean="0"/>
              <a:t>disaring</a:t>
            </a:r>
            <a:r>
              <a:rPr lang="en-US" dirty="0" smtClean="0"/>
              <a:t>. </a:t>
            </a:r>
            <a:r>
              <a:rPr lang="en-US" dirty="0" err="1" smtClean="0"/>
              <a:t>Mengevaluasi</a:t>
            </a:r>
            <a:r>
              <a:rPr lang="en-US" dirty="0" smtClean="0"/>
              <a:t> </a:t>
            </a:r>
            <a:r>
              <a:rPr lang="en-US" dirty="0" err="1" smtClean="0"/>
              <a:t>atribut</a:t>
            </a:r>
            <a:r>
              <a:rPr lang="en-US" dirty="0" smtClean="0"/>
              <a:t> </a:t>
            </a:r>
            <a:r>
              <a:rPr lang="en-US" dirty="0" err="1" smtClean="0"/>
              <a:t>lebih</a:t>
            </a:r>
            <a:r>
              <a:rPr lang="en-US" dirty="0" smtClean="0"/>
              <a:t> </a:t>
            </a:r>
            <a:r>
              <a:rPr lang="en-US" dirty="0" err="1" smtClean="0"/>
              <a:t>dalam</a:t>
            </a:r>
            <a:r>
              <a:rPr lang="en-US" dirty="0" smtClean="0"/>
              <a:t> </a:t>
            </a:r>
            <a:r>
              <a:rPr lang="en-US" dirty="0" err="1" smtClean="0"/>
              <a:t>membuat</a:t>
            </a:r>
            <a:r>
              <a:rPr lang="en-US" dirty="0" smtClean="0"/>
              <a:t> </a:t>
            </a:r>
            <a:r>
              <a:rPr lang="en-US" dirty="0" err="1" smtClean="0"/>
              <a:t>keputusan</a:t>
            </a:r>
            <a:r>
              <a:rPr lang="en-US" dirty="0" smtClean="0"/>
              <a:t> </a:t>
            </a:r>
            <a:r>
              <a:rPr lang="en-US" dirty="0" err="1" smtClean="0"/>
              <a:t>pembelian</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mudah</a:t>
            </a:r>
            <a:r>
              <a:rPr lang="en-US" dirty="0" smtClean="0"/>
              <a:t> </a:t>
            </a:r>
            <a:r>
              <a:rPr lang="en-US" dirty="0" err="1" smtClean="0"/>
              <a:t>bagi</a:t>
            </a:r>
            <a:r>
              <a:rPr lang="en-US" dirty="0" smtClean="0"/>
              <a:t> </a:t>
            </a:r>
            <a:r>
              <a:rPr lang="en-US" dirty="0" err="1" smtClean="0"/>
              <a:t>seorang</a:t>
            </a:r>
            <a:r>
              <a:rPr lang="en-US" dirty="0" smtClean="0"/>
              <a:t> </a:t>
            </a:r>
            <a:r>
              <a:rPr lang="en-US" dirty="0" err="1" smtClean="0"/>
              <a:t>konsumen</a:t>
            </a:r>
            <a:r>
              <a:rPr lang="en-US" dirty="0" smtClean="0"/>
              <a:t>, </a:t>
            </a:r>
            <a:r>
              <a:rPr lang="en-US" dirty="0" err="1" smtClean="0"/>
              <a:t>tapi</a:t>
            </a:r>
            <a:r>
              <a:rPr lang="en-US" dirty="0" smtClean="0"/>
              <a:t> </a:t>
            </a:r>
            <a:r>
              <a:rPr lang="en-US" dirty="0" err="1" smtClean="0"/>
              <a:t>juga</a:t>
            </a:r>
            <a:r>
              <a:rPr lang="en-US" dirty="0" smtClean="0"/>
              <a:t> </a:t>
            </a:r>
            <a:r>
              <a:rPr lang="en-US" dirty="0" err="1" smtClean="0"/>
              <a:t>meningkatkan</a:t>
            </a:r>
            <a:r>
              <a:rPr lang="en-US" dirty="0" smtClean="0"/>
              <a:t> </a:t>
            </a:r>
            <a:r>
              <a:rPr lang="en-US" dirty="0" err="1" smtClean="0"/>
              <a:t>kemungkinan</a:t>
            </a:r>
            <a:r>
              <a:rPr lang="en-US" dirty="0" smtClean="0"/>
              <a:t> </a:t>
            </a:r>
            <a:r>
              <a:rPr lang="en-US" dirty="0" err="1" smtClean="0"/>
              <a:t>orang</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pilihan</a:t>
            </a:r>
            <a:r>
              <a:rPr lang="en-US" dirty="0" smtClean="0"/>
              <a:t> yang </a:t>
            </a:r>
            <a:r>
              <a:rPr lang="en-US" dirty="0" err="1" smtClean="0"/>
              <a:t>berbeda</a:t>
            </a:r>
            <a:r>
              <a:rPr lang="en-US" dirty="0" smtClean="0"/>
              <a:t> </a:t>
            </a:r>
            <a:r>
              <a:rPr lang="en-US" dirty="0" err="1" smtClean="0"/>
              <a:t>jika</a:t>
            </a:r>
            <a:r>
              <a:rPr lang="en-US" dirty="0" smtClean="0"/>
              <a:t> </a:t>
            </a:r>
            <a:r>
              <a:rPr lang="en-US" dirty="0" err="1" smtClean="0"/>
              <a:t>dia</a:t>
            </a:r>
            <a:r>
              <a:rPr lang="en-US" dirty="0" smtClean="0"/>
              <a:t> </a:t>
            </a:r>
            <a:r>
              <a:rPr lang="en-US" dirty="0" err="1" smtClean="0"/>
              <a:t>lebih</a:t>
            </a:r>
            <a:r>
              <a:rPr lang="en-US" dirty="0" smtClean="0"/>
              <a:t> </a:t>
            </a:r>
            <a:r>
              <a:rPr lang="en-US" dirty="0" err="1" smtClean="0"/>
              <a:t>leluasa</a:t>
            </a:r>
            <a:r>
              <a:rPr lang="en-US" dirty="0" smtClean="0"/>
              <a:t> </a:t>
            </a:r>
            <a:r>
              <a:rPr lang="en-US" dirty="0" err="1" smtClean="0"/>
              <a:t>menghadapi</a:t>
            </a:r>
            <a:r>
              <a:rPr lang="en-US" dirty="0" smtClean="0"/>
              <a:t> </a:t>
            </a:r>
            <a:r>
              <a:rPr lang="en-US" dirty="0" err="1" smtClean="0"/>
              <a:t>rincian</a:t>
            </a:r>
            <a:r>
              <a:rPr lang="en-US" dirty="0" smtClean="0"/>
              <a:t> yang </a:t>
            </a:r>
            <a:r>
              <a:rPr lang="en-US" dirty="0" err="1" smtClean="0"/>
              <a:t>lebih</a:t>
            </a:r>
            <a:r>
              <a:rPr lang="en-US" dirty="0" smtClean="0"/>
              <a:t> </a:t>
            </a:r>
            <a:r>
              <a:rPr lang="en-US" dirty="0" err="1" smtClean="0"/>
              <a:t>besar</a:t>
            </a:r>
            <a:endParaRPr lang="en-US" dirty="0" smtClean="0"/>
          </a:p>
          <a:p>
            <a:pPr marL="514350" indent="-514350">
              <a:buFont typeface="Arial" charset="0"/>
              <a:buAutoNum type="alphaLcPeriod"/>
              <a:defRPr/>
            </a:pPr>
            <a:r>
              <a:rPr lang="en-US" dirty="0" smtClean="0"/>
              <a:t>b. </a:t>
            </a:r>
            <a:r>
              <a:rPr lang="en-US" dirty="0" err="1" smtClean="0"/>
              <a:t>Faktor-faktor</a:t>
            </a:r>
            <a:r>
              <a:rPr lang="en-US" dirty="0" smtClean="0"/>
              <a:t> yang </a:t>
            </a:r>
            <a:r>
              <a:rPr lang="en-US" dirty="0" err="1" smtClean="0"/>
              <a:t>menganggu</a:t>
            </a:r>
            <a:r>
              <a:rPr lang="en-US" dirty="0" smtClean="0"/>
              <a:t> </a:t>
            </a:r>
          </a:p>
          <a:p>
            <a:pPr marL="514350" indent="-514350">
              <a:buFont typeface="Arial" charset="0"/>
              <a:buAutoNum type="alphaLcPeriod"/>
              <a:defRPr/>
            </a:pPr>
            <a:endParaRPr lang="en-US" dirty="0"/>
          </a:p>
        </p:txBody>
      </p:sp>
      <p:sp>
        <p:nvSpPr>
          <p:cNvPr id="3174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D9032E-D606-4AB4-84D5-D0B20EAF918E}" type="datetime1">
              <a:rPr lang="en-US" altLang="en-US" smtClean="0"/>
              <a:pPr eaLnBrk="1" hangingPunct="1"/>
              <a:t>10/12/2025</a:t>
            </a:fld>
            <a:endParaRPr lang="en-US" altLang="en-US" smtClean="0"/>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buFont typeface="Arial" charset="0"/>
              <a:buNone/>
              <a:defRPr/>
            </a:pPr>
            <a:r>
              <a:rPr lang="en-US" dirty="0" smtClean="0"/>
              <a:t>5. </a:t>
            </a:r>
            <a:r>
              <a:rPr lang="en-US" dirty="0" err="1" smtClean="0"/>
              <a:t>Perilaku</a:t>
            </a:r>
            <a:r>
              <a:rPr lang="en-US" dirty="0" smtClean="0"/>
              <a:t> </a:t>
            </a:r>
            <a:r>
              <a:rPr lang="en-US" dirty="0" err="1" smtClean="0"/>
              <a:t>Pasca</a:t>
            </a:r>
            <a:r>
              <a:rPr lang="en-US" dirty="0" smtClean="0"/>
              <a:t> </a:t>
            </a:r>
            <a:r>
              <a:rPr lang="en-US" dirty="0" err="1" smtClean="0"/>
              <a:t>Pembelian</a:t>
            </a:r>
            <a:r>
              <a:rPr lang="en-US" dirty="0" smtClean="0"/>
              <a:t> </a:t>
            </a:r>
          </a:p>
          <a:p>
            <a:pPr marL="514350" indent="-514350">
              <a:buFont typeface="Arial" charset="0"/>
              <a:buAutoNum type="alphaLcPeriod"/>
              <a:defRPr/>
            </a:pPr>
            <a:r>
              <a:rPr lang="en-US" dirty="0" err="1" smtClean="0"/>
              <a:t>Kepuasan</a:t>
            </a:r>
            <a:r>
              <a:rPr lang="en-US" dirty="0" smtClean="0"/>
              <a:t> </a:t>
            </a:r>
            <a:r>
              <a:rPr lang="en-US" dirty="0" err="1" smtClean="0"/>
              <a:t>pasca</a:t>
            </a:r>
            <a:r>
              <a:rPr lang="en-US" dirty="0" smtClean="0"/>
              <a:t> </a:t>
            </a:r>
            <a:r>
              <a:rPr lang="en-US" dirty="0" err="1" smtClean="0"/>
              <a:t>pembelian</a:t>
            </a:r>
            <a:endParaRPr lang="en-US" dirty="0" smtClean="0"/>
          </a:p>
          <a:p>
            <a:pPr marL="514350" indent="-514350">
              <a:buFont typeface="Arial" charset="0"/>
              <a:buAutoNum type="alphaLcPeriod"/>
              <a:defRPr/>
            </a:pPr>
            <a:r>
              <a:rPr lang="en-US" dirty="0" err="1" smtClean="0"/>
              <a:t>Tindakan</a:t>
            </a:r>
            <a:r>
              <a:rPr lang="en-US" dirty="0" smtClean="0"/>
              <a:t> </a:t>
            </a:r>
            <a:r>
              <a:rPr lang="en-US" dirty="0" err="1" smtClean="0"/>
              <a:t>pasca</a:t>
            </a:r>
            <a:r>
              <a:rPr lang="en-US" dirty="0" smtClean="0"/>
              <a:t> </a:t>
            </a:r>
            <a:r>
              <a:rPr lang="en-US" dirty="0" err="1" smtClean="0"/>
              <a:t>pembelian</a:t>
            </a:r>
            <a:endParaRPr lang="en-US" dirty="0" smtClean="0"/>
          </a:p>
          <a:p>
            <a:pPr marL="514350" indent="-514350">
              <a:buFont typeface="Arial" charset="0"/>
              <a:buAutoNum type="alphaLcPeriod"/>
              <a:defRPr/>
            </a:pPr>
            <a:r>
              <a:rPr lang="en-US" dirty="0" err="1" smtClean="0"/>
              <a:t>Pemakaian</a:t>
            </a:r>
            <a:r>
              <a:rPr lang="en-US" dirty="0" smtClean="0"/>
              <a:t> </a:t>
            </a:r>
            <a:r>
              <a:rPr lang="en-US" dirty="0" err="1" smtClean="0"/>
              <a:t>dan</a:t>
            </a:r>
            <a:r>
              <a:rPr lang="en-US" dirty="0" smtClean="0"/>
              <a:t> </a:t>
            </a:r>
            <a:r>
              <a:rPr lang="en-US" dirty="0" err="1" smtClean="0"/>
              <a:t>pembuangan</a:t>
            </a:r>
            <a:r>
              <a:rPr lang="en-US" dirty="0" smtClean="0"/>
              <a:t> </a:t>
            </a:r>
            <a:r>
              <a:rPr lang="en-US" dirty="0" err="1" smtClean="0"/>
              <a:t>pasca</a:t>
            </a:r>
            <a:r>
              <a:rPr lang="en-US" dirty="0" smtClean="0"/>
              <a:t> </a:t>
            </a:r>
            <a:r>
              <a:rPr lang="en-US" dirty="0" err="1" smtClean="0"/>
              <a:t>pembelian</a:t>
            </a:r>
            <a:endParaRPr lang="en-US" dirty="0"/>
          </a:p>
        </p:txBody>
      </p:sp>
      <p:sp>
        <p:nvSpPr>
          <p:cNvPr id="327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3CC92F-C82F-4C4A-B509-AECD4563DB6A}" type="datetime1">
              <a:rPr lang="en-US" altLang="en-US" smtClean="0"/>
              <a:pPr eaLnBrk="1" hangingPunct="1"/>
              <a:t>10/12/2025</a:t>
            </a:fld>
            <a:endParaRPr lang="en-US" altLang="en-US" smtClean="0"/>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Faktor</a:t>
            </a:r>
            <a:r>
              <a:rPr lang="en-US" dirty="0" smtClean="0"/>
              <a:t> yang </a:t>
            </a:r>
            <a:r>
              <a:rPr lang="en-US" dirty="0" err="1" smtClean="0"/>
              <a:t>Mempengaruhi</a:t>
            </a:r>
            <a:r>
              <a:rPr lang="en-US" dirty="0" smtClean="0"/>
              <a:t> </a:t>
            </a:r>
            <a:r>
              <a:rPr lang="en-US" dirty="0" err="1" smtClean="0"/>
              <a:t>Perilaku</a:t>
            </a:r>
            <a:r>
              <a:rPr lang="en-US" dirty="0" smtClean="0"/>
              <a:t> </a:t>
            </a:r>
            <a:r>
              <a:rPr lang="en-US" dirty="0" err="1" smtClean="0"/>
              <a:t>Konsumen</a:t>
            </a:r>
            <a:endParaRPr lang="en-US" dirty="0" smtClean="0"/>
          </a:p>
        </p:txBody>
      </p:sp>
      <p:sp>
        <p:nvSpPr>
          <p:cNvPr id="15363"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b="1" smtClean="0">
                <a:latin typeface="Arial" panose="020B0604020202020204" pitchFamily="34" charset="0"/>
                <a:cs typeface="Arial" panose="020B0604020202020204" pitchFamily="34" charset="0"/>
              </a:rPr>
              <a:t>Faktor Budaya : </a:t>
            </a:r>
            <a:r>
              <a:rPr lang="en-US" altLang="en-US" smtClean="0">
                <a:latin typeface="Arial" panose="020B0604020202020204" pitchFamily="34" charset="0"/>
                <a:cs typeface="Arial" panose="020B0604020202020204" pitchFamily="34" charset="0"/>
              </a:rPr>
              <a:t>termasuk didalamnya kelas budaya, subbudaya dan sosial</a:t>
            </a:r>
          </a:p>
          <a:p>
            <a:pPr marL="514350" indent="-514350" eaLnBrk="1" hangingPunct="1">
              <a:buFont typeface="Calibri" panose="020F0502020204030204" pitchFamily="34" charset="0"/>
              <a:buAutoNum type="arabicPeriod"/>
            </a:pPr>
            <a:r>
              <a:rPr lang="en-US" altLang="en-US" b="1" smtClean="0">
                <a:latin typeface="Arial" panose="020B0604020202020204" pitchFamily="34" charset="0"/>
                <a:cs typeface="Arial" panose="020B0604020202020204" pitchFamily="34" charset="0"/>
              </a:rPr>
              <a:t>Faktor Sosial : </a:t>
            </a:r>
            <a:r>
              <a:rPr lang="en-US" altLang="en-US" smtClean="0">
                <a:latin typeface="Arial" panose="020B0604020202020204" pitchFamily="34" charset="0"/>
                <a:cs typeface="Arial" panose="020B0604020202020204" pitchFamily="34" charset="0"/>
              </a:rPr>
              <a:t>kelompok referensi, keluarga, peran sosial dan status konsumen</a:t>
            </a:r>
          </a:p>
          <a:p>
            <a:pPr marL="514350" indent="-514350" eaLnBrk="1" hangingPunct="1">
              <a:buFont typeface="Calibri" panose="020F0502020204030204" pitchFamily="34" charset="0"/>
              <a:buAutoNum type="arabicPeriod"/>
            </a:pPr>
            <a:r>
              <a:rPr lang="en-US" altLang="en-US" b="1" smtClean="0">
                <a:latin typeface="Arial" panose="020B0604020202020204" pitchFamily="34" charset="0"/>
                <a:cs typeface="Arial" panose="020B0604020202020204" pitchFamily="34" charset="0"/>
              </a:rPr>
              <a:t>Faktor Pribadi : </a:t>
            </a:r>
            <a:r>
              <a:rPr lang="en-US" altLang="en-US" smtClean="0">
                <a:latin typeface="Arial" panose="020B0604020202020204" pitchFamily="34" charset="0"/>
                <a:cs typeface="Arial" panose="020B0604020202020204" pitchFamily="34" charset="0"/>
              </a:rPr>
              <a:t>usia, tahap dan siklus hidup, pekerjaan dan keadaan ekonomi, kepribadian dan konsep diri serta gaya hidup dan nilai</a:t>
            </a:r>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DAB080-B311-4257-A4C5-0DE7D776AE76}"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556491-9227-4564-9DEA-F7F90FBF4512}" type="slidenum">
              <a:rPr lang="en-US" altLang="en-US">
                <a:solidFill>
                  <a:srgbClr val="898989"/>
                </a:solidFill>
                <a:latin typeface="Calibri" panose="020F0502020204030204" pitchFamily="34" charset="0"/>
              </a:rPr>
              <a:pPr eaLnBrk="1" hangingPunct="1"/>
              <a:t>2</a:t>
            </a:fld>
            <a:endParaRPr lang="en-US" altLang="en-US">
              <a:solidFill>
                <a:srgbClr val="898989"/>
              </a:solidFill>
              <a:latin typeface="Calibri" panose="020F0502020204030204" pitchFamily="34" charset="0"/>
            </a:endParaRPr>
          </a:p>
        </p:txBody>
      </p:sp>
      <p:sp>
        <p:nvSpPr>
          <p:cNvPr id="1536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Langkah-Langkah Antara Evaluasi Alternatif &amp; Keputusan Pembelian</a:t>
            </a:r>
            <a:r>
              <a:rPr lang="id-ID" altLang="en-US" smtClean="0"/>
              <a:t/>
            </a:r>
            <a:br>
              <a:rPr lang="id-ID" altLang="en-US" smtClean="0"/>
            </a:br>
            <a:endParaRPr lang="en-US" altLang="en-US" smtClean="0"/>
          </a:p>
        </p:txBody>
      </p:sp>
      <p:sp>
        <p:nvSpPr>
          <p:cNvPr id="3379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5E9E79-FF50-40D3-93C8-0131DB658E8E}" type="datetime1">
              <a:rPr lang="en-US" altLang="en-US" smtClean="0"/>
              <a:pPr eaLnBrk="1" hangingPunct="1"/>
              <a:t>10/12/2025</a:t>
            </a:fld>
            <a:endParaRPr lang="en-US" altLang="en-US" smtClean="0"/>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pic>
        <p:nvPicPr>
          <p:cNvPr id="33797" name="Picture 3" descr="C:\Users\Acer\Contacts\Desktop\IMG_20140728_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086600" cy="4800600"/>
          </a:xfrm>
          <a:noFill/>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Pasca Pembelian Konsumen</a:t>
            </a:r>
            <a:endParaRPr lang="id-ID" altLang="en-US" smtClean="0"/>
          </a:p>
        </p:txBody>
      </p:sp>
      <p:pic>
        <p:nvPicPr>
          <p:cNvPr id="34819" name="Picture 2" descr="C:\Users\Acer\Contacts\Desktop\IMG_20140728_0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1994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04C5D-9481-43D8-AEA5-E8C3B70E6742}"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9D058A-58AB-4373-BECC-D7CAC388B6E9}" type="slidenum">
              <a:rPr lang="en-US" altLang="en-US">
                <a:solidFill>
                  <a:srgbClr val="898989"/>
                </a:solidFill>
                <a:latin typeface="Calibri" panose="020F0502020204030204" pitchFamily="34" charset="0"/>
              </a:rPr>
              <a:pPr eaLnBrk="1" hangingPunct="1"/>
              <a:t>21</a:t>
            </a:fld>
            <a:endParaRPr lang="en-US" altLang="en-US">
              <a:solidFill>
                <a:srgbClr val="898989"/>
              </a:solidFill>
              <a:latin typeface="Calibri" panose="020F0502020204030204" pitchFamily="34" charset="0"/>
            </a:endParaRPr>
          </a:p>
        </p:txBody>
      </p:sp>
      <p:sp>
        <p:nvSpPr>
          <p:cNvPr id="3482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nn-NO" altLang="en-US" smtClean="0"/>
              <a:t>Eksperimen Reflek Psikis Pavlop Pada Anjing</a:t>
            </a:r>
            <a:endParaRPr lang="en-US" altLang="en-US" smtClean="0"/>
          </a:p>
        </p:txBody>
      </p:sp>
      <p:sp>
        <p:nvSpPr>
          <p:cNvPr id="3584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649C9F-E371-4AA6-81C9-F52541839043}" type="datetime1">
              <a:rPr lang="en-US" altLang="en-US" smtClean="0"/>
              <a:pPr eaLnBrk="1" hangingPunct="1"/>
              <a:t>10/12/2025</a:t>
            </a:fld>
            <a:endParaRPr lang="en-US" altLang="en-US" smtClean="0"/>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EE0846-88FB-439A-9857-4BDD69AFE498}" type="slidenum">
              <a:rPr lang="en-US" altLang="en-US">
                <a:solidFill>
                  <a:srgbClr val="898989"/>
                </a:solidFill>
                <a:latin typeface="Calibri" panose="020F0502020204030204" pitchFamily="34" charset="0"/>
              </a:rPr>
              <a:pPr eaLnBrk="1" hangingPunct="1"/>
              <a:t>22</a:t>
            </a:fld>
            <a:endParaRPr lang="en-US" altLang="en-US">
              <a:solidFill>
                <a:srgbClr val="898989"/>
              </a:solidFill>
              <a:latin typeface="Calibri" panose="020F0502020204030204" pitchFamily="34" charset="0"/>
            </a:endParaRPr>
          </a:p>
        </p:txBody>
      </p:sp>
      <p:pic>
        <p:nvPicPr>
          <p:cNvPr id="35846" name="Picture 2" descr="classical-conditioni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643063"/>
            <a:ext cx="784542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715962"/>
          </a:xfrm>
        </p:spPr>
        <p:txBody>
          <a:bodyPr/>
          <a:lstStyle/>
          <a:p>
            <a:r>
              <a:rPr lang="en-US" altLang="en-US" i="1" smtClean="0"/>
              <a:t>Refleks Yang Dikondisikan</a:t>
            </a:r>
            <a:r>
              <a:rPr lang="en-US" altLang="en-US" smtClean="0"/>
              <a:t/>
            </a:r>
            <a:br>
              <a:rPr lang="en-US" altLang="en-US" smtClean="0"/>
            </a:br>
            <a:endParaRPr lang="en-US" altLang="en-US" smtClean="0"/>
          </a:p>
        </p:txBody>
      </p:sp>
      <p:sp>
        <p:nvSpPr>
          <p:cNvPr id="36867" name="Content Placeholder 2"/>
          <p:cNvSpPr>
            <a:spLocks noGrp="1"/>
          </p:cNvSpPr>
          <p:nvPr>
            <p:ph idx="1"/>
          </p:nvPr>
        </p:nvSpPr>
        <p:spPr>
          <a:xfrm>
            <a:off x="457200" y="762000"/>
            <a:ext cx="8229600" cy="5364163"/>
          </a:xfrm>
        </p:spPr>
        <p:txBody>
          <a:bodyPr/>
          <a:lstStyle/>
          <a:p>
            <a:r>
              <a:rPr lang="en-US" altLang="en-US" sz="2400" smtClean="0"/>
              <a:t>Unsur pokok yang dibutuhkan dalam melahirkan Pengkondisian Pavlovian atau Pengkondisian Klasik adalah</a:t>
            </a:r>
          </a:p>
          <a:p>
            <a:r>
              <a:rPr lang="en-US" altLang="en-US" sz="2400" smtClean="0"/>
              <a:t>Unconditioned Stimulus( US ) / Stimulus yang tak dikondisikan untuk menimbulkan respon alamiah atau otomatis dari organisme.</a:t>
            </a:r>
          </a:p>
          <a:p>
            <a:r>
              <a:rPr lang="en-US" altLang="en-US" sz="2400" smtClean="0"/>
              <a:t>Uncoditioned Response ( UR ) / Respon yang tak dikondisikan atau respon alamiah yang timbul akibat adanya stimulus yang tak dikondisikan ( US ).</a:t>
            </a:r>
          </a:p>
          <a:p>
            <a:r>
              <a:rPr lang="en-US" altLang="en-US" sz="2400" smtClean="0"/>
              <a:t>Conditioned Stimulus ( CS ) / Stimulus yang dikondisikan merupakan stimulus netral yang tidak menimbulkan respon alamiah atau otomatis pada organisme.</a:t>
            </a:r>
          </a:p>
          <a:p>
            <a:r>
              <a:rPr lang="en-US" altLang="en-US" sz="2400" smtClean="0"/>
              <a:t>Conditioned Response ( CR ) / Respon yang dikondisikan yang timbul akibat adanya campuran atau kombinasi antara stimulus yang tak dikondisikan dengan stimulus yang dikondisikan.</a:t>
            </a:r>
          </a:p>
          <a:p>
            <a:endParaRPr lang="en-US" altLang="en-US" smtClean="0"/>
          </a:p>
        </p:txBody>
      </p:sp>
      <p:sp>
        <p:nvSpPr>
          <p:cNvPr id="368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EBC2DB-2086-462C-9585-CFB4343D912D}" type="datetime1">
              <a:rPr lang="en-US" altLang="en-US" smtClean="0"/>
              <a:pPr eaLnBrk="1" hangingPunct="1"/>
              <a:t>10/12/2025</a:t>
            </a:fld>
            <a:endParaRPr lang="en-US" altLang="en-US" smtClean="0"/>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609600"/>
            <a:ext cx="8229600" cy="5516563"/>
          </a:xfrm>
        </p:spPr>
        <p:txBody>
          <a:bodyPr/>
          <a:lstStyle/>
          <a:p>
            <a:r>
              <a:rPr lang="en-US" altLang="en-US" sz="2400" smtClean="0"/>
              <a:t>Untuk memproduksi CR maka CS dan US harus dipasangkan beberapa kali. Prosedur ini digambarkan dalam diagram sebagai berikut :</a:t>
            </a:r>
          </a:p>
          <a:p>
            <a:r>
              <a:rPr lang="en-US" altLang="en-US" sz="2400" smtClean="0"/>
              <a:t>Prosedur training : CS – US – UR</a:t>
            </a:r>
          </a:p>
          <a:p>
            <a:r>
              <a:rPr lang="en-US" altLang="en-US" sz="2400" smtClean="0"/>
              <a:t>Demonstrasi Pengkondisian : CS ( disajikan sendiri ) – CR</a:t>
            </a:r>
          </a:p>
          <a:p>
            <a:r>
              <a:rPr lang="en-US" altLang="en-US" sz="2400" smtClean="0"/>
              <a:t> Pavlov mencontohkan pengkondisian tersebut US adalah larutan asam, UR adalah air liur dan CS adalah suara. Suara, tentu saja secara normal tidak akan menyebabkan anjing berliur, tetapi setelah dipasangkan dengan larutan asam, suara memiliki kemampuan untuk menyebabkan anjing mengeluarkan air liur. Pengeluaran air liur akibat mendengarkan suara adalah CR.</a:t>
            </a:r>
          </a:p>
          <a:p>
            <a:endParaRPr lang="en-US" altLang="en-US" smtClean="0"/>
          </a:p>
        </p:txBody>
      </p:sp>
      <p:sp>
        <p:nvSpPr>
          <p:cNvPr id="3789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508AA4-AA9D-4FD1-9588-189DB7808CFA}" type="datetime1">
              <a:rPr lang="en-US" altLang="en-US" smtClean="0"/>
              <a:pPr eaLnBrk="1" hangingPunct="1"/>
              <a:t>10/12/2025</a:t>
            </a:fld>
            <a:endParaRPr lang="en-US" altLang="en-US" smtClean="0"/>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260350"/>
            <a:ext cx="8229600" cy="1143000"/>
          </a:xfrm>
        </p:spPr>
        <p:txBody>
          <a:bodyPr/>
          <a:lstStyle/>
          <a:p>
            <a:pPr eaLnBrk="1" hangingPunct="1"/>
            <a:endParaRPr lang="en-US" altLang="en-US" smtClean="0"/>
          </a:p>
        </p:txBody>
      </p:sp>
      <p:sp>
        <p:nvSpPr>
          <p:cNvPr id="38915" name="Content Placeholder 2"/>
          <p:cNvSpPr>
            <a:spLocks noGrp="1"/>
          </p:cNvSpPr>
          <p:nvPr>
            <p:ph idx="1"/>
          </p:nvPr>
        </p:nvSpPr>
        <p:spPr/>
        <p:txBody>
          <a:bodyPr/>
          <a:lstStyle/>
          <a:p>
            <a:pPr algn="ctr" eaLnBrk="1" hangingPunct="1">
              <a:buFont typeface="Arial" panose="020B0604020202020204" pitchFamily="34" charset="0"/>
              <a:buNone/>
            </a:pPr>
            <a:r>
              <a:rPr lang="en-US" altLang="en-US" sz="4000" b="1" smtClean="0"/>
              <a:t>	</a:t>
            </a:r>
          </a:p>
          <a:p>
            <a:pPr algn="ctr" eaLnBrk="1" hangingPunct="1">
              <a:buFont typeface="Arial" panose="020B0604020202020204" pitchFamily="34" charset="0"/>
              <a:buNone/>
            </a:pPr>
            <a:endParaRPr lang="en-US" altLang="en-US" sz="4000" b="1" smtClean="0"/>
          </a:p>
          <a:p>
            <a:pPr algn="ctr" eaLnBrk="1" hangingPunct="1">
              <a:buFont typeface="Arial" panose="020B0604020202020204" pitchFamily="34" charset="0"/>
              <a:buNone/>
            </a:pPr>
            <a:endParaRPr lang="en-US" altLang="en-US" sz="4000" b="1" smtClean="0"/>
          </a:p>
          <a:p>
            <a:pPr algn="ctr" eaLnBrk="1" hangingPunct="1">
              <a:buFont typeface="Arial" panose="020B0604020202020204" pitchFamily="34" charset="0"/>
              <a:buNone/>
            </a:pPr>
            <a:r>
              <a:rPr lang="id-ID" altLang="en-US" sz="4000" b="1" smtClean="0">
                <a:sym typeface="Wingdings" panose="05000000000000000000" pitchFamily="2" charset="2"/>
              </a:rPr>
              <a:t> </a:t>
            </a:r>
            <a:r>
              <a:rPr lang="en-US" altLang="en-US" sz="4000" b="1" smtClean="0"/>
              <a:t>END</a:t>
            </a:r>
            <a:r>
              <a:rPr lang="id-ID" altLang="en-US" sz="4000" b="1" smtClean="0"/>
              <a:t> </a:t>
            </a:r>
            <a:r>
              <a:rPr lang="id-ID" altLang="en-US" sz="4000" b="1" smtClean="0">
                <a:sym typeface="Wingdings" panose="05000000000000000000" pitchFamily="2" charset="2"/>
              </a:rPr>
              <a:t></a:t>
            </a:r>
            <a:endParaRPr lang="en-US" altLang="en-US" sz="4000" b="1" smtClean="0"/>
          </a:p>
        </p:txBody>
      </p:sp>
      <p:sp>
        <p:nvSpPr>
          <p:cNvPr id="389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dirty="0" smtClean="0"/>
              <a:t>12/10/2025</a:t>
            </a:r>
            <a:endParaRPr lang="en-US" altLang="en-US" dirty="0" smtClean="0"/>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dirty="0" err="1" smtClean="0"/>
              <a:t>Manajemen</a:t>
            </a:r>
            <a:r>
              <a:rPr lang="en-US" altLang="en-US" dirty="0" smtClean="0"/>
              <a:t> </a:t>
            </a:r>
            <a:r>
              <a:rPr lang="en-US" altLang="en-US" dirty="0" err="1" smtClean="0"/>
              <a:t>Pemasaran</a:t>
            </a:r>
            <a:endParaRPr lang="en-US" altLang="en-US" dirty="0" smtClean="0"/>
          </a:p>
          <a:p>
            <a:pPr eaLnBrk="1" fontAlgn="base" hangingPunct="1">
              <a:spcBef>
                <a:spcPct val="0"/>
              </a:spcBef>
              <a:spcAft>
                <a:spcPct val="0"/>
              </a:spcAft>
            </a:pPr>
            <a:endParaRPr lang="en-US" altLang="en-US" dirty="0" smtClean="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Proses Psikologi Utama</a:t>
            </a:r>
          </a:p>
        </p:txBody>
      </p:sp>
      <p:sp>
        <p:nvSpPr>
          <p:cNvPr id="16387" name="Content Placeholder 2"/>
          <p:cNvSpPr>
            <a:spLocks noGrp="1"/>
          </p:cNvSpPr>
          <p:nvPr>
            <p:ph idx="1"/>
          </p:nvPr>
        </p:nvSpPr>
        <p:spPr/>
        <p:txBody>
          <a:bodyPr/>
          <a:lstStyle/>
          <a:p>
            <a:r>
              <a:rPr lang="en-US" altLang="en-US" smtClean="0"/>
              <a:t>Titik awal untuk memahami perilaku konsumen adalah rangsangan-rangsangan. Pemasaran dan rangsangan lingkungan memasuki kesadaran konsumen. Satu perangkat proses psikologis berkombinasi dengan karakteristik konsumen tertentu untuk menghasilkan proses keputusan dan keputusan pembelian.</a:t>
            </a:r>
          </a:p>
        </p:txBody>
      </p:sp>
      <p:sp>
        <p:nvSpPr>
          <p:cNvPr id="163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77BD38-BA2D-4734-95B9-12D80D02550E}" type="datetime1">
              <a:rPr lang="en-US" altLang="en-US" smtClean="0"/>
              <a:pPr eaLnBrk="1" hangingPunct="1"/>
              <a:t>10/12/2025</a:t>
            </a:fld>
            <a:endParaRPr lang="en-US" altLang="en-US" smtClean="0"/>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Proses Psikologi Kunci</a:t>
            </a:r>
            <a:endParaRPr lang="id-ID" altLang="en-US" smtClean="0"/>
          </a:p>
        </p:txBody>
      </p:sp>
      <p:pic>
        <p:nvPicPr>
          <p:cNvPr id="17411" name="Picture 2" descr="C:\Users\Acer\Contacts\Desktop\IMG_20140728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5344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17BB20-FB9C-4BF7-B447-6A36F1D4388B}"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C0A9AC-838B-43C9-9D28-A981E260F38A}"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sp>
        <p:nvSpPr>
          <p:cNvPr id="1741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
        <p:nvSpPr>
          <p:cNvPr id="17415" name="TextBox 6"/>
          <p:cNvSpPr txBox="1">
            <a:spLocks noChangeArrowheads="1"/>
          </p:cNvSpPr>
          <p:nvPr/>
        </p:nvSpPr>
        <p:spPr bwMode="auto">
          <a:xfrm>
            <a:off x="2857500" y="5500688"/>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Model Perilaku Konsumen</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Motivasi</a:t>
            </a:r>
            <a:endParaRPr lang="id-ID" altLang="en-US" smtClean="0"/>
          </a:p>
        </p:txBody>
      </p:sp>
      <p:sp>
        <p:nvSpPr>
          <p:cNvPr id="18435" name="Content Placeholder 2"/>
          <p:cNvSpPr>
            <a:spLocks noGrp="1"/>
          </p:cNvSpPr>
          <p:nvPr>
            <p:ph idx="1"/>
          </p:nvPr>
        </p:nvSpPr>
        <p:spPr>
          <a:xfrm>
            <a:off x="609600" y="1600200"/>
            <a:ext cx="7696200" cy="5026025"/>
          </a:xfrm>
        </p:spPr>
        <p:txBody>
          <a:bodyPr/>
          <a:lstStyle/>
          <a:p>
            <a:r>
              <a:rPr lang="en-US" altLang="en-US" smtClean="0">
                <a:latin typeface="Arial" panose="020B0604020202020204" pitchFamily="34" charset="0"/>
                <a:cs typeface="Arial" panose="020B0604020202020204" pitchFamily="34" charset="0"/>
              </a:rPr>
              <a:t>Kebutuhan menjadi motif ketika kebutuhan tersebut meningkat sampai tingkat intensitas yang cukup sehingga mendorong kita untuk bertindak</a:t>
            </a:r>
          </a:p>
          <a:p>
            <a:r>
              <a:rPr lang="en-US" altLang="en-US" smtClean="0">
                <a:latin typeface="Arial" panose="020B0604020202020204" pitchFamily="34" charset="0"/>
                <a:cs typeface="Arial" panose="020B0604020202020204" pitchFamily="34" charset="0"/>
              </a:rPr>
              <a:t>Teori yang digunakan adalah Teori Freud, Teori Maslow dan teori Herzberg</a:t>
            </a:r>
            <a:endParaRPr lang="id-ID" altLang="en-US" smtClean="0">
              <a:latin typeface="Arial" panose="020B0604020202020204" pitchFamily="34" charset="0"/>
              <a:cs typeface="Arial" panose="020B0604020202020204" pitchFamily="34" charset="0"/>
            </a:endParaRPr>
          </a:p>
        </p:txBody>
      </p:sp>
      <p:sp>
        <p:nvSpPr>
          <p:cNvPr id="1843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20E99E-7A66-4FC6-AA96-8267B07ECE9D}" type="datetime1">
              <a:rPr lang="en-US" altLang="en-US" smtClean="0"/>
              <a:pPr eaLnBrk="1" hangingPunct="1"/>
              <a:t>10/12/2025</a:t>
            </a:fld>
            <a:endParaRPr lang="en-US" altLang="en-US" smtClean="0"/>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72AB07-83BB-40FC-8DAE-5836887EC57C}" type="slidenum">
              <a:rPr lang="en-US" altLang="en-US">
                <a:solidFill>
                  <a:srgbClr val="898989"/>
                </a:solidFill>
                <a:latin typeface="Calibri" panose="020F0502020204030204" pitchFamily="34" charset="0"/>
              </a:rPr>
              <a:pPr eaLnBrk="1" hangingPunct="1"/>
              <a:t>5</a:t>
            </a:fld>
            <a:endParaRPr lang="en-US" altLang="en-US">
              <a:solidFill>
                <a:srgbClr val="898989"/>
              </a:solidFill>
              <a:latin typeface="Calibri" panose="020F0502020204030204" pitchFamily="34" charset="0"/>
            </a:endParaRPr>
          </a:p>
        </p:txBody>
      </p:sp>
      <p:sp>
        <p:nvSpPr>
          <p:cNvPr id="18438"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Teori Freud</a:t>
            </a:r>
          </a:p>
        </p:txBody>
      </p:sp>
      <p:sp>
        <p:nvSpPr>
          <p:cNvPr id="19459" name="Content Placeholder 2"/>
          <p:cNvSpPr>
            <a:spLocks noGrp="1"/>
          </p:cNvSpPr>
          <p:nvPr>
            <p:ph idx="1"/>
          </p:nvPr>
        </p:nvSpPr>
        <p:spPr/>
        <p:txBody>
          <a:bodyPr/>
          <a:lstStyle/>
          <a:p>
            <a:r>
              <a:rPr lang="en-US" altLang="en-US" smtClean="0"/>
              <a:t>Sigmund Freud mengasumsikan bahwa kekuatan psikologis yang membentuk perilaku manusia sebagian besar tidak disadari dan bahwa seseorang tidak dapat sepenuhnya memahami motivasi dirinya.</a:t>
            </a:r>
          </a:p>
          <a:p>
            <a:r>
              <a:rPr lang="en-US" altLang="en-US" smtClean="0"/>
              <a:t>Ketika seseorang mengamati merek-merek tertentu, ia akan bereaksi tidak hanya pada kemampuan yang terlihat pada merek-merek tsb, melainkan juga pada petunjuk lain yang samar. Wujud, ukuran, bahan, warna dan nama merek dapat memicu arah pemikiran dan emosi tertentu.</a:t>
            </a:r>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F2759B-6483-49E5-8319-F60B6EDEDFC9}" type="datetime1">
              <a:rPr lang="en-US" altLang="en-US" smtClean="0"/>
              <a:pPr eaLnBrk="1" hangingPunct="1"/>
              <a:t>10/12/2025</a:t>
            </a:fld>
            <a:endParaRPr lang="en-US" altLang="en-US" smtClean="0"/>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Teori Maslow</a:t>
            </a:r>
          </a:p>
        </p:txBody>
      </p:sp>
      <p:sp>
        <p:nvSpPr>
          <p:cNvPr id="2048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A9B39F-246D-4FB1-AC19-AC84C1B0D43F}" type="datetime1">
              <a:rPr lang="en-US" altLang="en-US" smtClean="0"/>
              <a:pPr eaLnBrk="1" hangingPunct="1"/>
              <a:t>10/12/2025</a:t>
            </a:fld>
            <a:endParaRPr lang="en-US" altLang="en-US" smtClean="0"/>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pic>
        <p:nvPicPr>
          <p:cNvPr id="20485" name="Picture 2" descr="C:\Users\Acer\Contacts\Desktop\IMG_20140728_0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371600"/>
            <a:ext cx="6934200" cy="4648200"/>
          </a:xfrm>
          <a:noFill/>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Teori Herzberg</a:t>
            </a:r>
          </a:p>
        </p:txBody>
      </p:sp>
      <p:sp>
        <p:nvSpPr>
          <p:cNvPr id="21507" name="Content Placeholder 2"/>
          <p:cNvSpPr>
            <a:spLocks noGrp="1"/>
          </p:cNvSpPr>
          <p:nvPr>
            <p:ph idx="1"/>
          </p:nvPr>
        </p:nvSpPr>
        <p:spPr/>
        <p:txBody>
          <a:bodyPr/>
          <a:lstStyle/>
          <a:p>
            <a:r>
              <a:rPr lang="en-US" altLang="en-US" smtClean="0"/>
              <a:t>Frederick Herzberg mengembangkan teori dua faktor yang membedakan faktor-faktor yang menyebabkan ketidakpuasan dan faktor-faktor yang menyebabkan kepuasan.</a:t>
            </a: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F27D74-9F49-49DD-9BEF-6EBF667CA8F6}" type="datetime1">
              <a:rPr lang="en-US" altLang="en-US" smtClean="0"/>
              <a:pPr eaLnBrk="1" hangingPunct="1"/>
              <a:t>10/12/2025</a:t>
            </a:fld>
            <a:endParaRPr lang="en-US" altLang="en-US" smtClean="0"/>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smtClean="0"/>
              <a:t>Manajemen</a:t>
            </a:r>
            <a:r>
              <a:rPr lang="en-US" altLang="en-US" dirty="0" smtClean="0"/>
              <a:t> </a:t>
            </a:r>
            <a:r>
              <a:rPr lang="en-US" altLang="en-US" dirty="0" err="1" smtClean="0"/>
              <a:t>Pemasaran</a:t>
            </a:r>
            <a:endParaRPr lang="en-US" altLang="en-US" dirty="0" smtClean="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Persepsi</a:t>
            </a:r>
            <a:endParaRPr lang="id-ID" altLang="en-US" smtClean="0"/>
          </a:p>
        </p:txBody>
      </p:sp>
      <p:sp>
        <p:nvSpPr>
          <p:cNvPr id="3" name="Content Placeholder 2"/>
          <p:cNvSpPr>
            <a:spLocks noGrp="1"/>
          </p:cNvSpPr>
          <p:nvPr>
            <p:ph idx="1"/>
          </p:nvPr>
        </p:nvSpPr>
        <p:spPr>
          <a:xfrm>
            <a:off x="457200" y="1295400"/>
            <a:ext cx="8229600" cy="4525963"/>
          </a:xfrm>
        </p:spPr>
        <p:txBody>
          <a:bodyPr/>
          <a:lstStyle/>
          <a:p>
            <a:pPr>
              <a:buFont typeface="Arial" charset="0"/>
              <a:buChar char="•"/>
              <a:defRPr/>
            </a:pPr>
            <a:r>
              <a:rPr lang="en-US" sz="2200" b="1" dirty="0" err="1" smtClean="0">
                <a:latin typeface="Arial" pitchFamily="34" charset="0"/>
                <a:cs typeface="Arial" pitchFamily="34" charset="0"/>
              </a:rPr>
              <a:t>Persepsi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merupakan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proses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dimana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kita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memilih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mengatur</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menerjemahkan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masukan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informasi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menciptakan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gambaran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dunia</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berarti</a:t>
            </a:r>
            <a:endParaRPr lang="en-US" sz="2200" dirty="0" smtClean="0">
              <a:latin typeface="Arial" pitchFamily="34" charset="0"/>
              <a:cs typeface="Arial" pitchFamily="34" charset="0"/>
            </a:endParaRPr>
          </a:p>
          <a:p>
            <a:pPr>
              <a:buFont typeface="Arial" charset="0"/>
              <a:buChar char="•"/>
              <a:defRPr/>
            </a:pPr>
            <a:r>
              <a:rPr lang="en-US" sz="2200" dirty="0" err="1" smtClean="0">
                <a:latin typeface="Arial" pitchFamily="34" charset="0"/>
                <a:cs typeface="Arial" pitchFamily="34" charset="0"/>
              </a:rPr>
              <a:t>Persepsi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merupakan</a:t>
            </a:r>
            <a:r>
              <a:rPr lang="en-US" sz="2200" dirty="0" smtClean="0">
                <a:latin typeface="Arial" pitchFamily="34" charset="0"/>
                <a:cs typeface="Arial" pitchFamily="34" charset="0"/>
              </a:rPr>
              <a:t> </a:t>
            </a:r>
            <a:r>
              <a:rPr lang="en-US" sz="2200" b="1" dirty="0" smtClean="0">
                <a:latin typeface="Arial" pitchFamily="34" charset="0"/>
                <a:cs typeface="Arial" pitchFamily="34" charset="0"/>
              </a:rPr>
              <a:t>“</a:t>
            </a:r>
            <a:r>
              <a:rPr lang="en-US" sz="2200" b="1" dirty="0" err="1" smtClean="0">
                <a:latin typeface="Arial" pitchFamily="34" charset="0"/>
                <a:cs typeface="Arial" pitchFamily="34" charset="0"/>
              </a:rPr>
              <a:t>Bagaimana</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kita</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Memandang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Dunia</a:t>
            </a:r>
            <a:r>
              <a:rPr lang="en-US" sz="2200" b="1" dirty="0" smtClean="0">
                <a:latin typeface="Arial" pitchFamily="34" charset="0"/>
                <a:cs typeface="Arial" pitchFamily="34" charset="0"/>
              </a:rPr>
              <a:t>”</a:t>
            </a:r>
          </a:p>
          <a:p>
            <a:pPr>
              <a:buFont typeface="Arial" charset="0"/>
              <a:buChar char="•"/>
              <a:defRPr/>
            </a:pPr>
            <a:r>
              <a:rPr lang="en-US" sz="2200" b="1" dirty="0" err="1" smtClean="0">
                <a:latin typeface="Arial" pitchFamily="34" charset="0"/>
                <a:cs typeface="Arial" pitchFamily="34" charset="0"/>
              </a:rPr>
              <a:t>Persepsi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lebih</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penting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daripada</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realitas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karena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persepsi</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mempengaruhi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perilaku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aktual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konsumen</a:t>
            </a:r>
            <a:endParaRPr lang="en-US" sz="2200" dirty="0" smtClean="0">
              <a:latin typeface="Arial" pitchFamily="34" charset="0"/>
              <a:cs typeface="Arial" pitchFamily="34" charset="0"/>
            </a:endParaRPr>
          </a:p>
          <a:p>
            <a:pPr>
              <a:buFont typeface="Arial" charset="0"/>
              <a:buNone/>
              <a:defRPr/>
            </a:pPr>
            <a:r>
              <a:rPr lang="en-US" sz="2200" dirty="0" err="1" smtClean="0">
                <a:latin typeface="Arial" pitchFamily="34" charset="0"/>
                <a:cs typeface="Arial" pitchFamily="34" charset="0"/>
              </a:rPr>
              <a:t>Terdiri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a:t>
            </a:r>
          </a:p>
          <a:p>
            <a:pPr marL="514350" indent="-514350">
              <a:buFont typeface="Arial" charset="0"/>
              <a:buAutoNum type="arabicPeriod"/>
              <a:defRPr/>
            </a:pPr>
            <a:r>
              <a:rPr lang="en-US" sz="2200" b="1" dirty="0" err="1" smtClean="0">
                <a:latin typeface="Arial" pitchFamily="34" charset="0"/>
                <a:cs typeface="Arial" pitchFamily="34" charset="0"/>
              </a:rPr>
              <a:t>Atensi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Selektif</a:t>
            </a:r>
            <a:r>
              <a:rPr lang="en-US" sz="2200" b="1" dirty="0" smtClean="0">
                <a:latin typeface="Arial" pitchFamily="34" charset="0"/>
                <a:cs typeface="Arial" pitchFamily="34" charset="0"/>
              </a:rPr>
              <a:t>: </a:t>
            </a:r>
            <a:r>
              <a:rPr lang="en-US" sz="2200" dirty="0" err="1" smtClean="0">
                <a:latin typeface="Arial" pitchFamily="34" charset="0"/>
                <a:cs typeface="Arial" pitchFamily="34" charset="0"/>
              </a:rPr>
              <a:t>proses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menyortir</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sebagian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besar</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rangsangan</a:t>
            </a:r>
            <a:endParaRPr lang="en-US" sz="2200" b="1" dirty="0" smtClean="0">
              <a:latin typeface="Arial" pitchFamily="34" charset="0"/>
              <a:cs typeface="Arial" pitchFamily="34" charset="0"/>
            </a:endParaRPr>
          </a:p>
          <a:p>
            <a:pPr marL="514350" indent="-514350">
              <a:buFont typeface="Arial" charset="0"/>
              <a:buAutoNum type="arabicPeriod"/>
              <a:defRPr/>
            </a:pPr>
            <a:r>
              <a:rPr lang="en-US" sz="2200" b="1" dirty="0" err="1" smtClean="0">
                <a:latin typeface="Arial" pitchFamily="34" charset="0"/>
                <a:cs typeface="Arial" pitchFamily="34" charset="0"/>
              </a:rPr>
              <a:t>Distorsi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Selektif</a:t>
            </a:r>
            <a:r>
              <a:rPr lang="en-US" sz="2200" b="1" dirty="0" smtClean="0">
                <a:latin typeface="Arial" pitchFamily="34" charset="0"/>
                <a:cs typeface="Arial" pitchFamily="34" charset="0"/>
              </a:rPr>
              <a:t>: </a:t>
            </a:r>
            <a:r>
              <a:rPr lang="en-US" sz="2200" dirty="0" err="1" smtClean="0">
                <a:latin typeface="Arial" pitchFamily="34" charset="0"/>
                <a:cs typeface="Arial" pitchFamily="34" charset="0"/>
              </a:rPr>
              <a:t>kecenderungan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menerjemahkan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informasi</a:t>
            </a:r>
            <a:r>
              <a:rPr lang="en-US" sz="2200" dirty="0" smtClean="0">
                <a:latin typeface="Arial" pitchFamily="34" charset="0"/>
                <a:cs typeface="Arial" pitchFamily="34" charset="0"/>
              </a:rPr>
              <a:t> agar </a:t>
            </a:r>
            <a:r>
              <a:rPr lang="en-US" sz="2200" dirty="0" err="1" smtClean="0">
                <a:latin typeface="Arial" pitchFamily="34" charset="0"/>
                <a:cs typeface="Arial" pitchFamily="34" charset="0"/>
              </a:rPr>
              <a:t>sesuai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dengan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konsepsi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awal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konsumen</a:t>
            </a:r>
            <a:endParaRPr lang="en-US" sz="2200" b="1" dirty="0" smtClean="0">
              <a:latin typeface="Arial" pitchFamily="34" charset="0"/>
              <a:cs typeface="Arial" pitchFamily="34" charset="0"/>
            </a:endParaRPr>
          </a:p>
          <a:p>
            <a:pPr marL="514350" indent="-514350">
              <a:buFont typeface="Arial" charset="0"/>
              <a:buAutoNum type="arabicPeriod"/>
              <a:defRPr/>
            </a:pPr>
            <a:r>
              <a:rPr lang="en-US" sz="2200" b="1" dirty="0" err="1" smtClean="0">
                <a:latin typeface="Arial" pitchFamily="34" charset="0"/>
                <a:cs typeface="Arial" pitchFamily="34" charset="0"/>
              </a:rPr>
              <a:t>Retensi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Selektif</a:t>
            </a:r>
            <a:r>
              <a:rPr lang="en-US" sz="2200" b="1" dirty="0" smtClean="0">
                <a:latin typeface="Arial" pitchFamily="34" charset="0"/>
                <a:cs typeface="Arial" pitchFamily="34" charset="0"/>
              </a:rPr>
              <a:t>: </a:t>
            </a:r>
            <a:r>
              <a:rPr lang="en-US" sz="2200" dirty="0" err="1" smtClean="0">
                <a:latin typeface="Arial" pitchFamily="34" charset="0"/>
                <a:cs typeface="Arial" pitchFamily="34" charset="0"/>
              </a:rPr>
              <a:t>mengingat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poin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baik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produk</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disukai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melupakan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poin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produk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pesaing</a:t>
            </a:r>
            <a:endParaRPr lang="en-US" sz="2200" b="1" dirty="0" smtClean="0">
              <a:latin typeface="Arial" pitchFamily="34" charset="0"/>
              <a:cs typeface="Arial" pitchFamily="34" charset="0"/>
            </a:endParaRPr>
          </a:p>
          <a:p>
            <a:pPr marL="514350" indent="-514350">
              <a:buFont typeface="Arial" charset="0"/>
              <a:buAutoNum type="arabicPeriod"/>
              <a:defRPr/>
            </a:pPr>
            <a:r>
              <a:rPr lang="en-US" sz="2200" b="1" dirty="0" err="1" smtClean="0">
                <a:latin typeface="Arial" pitchFamily="34" charset="0"/>
                <a:cs typeface="Arial" pitchFamily="34" charset="0"/>
              </a:rPr>
              <a:t>Persepsi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Bawah</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sadar</a:t>
            </a:r>
            <a:endParaRPr lang="id-ID" sz="2200" b="1" dirty="0">
              <a:latin typeface="Arial" pitchFamily="34" charset="0"/>
              <a:cs typeface="Arial" pitchFamily="34" charset="0"/>
            </a:endParaRPr>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31AD6-0DF4-4953-974C-BD8D6E718F60}" type="datetime1">
              <a:rPr lang="en-US" altLang="en-US" smtClean="0"/>
              <a:pPr eaLnBrk="1" hangingPunct="1"/>
              <a:t>10/12/2025</a:t>
            </a:fld>
            <a:endParaRPr lang="en-US" altLang="en-US" smtClean="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900377-8DAB-4E01-A4AB-C60C110D26DD}"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
        <p:nvSpPr>
          <p:cNvPr id="22534" name="Footer Placeholder 5"/>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err="1" smtClean="0"/>
              <a:t>Manajemen</a:t>
            </a:r>
            <a:r>
              <a:rPr lang="en-US" altLang="en-US" sz="1200" dirty="0" smtClean="0"/>
              <a:t> </a:t>
            </a:r>
            <a:r>
              <a:rPr lang="en-US" altLang="en-US" sz="1200" dirty="0" err="1" smtClean="0"/>
              <a:t>Pemasaran</a:t>
            </a:r>
            <a:endParaRPr lang="en-US" altLang="en-US" sz="1200" dirty="0" smtClean="0"/>
          </a:p>
        </p:txBody>
      </p:sp>
    </p:spTree>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2476</TotalTime>
  <Words>794</Words>
  <Application>Microsoft Office PowerPoint</Application>
  <PresentationFormat>On-screen Show (4:3)</PresentationFormat>
  <Paragraphs>147</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Calibri</vt:lpstr>
      <vt:lpstr>Wingdings</vt:lpstr>
      <vt:lpstr>Office Theme</vt:lpstr>
      <vt:lpstr>PowerPoint Presentation</vt:lpstr>
      <vt:lpstr>Faktor yang Mempengaruhi Perilaku Konsumen</vt:lpstr>
      <vt:lpstr>Proses Psikologi Utama</vt:lpstr>
      <vt:lpstr>Proses Psikologi Kunci</vt:lpstr>
      <vt:lpstr>Motivasi</vt:lpstr>
      <vt:lpstr>Teori Freud</vt:lpstr>
      <vt:lpstr>Teori Maslow</vt:lpstr>
      <vt:lpstr>Teori Herzberg</vt:lpstr>
      <vt:lpstr>Persepsi</vt:lpstr>
      <vt:lpstr>Pembelajaran</vt:lpstr>
      <vt:lpstr>Teori Pengkondisian Klasik</vt:lpstr>
      <vt:lpstr>Teori Pengkondisian instrumental (operant) </vt:lpstr>
      <vt:lpstr>Teori Pembelajaran melalui pengamatan </vt:lpstr>
      <vt:lpstr>PowerPoint Presentation</vt:lpstr>
      <vt:lpstr>Memori</vt:lpstr>
      <vt:lpstr>Proses Pengambilan Keputusan Membeli : Model Lima Tahap</vt:lpstr>
      <vt:lpstr>PowerPoint Presentation</vt:lpstr>
      <vt:lpstr>PowerPoint Presentation</vt:lpstr>
      <vt:lpstr>PowerPoint Presentation</vt:lpstr>
      <vt:lpstr>Langkah-Langkah Antara Evaluasi Alternatif &amp; Keputusan Pembelian </vt:lpstr>
      <vt:lpstr>Pasca Pembelian Konsumen</vt:lpstr>
      <vt:lpstr>Eksperimen Reflek Psikis Pavlop Pada Anjing</vt:lpstr>
      <vt:lpstr>Refleks Yang Dikondisikan </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Viola De Yusa</cp:lastModifiedBy>
  <cp:revision>444</cp:revision>
  <cp:lastPrinted>2015-09-17T08:41:14Z</cp:lastPrinted>
  <dcterms:created xsi:type="dcterms:W3CDTF">2010-04-18T12:06:30Z</dcterms:created>
  <dcterms:modified xsi:type="dcterms:W3CDTF">2025-10-12T03:18:31Z</dcterms:modified>
</cp:coreProperties>
</file>