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59" r:id="rId8"/>
    <p:sldId id="272" r:id="rId9"/>
    <p:sldId id="273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771A0-91E9-5138-26F5-717821421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885950"/>
            <a:ext cx="7315200" cy="1901952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KURIKULUM TIK SEKOLAH</a:t>
            </a:r>
            <a:endParaRPr lang="en-ID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D114D-31A8-4752-0D08-A08C5C0B5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7185" y="4635956"/>
            <a:ext cx="7315200" cy="9144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PERTEMUAN EMPAT</a:t>
            </a:r>
            <a:endParaRPr lang="en-ID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831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73AC-D1DD-B4E1-0EC2-F016C888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002060"/>
                </a:solidFill>
              </a:rPr>
              <a:t>Hardware &amp; software </a:t>
            </a:r>
            <a:br>
              <a:rPr lang="en-ID" dirty="0">
                <a:solidFill>
                  <a:srgbClr val="002060"/>
                </a:solidFill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F3F32-47C1-38C3-C5A4-47FC72261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400" dirty="0" err="1"/>
              <a:t>Komponen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</a:t>
            </a:r>
            <a:r>
              <a:rPr lang="en-ID" sz="2400" dirty="0" err="1"/>
              <a:t>komputer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monitor, keyboard, dan CPU, </a:t>
            </a:r>
            <a:r>
              <a:rPr lang="en-ID" sz="2400" dirty="0" err="1"/>
              <a:t>sedangkan</a:t>
            </a:r>
            <a:r>
              <a:rPr lang="en-ID" sz="2400" dirty="0"/>
              <a:t> software </a:t>
            </a:r>
            <a:r>
              <a:rPr lang="en-ID" sz="2400" dirty="0" err="1"/>
              <a:t>adalah</a:t>
            </a:r>
            <a:r>
              <a:rPr lang="en-ID" sz="2400" dirty="0"/>
              <a:t> program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instruksi</a:t>
            </a:r>
            <a:r>
              <a:rPr lang="en-ID" sz="2400" dirty="0"/>
              <a:t> yang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komputer</a:t>
            </a:r>
            <a:r>
              <a:rPr lang="en-ID" sz="2400" dirty="0"/>
              <a:t>, </a:t>
            </a:r>
            <a:r>
              <a:rPr lang="en-ID" sz="2400" dirty="0" err="1"/>
              <a:t>contohnya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operasi</a:t>
            </a:r>
            <a:r>
              <a:rPr lang="en-ID" sz="2400" dirty="0"/>
              <a:t> Windows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aplikasi</a:t>
            </a:r>
            <a:r>
              <a:rPr lang="en-ID" sz="2400" dirty="0"/>
              <a:t> </a:t>
            </a:r>
            <a:r>
              <a:rPr lang="en-ID" sz="2400" dirty="0" err="1"/>
              <a:t>pengolah</a:t>
            </a:r>
            <a:r>
              <a:rPr lang="en-ID" sz="2400" dirty="0"/>
              <a:t> kata </a:t>
            </a:r>
            <a:r>
              <a:rPr lang="en-ID" sz="2400" dirty="0" err="1"/>
              <a:t>seperti</a:t>
            </a:r>
            <a:r>
              <a:rPr lang="en-ID" sz="2400" dirty="0"/>
              <a:t> Microsoft Word.</a:t>
            </a:r>
          </a:p>
          <a:p>
            <a:pPr algn="just"/>
            <a:r>
              <a:rPr lang="en-ID" sz="2400" dirty="0" err="1"/>
              <a:t>Keduanya</a:t>
            </a:r>
            <a:r>
              <a:rPr lang="en-ID" sz="2400" dirty="0"/>
              <a:t> </a:t>
            </a:r>
            <a:r>
              <a:rPr lang="en-ID" sz="2400" dirty="0" err="1"/>
              <a:t>saling</a:t>
            </a:r>
            <a:r>
              <a:rPr lang="en-ID" sz="2400" dirty="0"/>
              <a:t>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komputer</a:t>
            </a:r>
            <a:r>
              <a:rPr lang="en-ID" sz="2400" dirty="0"/>
              <a:t> </a:t>
            </a:r>
            <a:r>
              <a:rPr lang="en-ID" sz="2400" dirty="0" err="1"/>
              <a:t>berfungsi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, di mana hardware </a:t>
            </a:r>
            <a:r>
              <a:rPr lang="en-ID" sz="2400" dirty="0" err="1"/>
              <a:t>menyediakan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dan software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instruksi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keras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331355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353A4-3A36-8816-96A2-A2B92243B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>
                <a:solidFill>
                  <a:srgbClr val="002060"/>
                </a:solidFill>
              </a:rPr>
              <a:t>Dampak</a:t>
            </a:r>
            <a:r>
              <a:rPr lang="en-ID" dirty="0">
                <a:solidFill>
                  <a:srgbClr val="002060"/>
                </a:solidFill>
              </a:rPr>
              <a:t> </a:t>
            </a:r>
            <a:br>
              <a:rPr lang="en-ID" dirty="0">
                <a:solidFill>
                  <a:srgbClr val="002060"/>
                </a:solidFill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560D4-0603-92AC-A88E-9AB03EE68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400" dirty="0" err="1"/>
              <a:t>Ketersediaan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keras</a:t>
            </a:r>
            <a:r>
              <a:rPr lang="en-ID" sz="2400" dirty="0"/>
              <a:t> dan </a:t>
            </a:r>
            <a:r>
              <a:rPr lang="en-ID" sz="2400" dirty="0" err="1"/>
              <a:t>koneksi</a:t>
            </a:r>
            <a:r>
              <a:rPr lang="en-ID" sz="2400" dirty="0"/>
              <a:t> internet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kemampuan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mengintegrasikan</a:t>
            </a:r>
            <a:r>
              <a:rPr lang="en-ID" sz="2400" dirty="0"/>
              <a:t> </a:t>
            </a:r>
            <a:r>
              <a:rPr lang="en-ID" sz="2400" dirty="0" err="1"/>
              <a:t>teknologi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pembelajaran</a:t>
            </a:r>
            <a:r>
              <a:rPr lang="en-ID" sz="2400" dirty="0"/>
              <a:t>, </a:t>
            </a:r>
            <a:r>
              <a:rPr lang="en-ID" sz="2400" dirty="0" err="1"/>
              <a:t>mengakses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belajar</a:t>
            </a:r>
            <a:r>
              <a:rPr lang="en-ID" sz="2400" dirty="0"/>
              <a:t> digital, dan </a:t>
            </a:r>
            <a:r>
              <a:rPr lang="en-ID" sz="2400" dirty="0" err="1"/>
              <a:t>mengembangkan</a:t>
            </a:r>
            <a:r>
              <a:rPr lang="en-ID" sz="2400" dirty="0"/>
              <a:t> </a:t>
            </a:r>
            <a:r>
              <a:rPr lang="en-ID" sz="2400" dirty="0" err="1"/>
              <a:t>keterampilan</a:t>
            </a:r>
            <a:r>
              <a:rPr lang="en-ID" sz="2400" dirty="0"/>
              <a:t> TIK </a:t>
            </a:r>
            <a:r>
              <a:rPr lang="en-ID" sz="2400" dirty="0" err="1"/>
              <a:t>siswa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kebutuhan</a:t>
            </a:r>
            <a:r>
              <a:rPr lang="en-ID" sz="2400" dirty="0"/>
              <a:t> zaman</a:t>
            </a:r>
          </a:p>
        </p:txBody>
      </p:sp>
    </p:spTree>
    <p:extLst>
      <p:ext uri="{BB962C8B-B14F-4D97-AF65-F5344CB8AC3E}">
        <p14:creationId xmlns:p14="http://schemas.microsoft.com/office/powerpoint/2010/main" val="3110904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E987-C3BA-661A-9878-F21845315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2060"/>
                </a:solidFill>
              </a:rPr>
              <a:t>Lanjutan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B843F-59B7-EF60-AD27-18F330CD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400" dirty="0" err="1">
                <a:solidFill>
                  <a:srgbClr val="002060"/>
                </a:solidFill>
              </a:rPr>
              <a:t>Sebaliknya</a:t>
            </a:r>
            <a:r>
              <a:rPr lang="en-ID" sz="2400" dirty="0">
                <a:solidFill>
                  <a:srgbClr val="002060"/>
                </a:solidFill>
              </a:rPr>
              <a:t>, </a:t>
            </a:r>
            <a:r>
              <a:rPr lang="en-ID" sz="2400" dirty="0" err="1">
                <a:solidFill>
                  <a:srgbClr val="002060"/>
                </a:solidFill>
              </a:rPr>
              <a:t>kekurangan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infrastruktur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seperti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tidak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adanya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komputer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atau</a:t>
            </a:r>
            <a:r>
              <a:rPr lang="en-ID" sz="2400" dirty="0">
                <a:solidFill>
                  <a:srgbClr val="002060"/>
                </a:solidFill>
              </a:rPr>
              <a:t> internet </a:t>
            </a:r>
            <a:r>
              <a:rPr lang="en-ID" sz="2400" dirty="0" err="1">
                <a:solidFill>
                  <a:srgbClr val="002060"/>
                </a:solidFill>
              </a:rPr>
              <a:t>menjadi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hambatan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utama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dalam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implementasi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kurikulum</a:t>
            </a:r>
            <a:r>
              <a:rPr lang="en-ID" sz="2400" dirty="0">
                <a:solidFill>
                  <a:srgbClr val="002060"/>
                </a:solidFill>
              </a:rPr>
              <a:t> TIK dan </a:t>
            </a:r>
            <a:r>
              <a:rPr lang="en-ID" sz="2400" dirty="0" err="1">
                <a:solidFill>
                  <a:srgbClr val="002060"/>
                </a:solidFill>
              </a:rPr>
              <a:t>dapat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memperburuk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kesenjangan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pendidikan</a:t>
            </a:r>
            <a:r>
              <a:rPr lang="en-ID" sz="2400" dirty="0">
                <a:solidFill>
                  <a:srgbClr val="002060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86345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20100-B150-0CDA-4A8D-0107350F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>
                <a:solidFill>
                  <a:srgbClr val="002060"/>
                </a:solidFill>
              </a:rPr>
              <a:t>Dampak positif infrastruktur TIK yang memadai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7CC3A-E69F-806A-3218-214CE9DA4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Peningkatan</a:t>
            </a:r>
            <a:r>
              <a:rPr lang="en-ID" b="1" dirty="0"/>
              <a:t> </a:t>
            </a:r>
            <a:r>
              <a:rPr lang="en-ID" b="1" dirty="0" err="1"/>
              <a:t>kualitas</a:t>
            </a:r>
            <a:r>
              <a:rPr lang="en-ID" b="1" dirty="0"/>
              <a:t> </a:t>
            </a:r>
            <a:r>
              <a:rPr lang="en-ID" b="1" dirty="0" err="1"/>
              <a:t>pembelajaran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 err="1"/>
              <a:t>Mengintegrasikan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dan tablet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interaktif</a:t>
            </a:r>
            <a:r>
              <a:rPr lang="en-ID" dirty="0"/>
              <a:t> dan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. </a:t>
            </a:r>
          </a:p>
          <a:p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online, </a:t>
            </a:r>
            <a:r>
              <a:rPr lang="en-ID" dirty="0" err="1"/>
              <a:t>memperkaya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, dan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. </a:t>
            </a:r>
          </a:p>
          <a:p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telekonferensi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virtual.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4732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4B4ED-5908-A4D8-E2D7-EF2799A18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128408"/>
            <a:ext cx="3200401" cy="4601183"/>
          </a:xfrm>
        </p:spPr>
        <p:txBody>
          <a:bodyPr/>
          <a:lstStyle/>
          <a:p>
            <a:r>
              <a:rPr lang="en-ID" b="1" dirty="0" err="1">
                <a:solidFill>
                  <a:srgbClr val="002060"/>
                </a:solidFill>
              </a:rPr>
              <a:t>Pengembangan</a:t>
            </a:r>
            <a:r>
              <a:rPr lang="en-ID" b="1" dirty="0">
                <a:solidFill>
                  <a:srgbClr val="002060"/>
                </a:solidFill>
              </a:rPr>
              <a:t> </a:t>
            </a:r>
            <a:r>
              <a:rPr lang="en-ID" b="1" dirty="0" err="1">
                <a:solidFill>
                  <a:srgbClr val="002060"/>
                </a:solidFill>
              </a:rPr>
              <a:t>keterampilan</a:t>
            </a:r>
            <a:r>
              <a:rPr lang="en-ID" b="1" dirty="0">
                <a:solidFill>
                  <a:srgbClr val="002060"/>
                </a:solidFill>
              </a:rPr>
              <a:t> TIK</a:t>
            </a:r>
            <a:br>
              <a:rPr lang="en-ID" dirty="0">
                <a:solidFill>
                  <a:srgbClr val="002060"/>
                </a:solidFill>
              </a:rPr>
            </a:b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3C116-2F04-817D-EC0C-F7B61882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skill dan </a:t>
            </a:r>
            <a:r>
              <a:rPr lang="en-ID" dirty="0" err="1"/>
              <a:t>kompetensi</a:t>
            </a:r>
            <a:r>
              <a:rPr lang="en-ID" dirty="0"/>
              <a:t> TIK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dunia </a:t>
            </a:r>
            <a:r>
              <a:rPr lang="en-ID" dirty="0" err="1"/>
              <a:t>kerja</a:t>
            </a:r>
            <a:r>
              <a:rPr lang="en-ID" dirty="0"/>
              <a:t> di era digital. </a:t>
            </a:r>
          </a:p>
          <a:p>
            <a:r>
              <a:rPr lang="en-ID" dirty="0" err="1"/>
              <a:t>Menyiapkan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berpartisipasi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digital.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76414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CF76F-6D55-3F45-4E28-E7C9C1445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>
                <a:solidFill>
                  <a:srgbClr val="002060"/>
                </a:solidFill>
              </a:rPr>
              <a:t>Aksesibilitas</a:t>
            </a:r>
            <a:r>
              <a:rPr lang="en-ID" b="1" dirty="0">
                <a:solidFill>
                  <a:srgbClr val="002060"/>
                </a:solidFill>
              </a:rPr>
              <a:t> </a:t>
            </a:r>
            <a:r>
              <a:rPr lang="en-ID" b="1" dirty="0" err="1">
                <a:solidFill>
                  <a:srgbClr val="002060"/>
                </a:solidFill>
              </a:rPr>
              <a:t>pendidikan</a:t>
            </a:r>
            <a:r>
              <a:rPr lang="en-ID" b="1" dirty="0">
                <a:solidFill>
                  <a:srgbClr val="002060"/>
                </a:solidFill>
              </a:rPr>
              <a:t> yang </a:t>
            </a:r>
            <a:r>
              <a:rPr lang="en-ID" b="1" dirty="0" err="1">
                <a:solidFill>
                  <a:srgbClr val="002060"/>
                </a:solidFill>
              </a:rPr>
              <a:t>lebih</a:t>
            </a:r>
            <a:r>
              <a:rPr lang="en-ID" b="1" dirty="0">
                <a:solidFill>
                  <a:srgbClr val="002060"/>
                </a:solidFill>
              </a:rPr>
              <a:t> </a:t>
            </a:r>
            <a:r>
              <a:rPr lang="en-ID" b="1" dirty="0" err="1">
                <a:solidFill>
                  <a:srgbClr val="002060"/>
                </a:solidFill>
              </a:rPr>
              <a:t>luas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867E8-53C8-39D7-7C39-ADE0157A1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D" dirty="0"/>
          </a:p>
          <a:p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pembelajaran</a:t>
            </a:r>
            <a:r>
              <a:rPr lang="en-ID" dirty="0"/>
              <a:t> daring. </a:t>
            </a:r>
          </a:p>
          <a:p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di </a:t>
            </a:r>
            <a:r>
              <a:rPr lang="en-ID" dirty="0" err="1"/>
              <a:t>daerah</a:t>
            </a:r>
            <a:r>
              <a:rPr lang="en-ID" dirty="0"/>
              <a:t> </a:t>
            </a:r>
            <a:r>
              <a:rPr lang="en-ID" dirty="0" err="1"/>
              <a:t>terpencil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mengakses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dan </a:t>
            </a:r>
            <a:r>
              <a:rPr lang="en-ID" dirty="0" err="1"/>
              <a:t>peluang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daerah</a:t>
            </a:r>
            <a:r>
              <a:rPr lang="en-ID" dirty="0"/>
              <a:t> lain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18509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72C0-C9B9-2F18-73D1-2D02360FB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>
                <a:solidFill>
                  <a:srgbClr val="002060"/>
                </a:solidFill>
              </a:rPr>
              <a:t>Dampak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negatif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infrastruktur</a:t>
            </a:r>
            <a:r>
              <a:rPr lang="en-ID" dirty="0">
                <a:solidFill>
                  <a:srgbClr val="002060"/>
                </a:solidFill>
              </a:rPr>
              <a:t> TIK yang </a:t>
            </a:r>
            <a:r>
              <a:rPr lang="en-ID" dirty="0" err="1">
                <a:solidFill>
                  <a:srgbClr val="002060"/>
                </a:solidFill>
              </a:rPr>
              <a:t>tidak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memadai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54741-F96A-7070-E031-866C4BE87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Menjadi</a:t>
            </a:r>
            <a:r>
              <a:rPr lang="en-ID" b="1" dirty="0"/>
              <a:t> </a:t>
            </a:r>
            <a:r>
              <a:rPr lang="en-ID" b="1" dirty="0" err="1"/>
              <a:t>hambatan</a:t>
            </a:r>
            <a:r>
              <a:rPr lang="en-ID" b="1" dirty="0"/>
              <a:t> </a:t>
            </a:r>
            <a:r>
              <a:rPr lang="en-ID" b="1" dirty="0" err="1"/>
              <a:t>implementasi</a:t>
            </a:r>
            <a:r>
              <a:rPr lang="en-ID" b="1" dirty="0"/>
              <a:t> </a:t>
            </a:r>
            <a:r>
              <a:rPr lang="en-ID" b="1" dirty="0" err="1"/>
              <a:t>kurikulum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fasilitas</a:t>
            </a:r>
            <a:r>
              <a:rPr lang="en-ID" dirty="0"/>
              <a:t> TIK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penghalang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guru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. </a:t>
            </a:r>
          </a:p>
          <a:p>
            <a:r>
              <a:rPr lang="en-ID" dirty="0" err="1"/>
              <a:t>Kurikulum</a:t>
            </a:r>
            <a:r>
              <a:rPr lang="en-ID" dirty="0"/>
              <a:t> TIK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dijalankan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didukung</a:t>
            </a:r>
            <a:r>
              <a:rPr lang="en-ID" dirty="0"/>
              <a:t> oleh </a:t>
            </a:r>
            <a:r>
              <a:rPr lang="en-ID" dirty="0" err="1"/>
              <a:t>alat-alat</a:t>
            </a:r>
            <a:r>
              <a:rPr lang="en-ID" dirty="0"/>
              <a:t> yang </a:t>
            </a:r>
            <a:r>
              <a:rPr lang="en-ID" dirty="0" err="1"/>
              <a:t>memadai</a:t>
            </a:r>
            <a:r>
              <a:rPr lang="en-ID" dirty="0"/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3168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4E595-E08A-993A-9037-29CB1269D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2060"/>
                </a:solidFill>
              </a:rPr>
              <a:t>Lanjutan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692FA-FDF9-7B0E-EEBA-E10E0023F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Meningkatkan</a:t>
            </a:r>
            <a:r>
              <a:rPr lang="en-ID" b="1" dirty="0"/>
              <a:t> </a:t>
            </a:r>
            <a:r>
              <a:rPr lang="en-ID" b="1" dirty="0" err="1"/>
              <a:t>kesenjangan</a:t>
            </a:r>
            <a:r>
              <a:rPr lang="en-ID" b="1" dirty="0"/>
              <a:t> digital</a:t>
            </a:r>
            <a:endParaRPr lang="en-ID" dirty="0"/>
          </a:p>
          <a:p>
            <a:r>
              <a:rPr lang="en-ID" dirty="0" err="1"/>
              <a:t>Siswa</a:t>
            </a:r>
            <a:r>
              <a:rPr lang="en-ID" dirty="0"/>
              <a:t> di </a:t>
            </a:r>
            <a:r>
              <a:rPr lang="en-ID" dirty="0" err="1"/>
              <a:t>daerah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infrastruktur</a:t>
            </a:r>
            <a:r>
              <a:rPr lang="en-ID" dirty="0"/>
              <a:t> </a:t>
            </a:r>
            <a:r>
              <a:rPr lang="en-ID" dirty="0" err="1"/>
              <a:t>terbatas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teman-teman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di </a:t>
            </a:r>
            <a:r>
              <a:rPr lang="en-ID" dirty="0" err="1"/>
              <a:t>kota</a:t>
            </a:r>
            <a:r>
              <a:rPr lang="en-ID" dirty="0"/>
              <a:t>. </a:t>
            </a:r>
          </a:p>
          <a:p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memperlebar</a:t>
            </a:r>
            <a:r>
              <a:rPr lang="en-ID" dirty="0"/>
              <a:t> </a:t>
            </a:r>
            <a:r>
              <a:rPr lang="en-ID" dirty="0" err="1"/>
              <a:t>kesenjangan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peluang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memperburuk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keseluruhan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44881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46E5-97B7-FD5A-5744-10FC07896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>
                <a:solidFill>
                  <a:srgbClr val="002060"/>
                </a:solidFill>
              </a:rPr>
              <a:t>Selesai</a:t>
            </a:r>
            <a:endParaRPr lang="en-ID" sz="44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C2E59-3E20-4A62-E272-C6D9197F3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b="1" dirty="0" err="1">
                <a:solidFill>
                  <a:srgbClr val="002060"/>
                </a:solidFill>
              </a:rPr>
              <a:t>Sampai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jumpa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dipertemuan</a:t>
            </a:r>
            <a:r>
              <a:rPr lang="en-US" sz="4400" b="1" dirty="0">
                <a:solidFill>
                  <a:srgbClr val="002060"/>
                </a:solidFill>
              </a:rPr>
              <a:t> yang </a:t>
            </a:r>
            <a:r>
              <a:rPr lang="en-US" sz="4400" b="1" dirty="0" err="1">
                <a:solidFill>
                  <a:srgbClr val="002060"/>
                </a:solidFill>
              </a:rPr>
              <a:t>akan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datang</a:t>
            </a:r>
            <a:endParaRPr lang="en-US" sz="4400" b="1" dirty="0">
              <a:solidFill>
                <a:srgbClr val="002060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126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1396D-CD16-1BA9-C452-D7B6C445F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Infra </a:t>
            </a:r>
            <a:r>
              <a:rPr lang="en-US" dirty="0" err="1">
                <a:solidFill>
                  <a:srgbClr val="002060"/>
                </a:solidFill>
              </a:rPr>
              <a:t>struktur</a:t>
            </a:r>
            <a:r>
              <a:rPr lang="en-US" dirty="0">
                <a:solidFill>
                  <a:srgbClr val="002060"/>
                </a:solidFill>
              </a:rPr>
              <a:t> distance learning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0182E-FC82-26A0-F84D-AC4F6C0B4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3200" dirty="0">
                <a:solidFill>
                  <a:srgbClr val="002060"/>
                </a:solidFill>
              </a:rPr>
              <a:t>Jenis infra struktur yg diperlukan utk distance learning </a:t>
            </a:r>
          </a:p>
          <a:p>
            <a:r>
              <a:rPr lang="en-ID" sz="3200" dirty="0">
                <a:solidFill>
                  <a:srgbClr val="002060"/>
                </a:solidFill>
              </a:rPr>
              <a:t>Manfaat &amp; </a:t>
            </a:r>
            <a:r>
              <a:rPr lang="en-ID" sz="3200" dirty="0" err="1">
                <a:solidFill>
                  <a:srgbClr val="002060"/>
                </a:solidFill>
              </a:rPr>
              <a:t>kendala</a:t>
            </a:r>
            <a:r>
              <a:rPr lang="en-ID" sz="3200" dirty="0">
                <a:solidFill>
                  <a:srgbClr val="002060"/>
                </a:solidFill>
              </a:rPr>
              <a:t> </a:t>
            </a:r>
          </a:p>
          <a:p>
            <a:r>
              <a:rPr lang="en-ID" sz="3200" dirty="0">
                <a:solidFill>
                  <a:srgbClr val="002060"/>
                </a:solidFill>
              </a:rPr>
              <a:t>Hardware &amp; software </a:t>
            </a:r>
          </a:p>
          <a:p>
            <a:r>
              <a:rPr lang="en-ID" sz="3200" dirty="0" err="1">
                <a:solidFill>
                  <a:srgbClr val="002060"/>
                </a:solidFill>
              </a:rPr>
              <a:t>Dampak</a:t>
            </a:r>
            <a:r>
              <a:rPr lang="en-ID" sz="32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049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4471-CB8B-CAD1-EDF5-D3FB8F05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>
                <a:solidFill>
                  <a:srgbClr val="002060"/>
                </a:solidFill>
              </a:rPr>
              <a:t>Jenis infra struktur yg diperlukan utk distance learning </a:t>
            </a:r>
            <a:br>
              <a:rPr lang="nn-NO" dirty="0">
                <a:solidFill>
                  <a:srgbClr val="002060"/>
                </a:solidFill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5F9DA-9847-D2C5-79EE-9E6B7AB45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400" dirty="0" err="1">
                <a:solidFill>
                  <a:srgbClr val="002060"/>
                </a:solidFill>
              </a:rPr>
              <a:t>Infrastruktur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untuk</a:t>
            </a:r>
            <a:r>
              <a:rPr lang="en-ID" sz="2400" dirty="0">
                <a:solidFill>
                  <a:srgbClr val="002060"/>
                </a:solidFill>
              </a:rPr>
              <a:t> distance learning </a:t>
            </a:r>
            <a:r>
              <a:rPr lang="en-ID" sz="2400" dirty="0" err="1">
                <a:solidFill>
                  <a:srgbClr val="002060"/>
                </a:solidFill>
              </a:rPr>
              <a:t>meliputi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jaringan</a:t>
            </a:r>
            <a:r>
              <a:rPr lang="en-ID" sz="2400" dirty="0">
                <a:solidFill>
                  <a:srgbClr val="002060"/>
                </a:solidFill>
              </a:rPr>
              <a:t> internet yang </a:t>
            </a:r>
            <a:r>
              <a:rPr lang="en-ID" sz="2400" dirty="0" err="1">
                <a:solidFill>
                  <a:srgbClr val="002060"/>
                </a:solidFill>
              </a:rPr>
              <a:t>stabil</a:t>
            </a:r>
            <a:r>
              <a:rPr lang="en-ID" sz="2400" dirty="0">
                <a:solidFill>
                  <a:srgbClr val="002060"/>
                </a:solidFill>
              </a:rPr>
              <a:t> dan </a:t>
            </a:r>
            <a:r>
              <a:rPr lang="en-ID" sz="2400" dirty="0" err="1">
                <a:solidFill>
                  <a:srgbClr val="002060"/>
                </a:solidFill>
              </a:rPr>
              <a:t>cepat</a:t>
            </a:r>
            <a:r>
              <a:rPr lang="en-ID" sz="2400" dirty="0">
                <a:solidFill>
                  <a:srgbClr val="002060"/>
                </a:solidFill>
              </a:rPr>
              <a:t>, </a:t>
            </a:r>
            <a:r>
              <a:rPr lang="en-ID" sz="2400" dirty="0" err="1">
                <a:solidFill>
                  <a:srgbClr val="002060"/>
                </a:solidFill>
              </a:rPr>
              <a:t>perangkat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keras</a:t>
            </a:r>
            <a:r>
              <a:rPr lang="en-ID" sz="2400" dirty="0">
                <a:solidFill>
                  <a:srgbClr val="002060"/>
                </a:solidFill>
              </a:rPr>
              <a:t> (</a:t>
            </a:r>
            <a:r>
              <a:rPr lang="en-ID" sz="2400" dirty="0" err="1">
                <a:solidFill>
                  <a:srgbClr val="002060"/>
                </a:solidFill>
              </a:rPr>
              <a:t>komputer</a:t>
            </a:r>
            <a:r>
              <a:rPr lang="en-ID" sz="2400" dirty="0">
                <a:solidFill>
                  <a:srgbClr val="002060"/>
                </a:solidFill>
              </a:rPr>
              <a:t>, tablet, </a:t>
            </a:r>
            <a:r>
              <a:rPr lang="en-ID" sz="2400" dirty="0" err="1">
                <a:solidFill>
                  <a:srgbClr val="002060"/>
                </a:solidFill>
              </a:rPr>
              <a:t>atau</a:t>
            </a:r>
            <a:r>
              <a:rPr lang="en-ID" sz="2400" dirty="0">
                <a:solidFill>
                  <a:srgbClr val="002060"/>
                </a:solidFill>
              </a:rPr>
              <a:t> smartphone), </a:t>
            </a:r>
            <a:r>
              <a:rPr lang="en-ID" sz="2400" dirty="0" err="1">
                <a:solidFill>
                  <a:srgbClr val="002060"/>
                </a:solidFill>
              </a:rPr>
              <a:t>serta</a:t>
            </a:r>
            <a:r>
              <a:rPr lang="en-ID" sz="2400" dirty="0">
                <a:solidFill>
                  <a:srgbClr val="002060"/>
                </a:solidFill>
              </a:rPr>
              <a:t> platform e-learning dan </a:t>
            </a:r>
            <a:r>
              <a:rPr lang="en-ID" sz="2400" dirty="0" err="1">
                <a:solidFill>
                  <a:srgbClr val="002060"/>
                </a:solidFill>
              </a:rPr>
              <a:t>sistem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akademik</a:t>
            </a:r>
            <a:r>
              <a:rPr lang="en-ID" sz="2400" dirty="0">
                <a:solidFill>
                  <a:srgbClr val="002060"/>
                </a:solidFill>
              </a:rPr>
              <a:t> digital. Selain </a:t>
            </a:r>
            <a:r>
              <a:rPr lang="en-ID" sz="2400" dirty="0" err="1">
                <a:solidFill>
                  <a:srgbClr val="002060"/>
                </a:solidFill>
              </a:rPr>
              <a:t>itu</a:t>
            </a:r>
            <a:r>
              <a:rPr lang="en-ID" sz="2400" dirty="0">
                <a:solidFill>
                  <a:srgbClr val="002060"/>
                </a:solidFill>
              </a:rPr>
              <a:t>, </a:t>
            </a:r>
            <a:r>
              <a:rPr lang="en-ID" sz="2400" dirty="0" err="1">
                <a:solidFill>
                  <a:srgbClr val="002060"/>
                </a:solidFill>
              </a:rPr>
              <a:t>kurikulum</a:t>
            </a:r>
            <a:r>
              <a:rPr lang="en-ID" sz="2400" dirty="0">
                <a:solidFill>
                  <a:srgbClr val="002060"/>
                </a:solidFill>
              </a:rPr>
              <a:t> digital, </a:t>
            </a:r>
            <a:r>
              <a:rPr lang="en-ID" sz="2400" dirty="0" err="1">
                <a:solidFill>
                  <a:srgbClr val="002060"/>
                </a:solidFill>
              </a:rPr>
              <a:t>fasilitas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pendukung</a:t>
            </a:r>
            <a:r>
              <a:rPr lang="en-ID" sz="2400" dirty="0">
                <a:solidFill>
                  <a:srgbClr val="002060"/>
                </a:solidFill>
              </a:rPr>
              <a:t> (</a:t>
            </a:r>
            <a:r>
              <a:rPr lang="en-ID" sz="2400" dirty="0" err="1">
                <a:solidFill>
                  <a:srgbClr val="002060"/>
                </a:solidFill>
              </a:rPr>
              <a:t>seperti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ruang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kelas</a:t>
            </a:r>
            <a:r>
              <a:rPr lang="en-ID" sz="2400" dirty="0">
                <a:solidFill>
                  <a:srgbClr val="002060"/>
                </a:solidFill>
              </a:rPr>
              <a:t> digital), dan </a:t>
            </a:r>
            <a:r>
              <a:rPr lang="en-ID" sz="2400" dirty="0" err="1">
                <a:solidFill>
                  <a:srgbClr val="002060"/>
                </a:solidFill>
              </a:rPr>
              <a:t>pelatihan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bagi</a:t>
            </a:r>
            <a:r>
              <a:rPr lang="en-ID" sz="2400" dirty="0">
                <a:solidFill>
                  <a:srgbClr val="002060"/>
                </a:solidFill>
              </a:rPr>
              <a:t> guru dan </a:t>
            </a:r>
            <a:r>
              <a:rPr lang="en-ID" sz="2400" dirty="0" err="1">
                <a:solidFill>
                  <a:srgbClr val="002060"/>
                </a:solidFill>
              </a:rPr>
              <a:t>staf</a:t>
            </a:r>
            <a:r>
              <a:rPr lang="en-ID" sz="2400" dirty="0">
                <a:solidFill>
                  <a:srgbClr val="002060"/>
                </a:solidFill>
              </a:rPr>
              <a:t> juga </a:t>
            </a:r>
            <a:r>
              <a:rPr lang="en-ID" sz="2400" dirty="0" err="1">
                <a:solidFill>
                  <a:srgbClr val="002060"/>
                </a:solidFill>
              </a:rPr>
              <a:t>penting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untuk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mendukung</a:t>
            </a:r>
            <a:r>
              <a:rPr lang="en-ID" sz="2400" dirty="0">
                <a:solidFill>
                  <a:srgbClr val="002060"/>
                </a:solidFill>
              </a:rPr>
              <a:t> proses </a:t>
            </a:r>
            <a:r>
              <a:rPr lang="en-ID" sz="2400" dirty="0" err="1">
                <a:solidFill>
                  <a:srgbClr val="002060"/>
                </a:solidFill>
              </a:rPr>
              <a:t>belajar</a:t>
            </a:r>
            <a:r>
              <a:rPr lang="en-ID" sz="2400" dirty="0">
                <a:solidFill>
                  <a:srgbClr val="002060"/>
                </a:solidFill>
              </a:rPr>
              <a:t> </a:t>
            </a:r>
            <a:r>
              <a:rPr lang="en-ID" sz="2400" dirty="0" err="1">
                <a:solidFill>
                  <a:srgbClr val="002060"/>
                </a:solidFill>
              </a:rPr>
              <a:t>mengajar</a:t>
            </a:r>
            <a:r>
              <a:rPr lang="en-ID" sz="2400" dirty="0">
                <a:solidFill>
                  <a:srgbClr val="002060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60215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7ADA-21FA-1129-F1BD-3232D2986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>
                <a:solidFill>
                  <a:srgbClr val="002060"/>
                </a:solidFill>
              </a:rPr>
              <a:t>Infrastruktur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Jaringan</a:t>
            </a:r>
            <a:r>
              <a:rPr lang="en-ID" dirty="0">
                <a:solidFill>
                  <a:srgbClr val="002060"/>
                </a:solidFill>
              </a:rPr>
              <a:t> dan </a:t>
            </a:r>
            <a:r>
              <a:rPr lang="en-ID" dirty="0" err="1">
                <a:solidFill>
                  <a:srgbClr val="002060"/>
                </a:solidFill>
              </a:rPr>
              <a:t>Perangkat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Keras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81361-5D71-6091-EF23-4670B8F7F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/>
              <a:t>Jaringan</a:t>
            </a:r>
            <a:r>
              <a:rPr lang="en-ID" b="1" dirty="0"/>
              <a:t> Internet:</a:t>
            </a:r>
            <a:r>
              <a:rPr lang="en-ID" dirty="0"/>
              <a:t> </a:t>
            </a:r>
          </a:p>
          <a:p>
            <a:r>
              <a:rPr lang="en-ID" dirty="0" err="1"/>
              <a:t>Koneksi</a:t>
            </a:r>
            <a:r>
              <a:rPr lang="en-ID" dirty="0"/>
              <a:t> internet yang </a:t>
            </a:r>
            <a:r>
              <a:rPr lang="en-ID" dirty="0" err="1"/>
              <a:t>cepat</a:t>
            </a:r>
            <a:r>
              <a:rPr lang="en-ID" dirty="0"/>
              <a:t> dan </a:t>
            </a:r>
            <a:r>
              <a:rPr lang="en-ID" dirty="0" err="1"/>
              <a:t>stabil</a:t>
            </a:r>
            <a:r>
              <a:rPr lang="en-ID" dirty="0"/>
              <a:t> sangat </a:t>
            </a:r>
            <a:r>
              <a:rPr lang="en-ID" dirty="0" err="1"/>
              <a:t>krusial</a:t>
            </a:r>
            <a:r>
              <a:rPr lang="en-ID" dirty="0"/>
              <a:t> agar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mengakses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dan </a:t>
            </a:r>
            <a:r>
              <a:rPr lang="en-ID" dirty="0" err="1"/>
              <a:t>berpartisipasi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.</a:t>
            </a:r>
          </a:p>
          <a:p>
            <a:r>
              <a:rPr lang="en-ID" b="1" dirty="0" err="1"/>
              <a:t>Perangkat</a:t>
            </a:r>
            <a:r>
              <a:rPr lang="en-ID" b="1" dirty="0"/>
              <a:t>:</a:t>
            </a:r>
            <a:r>
              <a:rPr lang="en-ID" dirty="0"/>
              <a:t> </a:t>
            </a:r>
          </a:p>
          <a:p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laptop, tablet, </a:t>
            </a:r>
            <a:r>
              <a:rPr lang="en-ID" dirty="0" err="1"/>
              <a:t>atau</a:t>
            </a:r>
            <a:r>
              <a:rPr lang="en-ID" dirty="0"/>
              <a:t> smartphone yang </a:t>
            </a:r>
            <a:r>
              <a:rPr lang="en-ID" dirty="0" err="1"/>
              <a:t>memadai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daring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643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49F64-3701-2BE4-DF4F-BCEC5D5BF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>
                <a:solidFill>
                  <a:srgbClr val="002060"/>
                </a:solidFill>
              </a:rPr>
              <a:t>Infrastruktur</a:t>
            </a:r>
            <a:r>
              <a:rPr lang="en-ID" dirty="0">
                <a:solidFill>
                  <a:srgbClr val="002060"/>
                </a:solidFill>
              </a:rPr>
              <a:t> Digital dan </a:t>
            </a:r>
            <a:r>
              <a:rPr lang="en-ID" dirty="0" err="1">
                <a:solidFill>
                  <a:srgbClr val="002060"/>
                </a:solidFill>
              </a:rPr>
              <a:t>Sistem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74D36-FA31-9EA2-6329-6306B83EE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Platform e-learning</a:t>
            </a:r>
            <a:r>
              <a:rPr lang="en-ID" dirty="0"/>
              <a:t> :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pusat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, </a:t>
            </a:r>
            <a:r>
              <a:rPr lang="en-ID" dirty="0" err="1"/>
              <a:t>tempat</a:t>
            </a:r>
            <a:r>
              <a:rPr lang="en-ID" dirty="0"/>
              <a:t> guru dan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berinteraksi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Google Classroom, Zoom, </a:t>
            </a:r>
            <a:r>
              <a:rPr lang="en-ID" dirty="0" err="1"/>
              <a:t>atau</a:t>
            </a:r>
            <a:r>
              <a:rPr lang="en-ID" dirty="0"/>
              <a:t> LMS (Learning Management System) </a:t>
            </a:r>
            <a:r>
              <a:rPr lang="en-ID" dirty="0" err="1"/>
              <a:t>lainnya</a:t>
            </a:r>
            <a:r>
              <a:rPr lang="en-ID" dirty="0"/>
              <a:t>. </a:t>
            </a:r>
          </a:p>
          <a:p>
            <a:r>
              <a:rPr lang="en-ID" b="1" dirty="0" err="1"/>
              <a:t>Sistem</a:t>
            </a:r>
            <a:r>
              <a:rPr lang="en-ID" b="1" dirty="0"/>
              <a:t> Akademik Digital (SIAKAD)</a:t>
            </a:r>
            <a:r>
              <a:rPr lang="en-ID" dirty="0"/>
              <a:t>: </a:t>
            </a:r>
            <a:r>
              <a:rPr lang="en-ID" dirty="0" err="1"/>
              <a:t>Sistem</a:t>
            </a:r>
            <a:r>
              <a:rPr lang="en-ID" dirty="0"/>
              <a:t> yang </a:t>
            </a:r>
            <a:r>
              <a:rPr lang="en-ID" dirty="0" err="1"/>
              <a:t>memudahkan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data </a:t>
            </a:r>
            <a:r>
              <a:rPr lang="en-ID" dirty="0" err="1"/>
              <a:t>akademik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institusi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. </a:t>
            </a:r>
          </a:p>
          <a:p>
            <a:r>
              <a:rPr lang="en-ID" b="1" dirty="0" err="1"/>
              <a:t>Konten</a:t>
            </a:r>
            <a:r>
              <a:rPr lang="en-ID" b="1" dirty="0"/>
              <a:t> dan </a:t>
            </a:r>
            <a:r>
              <a:rPr lang="en-ID" b="1" dirty="0" err="1"/>
              <a:t>Kurikulum</a:t>
            </a:r>
            <a:r>
              <a:rPr lang="en-ID" b="1" dirty="0"/>
              <a:t> Digital</a:t>
            </a:r>
            <a:r>
              <a:rPr lang="en-ID" dirty="0"/>
              <a:t>: Materi </a:t>
            </a:r>
            <a:r>
              <a:rPr lang="en-ID" dirty="0" err="1"/>
              <a:t>pembelajaran</a:t>
            </a:r>
            <a:r>
              <a:rPr lang="en-ID" dirty="0"/>
              <a:t>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dan </a:t>
            </a:r>
            <a:r>
              <a:rPr lang="en-ID" dirty="0" err="1"/>
              <a:t>siap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diakses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digital, 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STEAM (Science, Technology, Engineering, Art, and Mathematics).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78083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29FCA-9591-1EE9-2146-529432B6A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>
                <a:solidFill>
                  <a:srgbClr val="002060"/>
                </a:solidFill>
              </a:rPr>
              <a:t>Infrastruktur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Pendukung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3E29C-67D8-1903-D768-E529A33BF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/>
              <a:t>Fasilitas</a:t>
            </a:r>
            <a:r>
              <a:rPr lang="en-ID" b="1" dirty="0"/>
              <a:t> </a:t>
            </a:r>
            <a:r>
              <a:rPr lang="en-ID" b="1" dirty="0" err="1"/>
              <a:t>Fisik</a:t>
            </a:r>
            <a:r>
              <a:rPr lang="en-ID" dirty="0"/>
              <a:t>: Pembangunan </a:t>
            </a:r>
            <a:r>
              <a:rPr lang="en-ID" dirty="0" err="1"/>
              <a:t>laboratorium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digital di </a:t>
            </a:r>
            <a:r>
              <a:rPr lang="en-ID" dirty="0" err="1"/>
              <a:t>sekolah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. </a:t>
            </a:r>
          </a:p>
          <a:p>
            <a:r>
              <a:rPr lang="en-ID" b="1" dirty="0" err="1"/>
              <a:t>Pelatihan</a:t>
            </a:r>
            <a:r>
              <a:rPr lang="en-ID" dirty="0"/>
              <a:t>: Guru dan </a:t>
            </a:r>
            <a:r>
              <a:rPr lang="en-ID" dirty="0" err="1"/>
              <a:t>staf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kompetensi</a:t>
            </a:r>
            <a:r>
              <a:rPr lang="en-ID" dirty="0"/>
              <a:t> digital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mengoperasikan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dan </a:t>
            </a:r>
            <a:r>
              <a:rPr lang="en-ID" dirty="0" err="1"/>
              <a:t>mengintegrasikannya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kurikulum</a:t>
            </a:r>
            <a:r>
              <a:rPr lang="en-ID" dirty="0"/>
              <a:t>. </a:t>
            </a:r>
          </a:p>
          <a:p>
            <a:r>
              <a:rPr lang="en-ID" b="1" dirty="0"/>
              <a:t>AI dan Machine Learning</a:t>
            </a:r>
            <a:r>
              <a:rPr lang="en-ID" dirty="0"/>
              <a:t> :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kecerdasan</a:t>
            </a:r>
            <a:r>
              <a:rPr lang="en-ID" dirty="0"/>
              <a:t> </a:t>
            </a:r>
            <a:r>
              <a:rPr lang="en-ID" dirty="0" err="1"/>
              <a:t>buatan</a:t>
            </a:r>
            <a:r>
              <a:rPr lang="en-ID" dirty="0"/>
              <a:t> dan machine learning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efisiensi</a:t>
            </a:r>
            <a:r>
              <a:rPr lang="en-ID" dirty="0"/>
              <a:t> dan </a:t>
            </a:r>
            <a:r>
              <a:rPr lang="en-ID" dirty="0" err="1"/>
              <a:t>personalisasi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17947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E4563-8EE8-D5DF-5217-A199B0C3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002060"/>
                </a:solidFill>
              </a:rPr>
              <a:t>Manfaat &amp; </a:t>
            </a:r>
            <a:r>
              <a:rPr lang="en-ID" dirty="0" err="1">
                <a:solidFill>
                  <a:srgbClr val="002060"/>
                </a:solidFill>
              </a:rPr>
              <a:t>kendala</a:t>
            </a:r>
            <a:r>
              <a:rPr lang="en-ID" dirty="0">
                <a:solidFill>
                  <a:srgbClr val="002060"/>
                </a:solidFill>
              </a:rPr>
              <a:t> </a:t>
            </a:r>
            <a:br>
              <a:rPr lang="en-ID" dirty="0">
                <a:solidFill>
                  <a:srgbClr val="002060"/>
                </a:solidFill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0E089-4B50-24E1-4D9B-1ABE90C6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Manfaat </a:t>
            </a:r>
            <a:r>
              <a:rPr lang="en-ID" dirty="0" err="1"/>
              <a:t>infrastruktur</a:t>
            </a:r>
            <a:r>
              <a:rPr lang="en-ID" dirty="0"/>
              <a:t> TIK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kurikulum</a:t>
            </a:r>
            <a:r>
              <a:rPr lang="en-ID" dirty="0"/>
              <a:t> </a:t>
            </a:r>
            <a:r>
              <a:rPr lang="en-ID" dirty="0" err="1"/>
              <a:t>sekolah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 </a:t>
            </a:r>
            <a:r>
              <a:rPr lang="en-ID" dirty="0" err="1"/>
              <a:t>akses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luas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materi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bervariasi</a:t>
            </a:r>
            <a:r>
              <a:rPr lang="en-ID" dirty="0"/>
              <a:t> dan </a:t>
            </a:r>
            <a:r>
              <a:rPr lang="en-ID" dirty="0" err="1"/>
              <a:t>interaktif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fleksibilitas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belajar</a:t>
            </a:r>
            <a:r>
              <a:rPr lang="en-ID" dirty="0"/>
              <a:t>. 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kendalanya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meratanya</a:t>
            </a:r>
            <a:r>
              <a:rPr lang="en-ID" dirty="0"/>
              <a:t> </a:t>
            </a:r>
            <a:r>
              <a:rPr lang="en-ID" dirty="0" err="1"/>
              <a:t>infrastruktur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internet yang </a:t>
            </a:r>
            <a:r>
              <a:rPr lang="en-ID" dirty="0" err="1"/>
              <a:t>terbatas</a:t>
            </a:r>
            <a:r>
              <a:rPr lang="en-ID" dirty="0"/>
              <a:t> dan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(SDM) yang </a:t>
            </a:r>
            <a:r>
              <a:rPr lang="en-ID" dirty="0" err="1"/>
              <a:t>cakap</a:t>
            </a:r>
            <a:r>
              <a:rPr lang="en-ID" dirty="0"/>
              <a:t> </a:t>
            </a:r>
            <a:r>
              <a:rPr lang="en-ID" dirty="0" err="1"/>
              <a:t>menggunakannya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25581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32130-B93D-BA8D-36FB-424F9E96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002060"/>
                </a:solidFill>
              </a:rPr>
              <a:t>Manfaat &amp; </a:t>
            </a:r>
            <a:r>
              <a:rPr lang="en-ID" dirty="0" err="1">
                <a:solidFill>
                  <a:srgbClr val="002060"/>
                </a:solidFill>
              </a:rPr>
              <a:t>kendala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4E9AC-AC6D-DC58-4A52-E8736BA7C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Akses </a:t>
            </a:r>
            <a:r>
              <a:rPr lang="en-ID" b="1" dirty="0" err="1"/>
              <a:t>informasi</a:t>
            </a:r>
            <a:r>
              <a:rPr lang="en-ID" b="1" dirty="0"/>
              <a:t> yang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luas</a:t>
            </a:r>
            <a:r>
              <a:rPr lang="en-ID" dirty="0"/>
              <a:t>: 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mengakses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online,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, dan </a:t>
            </a:r>
            <a:r>
              <a:rPr lang="en-ID" dirty="0" err="1"/>
              <a:t>mudah</a:t>
            </a:r>
            <a:r>
              <a:rPr lang="en-ID" dirty="0"/>
              <a:t>. </a:t>
            </a:r>
          </a:p>
          <a:p>
            <a:r>
              <a:rPr lang="en-ID" b="1" dirty="0"/>
              <a:t>Materi </a:t>
            </a:r>
            <a:r>
              <a:rPr lang="en-ID" b="1" dirty="0" err="1"/>
              <a:t>pembelajaran</a:t>
            </a:r>
            <a:r>
              <a:rPr lang="en-ID" b="1" dirty="0"/>
              <a:t> yang </a:t>
            </a:r>
            <a:r>
              <a:rPr lang="en-ID" b="1" dirty="0" err="1"/>
              <a:t>bervariasi</a:t>
            </a:r>
            <a:r>
              <a:rPr lang="en-ID" dirty="0"/>
              <a:t>: Guru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media audio, visual, dan audiovisual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menyajikan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agar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 dan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dipahami</a:t>
            </a:r>
            <a:r>
              <a:rPr lang="en-ID" dirty="0"/>
              <a:t>. </a:t>
            </a:r>
          </a:p>
          <a:p>
            <a:r>
              <a:rPr lang="en-ID" b="1" dirty="0" err="1"/>
              <a:t>Fleksibilitas</a:t>
            </a:r>
            <a:r>
              <a:rPr lang="en-ID" b="1" dirty="0"/>
              <a:t> </a:t>
            </a:r>
            <a:r>
              <a:rPr lang="en-ID" b="1" dirty="0" err="1"/>
              <a:t>belajar</a:t>
            </a:r>
            <a:r>
              <a:rPr lang="en-ID" dirty="0"/>
              <a:t>: 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daring (online)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dan di mana </a:t>
            </a:r>
            <a:r>
              <a:rPr lang="en-ID" dirty="0" err="1"/>
              <a:t>saja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proses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fleksibel</a:t>
            </a:r>
            <a:r>
              <a:rPr lang="en-ID" dirty="0"/>
              <a:t>. </a:t>
            </a:r>
          </a:p>
          <a:p>
            <a:r>
              <a:rPr lang="en-ID" b="1" dirty="0" err="1"/>
              <a:t>Peningkatan</a:t>
            </a:r>
            <a:r>
              <a:rPr lang="en-ID" b="1" dirty="0"/>
              <a:t> </a:t>
            </a:r>
            <a:r>
              <a:rPr lang="en-ID" b="1" dirty="0" err="1"/>
              <a:t>interaksi</a:t>
            </a:r>
            <a:r>
              <a:rPr lang="en-ID" dirty="0"/>
              <a:t>: TIK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guru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dan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mandiri</a:t>
            </a:r>
            <a:r>
              <a:rPr lang="en-ID" dirty="0"/>
              <a:t>. </a:t>
            </a:r>
          </a:p>
          <a:p>
            <a:r>
              <a:rPr lang="en-ID" b="1" dirty="0" err="1"/>
              <a:t>Keterampilan</a:t>
            </a:r>
            <a:r>
              <a:rPr lang="en-ID" b="1" dirty="0"/>
              <a:t> digital</a:t>
            </a:r>
            <a:r>
              <a:rPr lang="en-ID" dirty="0"/>
              <a:t>: 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literasi</a:t>
            </a:r>
            <a:r>
              <a:rPr lang="en-ID" dirty="0"/>
              <a:t> digital,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valid dan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aman</a:t>
            </a:r>
            <a:r>
              <a:rPr lang="en-ID" dirty="0"/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036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D54B-F07C-03CD-59FF-7E2330166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002060"/>
                </a:solidFill>
              </a:rPr>
              <a:t>Kendala </a:t>
            </a:r>
            <a:r>
              <a:rPr lang="en-ID" dirty="0" err="1">
                <a:solidFill>
                  <a:srgbClr val="002060"/>
                </a:solidFill>
              </a:rPr>
              <a:t>infrastruktur</a:t>
            </a:r>
            <a:r>
              <a:rPr lang="en-ID" dirty="0">
                <a:solidFill>
                  <a:srgbClr val="002060"/>
                </a:solidFill>
              </a:rPr>
              <a:t> TIK</a:t>
            </a:r>
            <a:br>
              <a:rPr lang="en-ID" dirty="0">
                <a:solidFill>
                  <a:srgbClr val="002060"/>
                </a:solidFill>
              </a:rPr>
            </a:b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238B1-2F5E-E50B-A9CB-4122929C7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818" y="765810"/>
            <a:ext cx="8086512" cy="5600700"/>
          </a:xfrm>
        </p:spPr>
        <p:txBody>
          <a:bodyPr>
            <a:normAutofit/>
          </a:bodyPr>
          <a:lstStyle/>
          <a:p>
            <a:r>
              <a:rPr lang="en-ID" b="1" dirty="0"/>
              <a:t>Akses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merata</a:t>
            </a:r>
            <a:r>
              <a:rPr lang="en-ID" dirty="0"/>
              <a:t>: </a:t>
            </a:r>
            <a:r>
              <a:rPr lang="en-ID" dirty="0" err="1"/>
              <a:t>Keterbatasan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internet di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daerah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di </a:t>
            </a:r>
            <a:r>
              <a:rPr lang="en-ID" dirty="0" err="1"/>
              <a:t>daerah</a:t>
            </a:r>
            <a:r>
              <a:rPr lang="en-ID" dirty="0"/>
              <a:t> </a:t>
            </a:r>
            <a:r>
              <a:rPr lang="en-ID" dirty="0" err="1"/>
              <a:t>pedesaan</a:t>
            </a:r>
            <a:r>
              <a:rPr lang="en-ID" dirty="0"/>
              <a:t>, </a:t>
            </a:r>
            <a:r>
              <a:rPr lang="en-ID" dirty="0" err="1"/>
              <a:t>menghambat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TIK </a:t>
            </a:r>
            <a:r>
              <a:rPr lang="en-ID" dirty="0" err="1"/>
              <a:t>secara</a:t>
            </a:r>
            <a:r>
              <a:rPr lang="en-ID" dirty="0"/>
              <a:t> optimal. </a:t>
            </a:r>
          </a:p>
          <a:p>
            <a:r>
              <a:rPr lang="en-ID" b="1" dirty="0" err="1"/>
              <a:t>Ketersediaan</a:t>
            </a:r>
            <a:r>
              <a:rPr lang="en-ID" b="1" dirty="0"/>
              <a:t> </a:t>
            </a:r>
            <a:r>
              <a:rPr lang="en-ID" b="1" dirty="0" err="1"/>
              <a:t>perangkat</a:t>
            </a:r>
            <a:r>
              <a:rPr lang="en-ID" b="1" dirty="0"/>
              <a:t> yang </a:t>
            </a:r>
            <a:r>
              <a:rPr lang="en-ID" b="1" dirty="0" err="1"/>
              <a:t>terbatas</a:t>
            </a:r>
            <a:r>
              <a:rPr lang="en-ID" dirty="0"/>
              <a:t>: Banyak </a:t>
            </a:r>
            <a:r>
              <a:rPr lang="en-ID" dirty="0" err="1"/>
              <a:t>sekolah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TIK yang </a:t>
            </a:r>
            <a:r>
              <a:rPr lang="en-ID" dirty="0" err="1"/>
              <a:t>memadai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, laptop, </a:t>
            </a:r>
            <a:r>
              <a:rPr lang="en-ID" dirty="0" err="1"/>
              <a:t>atau</a:t>
            </a:r>
            <a:r>
              <a:rPr lang="en-ID" dirty="0"/>
              <a:t> tablet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. </a:t>
            </a:r>
          </a:p>
          <a:p>
            <a:r>
              <a:rPr lang="en-ID" b="1" dirty="0" err="1"/>
              <a:t>Ketersediaan</a:t>
            </a:r>
            <a:r>
              <a:rPr lang="en-ID" b="1" dirty="0"/>
              <a:t> </a:t>
            </a:r>
            <a:r>
              <a:rPr lang="en-ID" b="1" dirty="0" err="1"/>
              <a:t>daya</a:t>
            </a:r>
            <a:r>
              <a:rPr lang="en-ID" b="1" dirty="0"/>
              <a:t> </a:t>
            </a:r>
            <a:r>
              <a:rPr lang="en-ID" b="1" dirty="0" err="1"/>
              <a:t>listrik</a:t>
            </a:r>
            <a:r>
              <a:rPr lang="en-ID" b="1" dirty="0"/>
              <a:t> dan </a:t>
            </a:r>
            <a:r>
              <a:rPr lang="en-ID" b="1" dirty="0" err="1"/>
              <a:t>jaringan</a:t>
            </a:r>
            <a:r>
              <a:rPr lang="en-ID" dirty="0"/>
              <a:t>: Kendala lain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pasokan</a:t>
            </a:r>
            <a:r>
              <a:rPr lang="en-ID" dirty="0"/>
              <a:t> </a:t>
            </a:r>
            <a:r>
              <a:rPr lang="en-ID" dirty="0" err="1"/>
              <a:t>listrik</a:t>
            </a:r>
            <a:r>
              <a:rPr lang="en-ID" dirty="0"/>
              <a:t> yang </a:t>
            </a:r>
            <a:r>
              <a:rPr lang="en-ID" dirty="0" err="1"/>
              <a:t>stabil</a:t>
            </a:r>
            <a:r>
              <a:rPr lang="en-ID" dirty="0"/>
              <a:t> dan </a:t>
            </a:r>
            <a:r>
              <a:rPr lang="en-ID" dirty="0" err="1"/>
              <a:t>jaringan</a:t>
            </a:r>
            <a:r>
              <a:rPr lang="en-ID" dirty="0"/>
              <a:t> internet yang </a:t>
            </a:r>
            <a:r>
              <a:rPr lang="en-ID" dirty="0" err="1"/>
              <a:t>memadai</a:t>
            </a:r>
            <a:r>
              <a:rPr lang="en-ID" dirty="0"/>
              <a:t> di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lokasi</a:t>
            </a:r>
            <a:r>
              <a:rPr lang="en-ID" dirty="0"/>
              <a:t>. </a:t>
            </a:r>
          </a:p>
          <a:p>
            <a:r>
              <a:rPr lang="en-ID" b="1" dirty="0" err="1"/>
              <a:t>Kurangnya</a:t>
            </a:r>
            <a:r>
              <a:rPr lang="en-ID" b="1" dirty="0"/>
              <a:t> SDM yang </a:t>
            </a:r>
            <a:r>
              <a:rPr lang="en-ID" b="1" dirty="0" err="1"/>
              <a:t>siap</a:t>
            </a:r>
            <a:r>
              <a:rPr lang="en-ID" dirty="0"/>
              <a:t>: 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infrastruktur</a:t>
            </a:r>
            <a:r>
              <a:rPr lang="en-ID" dirty="0"/>
              <a:t> </a:t>
            </a:r>
            <a:r>
              <a:rPr lang="en-ID" dirty="0" err="1"/>
              <a:t>tersedia</a:t>
            </a:r>
            <a:r>
              <a:rPr lang="en-ID" dirty="0"/>
              <a:t>,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dan </a:t>
            </a:r>
            <a:r>
              <a:rPr lang="en-ID" dirty="0" err="1"/>
              <a:t>keterampilan</a:t>
            </a:r>
            <a:r>
              <a:rPr lang="en-ID" dirty="0"/>
              <a:t> guru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mengoperasikan</a:t>
            </a:r>
            <a:r>
              <a:rPr lang="en-ID" dirty="0"/>
              <a:t> dan </a:t>
            </a:r>
            <a:r>
              <a:rPr lang="en-ID" dirty="0" err="1"/>
              <a:t>mengintegrasikan</a:t>
            </a:r>
            <a:r>
              <a:rPr lang="en-ID" dirty="0"/>
              <a:t> TIK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kendala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. </a:t>
            </a:r>
          </a:p>
          <a:p>
            <a:r>
              <a:rPr lang="en-ID" b="1" dirty="0" err="1"/>
              <a:t>Biaya</a:t>
            </a:r>
            <a:r>
              <a:rPr lang="en-ID" dirty="0"/>
              <a:t>: </a:t>
            </a:r>
            <a:r>
              <a:rPr lang="en-ID" dirty="0" err="1"/>
              <a:t>Biaya</a:t>
            </a:r>
            <a:r>
              <a:rPr lang="en-ID" dirty="0"/>
              <a:t> yang </a:t>
            </a:r>
            <a:r>
              <a:rPr lang="en-ID" dirty="0" err="1"/>
              <a:t>dibutuhkan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pengadaan</a:t>
            </a:r>
            <a:r>
              <a:rPr lang="en-ID" dirty="0"/>
              <a:t>, </a:t>
            </a:r>
            <a:r>
              <a:rPr lang="en-ID" dirty="0" err="1"/>
              <a:t>pemeliharaan</a:t>
            </a:r>
            <a:r>
              <a:rPr lang="en-ID" dirty="0"/>
              <a:t>, dan </a:t>
            </a:r>
            <a:r>
              <a:rPr lang="en-ID" dirty="0" err="1"/>
              <a:t>pembaruan</a:t>
            </a:r>
            <a:r>
              <a:rPr lang="en-ID" dirty="0"/>
              <a:t> </a:t>
            </a:r>
            <a:r>
              <a:rPr lang="en-ID" dirty="0" err="1"/>
              <a:t>infrastruktur</a:t>
            </a:r>
            <a:r>
              <a:rPr lang="en-ID" dirty="0"/>
              <a:t> TIK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beban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sekolah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6719740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{EBC133FA-E161-4967-9054-94D48CF50139}TF5b254a55-10e1-4643-bbf8-937ce7de93d8c0d90256-2070aae5d615</Template>
  <TotalTime>88</TotalTime>
  <Words>906</Words>
  <Application>Microsoft Office PowerPoint</Application>
  <PresentationFormat>Widescreen</PresentationFormat>
  <Paragraphs>65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Corbel</vt:lpstr>
      <vt:lpstr>Wingdings 2</vt:lpstr>
      <vt:lpstr>Frame</vt:lpstr>
      <vt:lpstr>KURIKULUM TIK SEKOLAH</vt:lpstr>
      <vt:lpstr>Infra struktur distance learning</vt:lpstr>
      <vt:lpstr>Jenis infra struktur yg diperlukan utk distance learning  </vt:lpstr>
      <vt:lpstr>Infrastruktur Jaringan dan Perangkat Keras</vt:lpstr>
      <vt:lpstr>Infrastruktur Digital dan Sistem</vt:lpstr>
      <vt:lpstr>Infrastruktur Pendukung</vt:lpstr>
      <vt:lpstr>Manfaat &amp; kendala  </vt:lpstr>
      <vt:lpstr>Manfaat &amp; kendala</vt:lpstr>
      <vt:lpstr>Kendala infrastruktur TIK </vt:lpstr>
      <vt:lpstr>Hardware &amp; software  </vt:lpstr>
      <vt:lpstr>Dampak  </vt:lpstr>
      <vt:lpstr>Lanjutan</vt:lpstr>
      <vt:lpstr>Dampak positif infrastruktur TIK yang memadai</vt:lpstr>
      <vt:lpstr>Pengembangan keterampilan TIK </vt:lpstr>
      <vt:lpstr>Aksesibilitas pendidikan yang lebih luas</vt:lpstr>
      <vt:lpstr>Dampak negatif infrastruktur TIK yang tidak memadai</vt:lpstr>
      <vt:lpstr>Lanjutan</vt:lpstr>
      <vt:lpstr>Selesai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2</cp:revision>
  <dcterms:created xsi:type="dcterms:W3CDTF">2025-10-12T04:08:37Z</dcterms:created>
  <dcterms:modified xsi:type="dcterms:W3CDTF">2025-10-12T05:37:15Z</dcterms:modified>
</cp:coreProperties>
</file>