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332" r:id="rId5"/>
    <p:sldId id="333" r:id="rId6"/>
    <p:sldId id="299" r:id="rId7"/>
    <p:sldId id="319" r:id="rId8"/>
    <p:sldId id="301" r:id="rId9"/>
    <p:sldId id="321" r:id="rId10"/>
    <p:sldId id="302" r:id="rId11"/>
    <p:sldId id="303" r:id="rId12"/>
    <p:sldId id="304" r:id="rId13"/>
    <p:sldId id="326" r:id="rId14"/>
    <p:sldId id="327" r:id="rId15"/>
    <p:sldId id="328" r:id="rId16"/>
    <p:sldId id="323" r:id="rId17"/>
    <p:sldId id="330" r:id="rId18"/>
    <p:sldId id="331" r:id="rId19"/>
    <p:sldId id="318" r:id="rId20"/>
  </p:sldIdLst>
  <p:sldSz cx="9144000" cy="6858000" type="screen4x3"/>
  <p:notesSz cx="7045325" cy="934529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28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80"/>
        <p:guide pos="283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70"/>
        <p:guide pos="218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7.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12395"/>
            <a:ext cx="7615555" cy="435610"/>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 -HUKUM AGRARIA</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Sejarah Penyusunan Hukum Agraria</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69950" y="226695"/>
            <a:ext cx="7659370" cy="35496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HKB24225</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HUKUM AGRARIA</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Sejarah Penyusunan Hukum Agraria</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2000" y="1153054"/>
            <a:ext cx="8100000" cy="594000"/>
          </a:xfrm>
        </p:spPr>
        <p:txBody>
          <a:bodyPr wrap="square" lIns="0" tIns="0" rIns="0" bIns="0">
            <a:normAutofit/>
          </a:bodyPr>
          <a:lstStyle>
            <a:lvl1pPr algn="ctr" fontAlgn="base">
              <a:defRPr sz="24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a:xfrm>
            <a:off x="4590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a:xfrm>
            <a:off x="3087000" y="5593050"/>
            <a:ext cx="2970000" cy="237600"/>
          </a:xfrm>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a:xfrm>
            <a:off x="6658200" y="5593050"/>
            <a:ext cx="2025000" cy="237600"/>
          </a:xfrm>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199635"/>
            <a:ext cx="9144000" cy="1260475"/>
          </a:xfrm>
          <a:prstGeom prst="rect">
            <a:avLst/>
          </a:prstGeom>
          <a:noFill/>
        </p:spPr>
        <p:txBody>
          <a:bodyPr wrap="square" lIns="91440" tIns="45720" rIns="91440" bIns="45720">
            <a:spAutoFit/>
          </a:bodyPr>
          <a:lstStyle/>
          <a:p>
            <a:pPr algn="ctr"/>
            <a:r>
              <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Sejarah Penyusunan Hukum Agraria</a:t>
            </a:r>
            <a:endParaRPr lang="en-US" alt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4</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508531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2095" y="3717290"/>
            <a:ext cx="1894840" cy="2769235"/>
          </a:xfrm>
          <a:prstGeom prst="rect">
            <a:avLst/>
          </a:prstGeom>
        </p:spPr>
      </p:pic>
      <p:sp>
        <p:nvSpPr>
          <p:cNvPr id="3" name="Title 1"/>
          <p:cNvSpPr txBox="1"/>
          <p:nvPr/>
        </p:nvSpPr>
        <p:spPr>
          <a:xfrm>
            <a:off x="379730" y="621030"/>
            <a:ext cx="8107680" cy="3220085"/>
          </a:xfrm>
          <a:prstGeom prst="rect">
            <a:avLst/>
          </a:prstGeom>
        </p:spPr>
        <p:txBody>
          <a:bodyPr vert="horz" lIns="91440" tIns="45720" rIns="91440" bIns="45720" rtlCol="0" anchor="ctr">
            <a:normAutofit fontScale="90000"/>
          </a:bodyPr>
          <a:lstStyle/>
          <a:p>
            <a:pPr algn="just"/>
            <a:r>
              <a:rPr lang="en-US" altLang="en-US" sz="3600" dirty="0">
                <a:latin typeface="Cambria" panose="02040503050406030204" pitchFamily="18" charset="0"/>
                <a:cs typeface="Arial" panose="020B0604020202020204" pitchFamily="34" charset="0"/>
                <a:sym typeface="+mn-ea"/>
              </a:rPr>
              <a:t>Hak eigendom sebagai hak individu tertinggi, sekaligus juga merupakan hak penguasaan atas tanah yang tertinggi dalam hukum tanah barat.[1] Jadi hak eigendom itu merupakan salah satu jenis hak atas tanah barat yang dikenal sebagai hak milik.</a:t>
            </a:r>
            <a:endParaRPr kumimoji="0" lang="en-US" alt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60222" y="3933281"/>
            <a:ext cx="1512168" cy="2052789"/>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58775" y="774065"/>
            <a:ext cx="7957820" cy="5243830"/>
          </a:xfrm>
        </p:spPr>
        <p:txBody>
          <a:bodyPr/>
          <a:p>
            <a:pPr algn="just"/>
            <a:r>
              <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rPr>
              <a:t>Pada periode ini pengusaha swasta hanya diberikan hak untuk sewa selama 20tahun.</a:t>
            </a:r>
            <a:endPar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endParaRPr>
          </a:p>
          <a:p>
            <a:pPr algn="just"/>
            <a:endPar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endParaRPr>
          </a:p>
          <a:p>
            <a:pPr algn="just"/>
            <a:r>
              <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rPr>
              <a:t>Disebut juga tanah Partikelir.</a:t>
            </a:r>
            <a:endPar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endParaRPr>
          </a:p>
        </p:txBody>
      </p:sp>
      <p:pic>
        <p:nvPicPr>
          <p:cNvPr id="4" name="Image 0"/>
          <p:cNvPicPr>
            <a:picLocks noChangeAspect="1"/>
          </p:cNvPicPr>
          <p:nvPr/>
        </p:nvPicPr>
        <p:blipFill>
          <a:blip r:embed="rId1"/>
          <a:stretch>
            <a:fillRect/>
          </a:stretch>
        </p:blipFill>
        <p:spPr>
          <a:xfrm>
            <a:off x="6012180" y="4333875"/>
            <a:ext cx="2547620" cy="1848485"/>
          </a:xfrm>
          <a:prstGeom prst="rect">
            <a:avLst/>
          </a:prstGeom>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64185" y="901065"/>
            <a:ext cx="8183880" cy="4737735"/>
          </a:xfrm>
        </p:spPr>
        <p:txBody>
          <a:bodyPr>
            <a:normAutofit/>
          </a:bodyPr>
          <a:p>
            <a:r>
              <a:rPr lang="en-US" sz="3200">
                <a:solidFill>
                  <a:schemeClr val="tx1"/>
                </a:solidFill>
              </a:rPr>
              <a:t>Pengusaha tidak dapat memiliki Hak Erfpacht atau Hak Guna Usaha. Karena peraturan hanya memberikan hak sewa</a:t>
            </a:r>
            <a:endParaRPr lang="en-US" sz="3200">
              <a:solidFill>
                <a:schemeClr val="tx1"/>
              </a:solidFill>
            </a:endParaRPr>
          </a:p>
          <a:p>
            <a:endParaRPr lang="en-US" sz="3200">
              <a:solidFill>
                <a:schemeClr val="tx1"/>
              </a:solidFill>
            </a:endParaRPr>
          </a:p>
          <a:p>
            <a:r>
              <a:rPr lang="en-US" sz="3200">
                <a:solidFill>
                  <a:schemeClr val="tx1"/>
                </a:solidFill>
              </a:rPr>
              <a:t>Dan sewa tanah ini pun tidak dapat diberikan secara luas kepada rakyat non pribumi. Penjualan dan penyewaan tanah sebatas untuk menanam tanaman tertentu dan hanya dijual kepada pengusaha.</a:t>
            </a:r>
            <a:endParaRPr lang="en-US" sz="3200">
              <a:solidFill>
                <a:schemeClr val="tx1"/>
              </a:solidFil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97840" y="828675"/>
            <a:ext cx="7530465" cy="4810125"/>
          </a:xfrm>
        </p:spPr>
        <p:txBody>
          <a:bodyPr/>
          <a:p>
            <a:r>
              <a:rPr lang="en-US" altLang="en-US" sz="4500">
                <a:solidFill>
                  <a:srgbClr val="FF0000"/>
                </a:solidFill>
                <a:latin typeface="Tahoma" panose="020B0604030504040204" pitchFamily="34" charset="0"/>
                <a:cs typeface="Tahoma" panose="020B0604030504040204" pitchFamily="34" charset="0"/>
              </a:rPr>
              <a:t>Hak Eigendom : Hak Milik.</a:t>
            </a:r>
            <a:endParaRPr lang="en-US" altLang="en-US" sz="4500">
              <a:solidFill>
                <a:srgbClr val="FF0000"/>
              </a:solidFill>
              <a:latin typeface="Tahoma" panose="020B0604030504040204" pitchFamily="34" charset="0"/>
              <a:cs typeface="Tahoma" panose="020B0604030504040204" pitchFamily="34" charset="0"/>
            </a:endParaRPr>
          </a:p>
          <a:p>
            <a:r>
              <a:rPr lang="en-US" altLang="en-US" sz="4500">
                <a:solidFill>
                  <a:srgbClr val="FF0000"/>
                </a:solidFill>
                <a:latin typeface="Tahoma" panose="020B0604030504040204" pitchFamily="34" charset="0"/>
                <a:cs typeface="Tahoma" panose="020B0604030504040204" pitchFamily="34" charset="0"/>
              </a:rPr>
              <a:t>Hak Erfpacht: Hak Gunas Usaha</a:t>
            </a:r>
            <a:endParaRPr lang="en-US" altLang="en-US" sz="4500">
              <a:solidFill>
                <a:srgbClr val="FF0000"/>
              </a:solidFill>
              <a:latin typeface="Tahoma" panose="020B0604030504040204" pitchFamily="34" charset="0"/>
              <a:cs typeface="Tahoma" panose="020B0604030504040204" pitchFamily="34" charset="0"/>
            </a:endParaRPr>
          </a:p>
          <a:p>
            <a:r>
              <a:rPr lang="en-US" altLang="en-US" sz="4500">
                <a:solidFill>
                  <a:srgbClr val="FF0000"/>
                </a:solidFill>
                <a:latin typeface="Tahoma" panose="020B0604030504040204" pitchFamily="34" charset="0"/>
                <a:cs typeface="Tahoma" panose="020B0604030504040204" pitchFamily="34" charset="0"/>
              </a:rPr>
              <a:t>Hak opstal: Hak Guna Bangunan</a:t>
            </a:r>
            <a:endParaRPr lang="en-US" altLang="en-US" sz="4500">
              <a:solidFill>
                <a:srgbClr val="FF0000"/>
              </a:solidFill>
              <a:latin typeface="Tahoma" panose="020B0604030504040204" pitchFamily="34" charset="0"/>
              <a:cs typeface="Tahoma" panose="020B0604030504040204" pitchFamily="34" charset="0"/>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457200" y="784225"/>
            <a:ext cx="8229600" cy="53422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mj-lt"/>
            </a:pPr>
            <a:r>
              <a:rPr lang="en-US" altLang="id-ID" sz="4800" dirty="0">
                <a:solidFill>
                  <a:schemeClr val="tx1"/>
                </a:solidFill>
                <a:latin typeface="Cambria" panose="02040503050406030204" pitchFamily="18" charset="0"/>
                <a:cs typeface="Arial" panose="020B0604020202020204" pitchFamily="34" charset="0"/>
              </a:rPr>
              <a:t>Untuk mencapai kesatuan dan kesederhanaan hukum, dalam UUPA menghendaki adanya suatu konversi hak-hak atas tanah lama menjadi hak-hak atas tanah yang berdasarkan ketentuan UUPA.</a:t>
            </a:r>
            <a:endParaRPr lang="en-US" altLang="id-ID" sz="48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44170" y="748665"/>
            <a:ext cx="8183880" cy="5334000"/>
          </a:xfrm>
        </p:spPr>
        <p:txBody>
          <a:bodyPr/>
          <a:p>
            <a:pPr algn="r"/>
            <a:r>
              <a:rPr lang="en-US" sz="4800">
                <a:ln w="15875"/>
                <a:gradFill>
                  <a:gsLst>
                    <a:gs pos="0">
                      <a:schemeClr val="accent1"/>
                    </a:gs>
                    <a:gs pos="100000">
                      <a:schemeClr val="accent6"/>
                    </a:gs>
                  </a:gsLst>
                  <a:lin ang="2700000" scaled="0"/>
                </a:gradFill>
                <a:effectLst/>
              </a:rPr>
              <a:t>Tujuan Utama </a:t>
            </a:r>
            <a:r>
              <a:rPr lang="en-US" sz="4800" i="1">
                <a:ln w="15875"/>
                <a:gradFill>
                  <a:gsLst>
                    <a:gs pos="0">
                      <a:schemeClr val="accent1"/>
                    </a:gs>
                    <a:gs pos="100000">
                      <a:schemeClr val="accent6"/>
                    </a:gs>
                  </a:gsLst>
                  <a:lin ang="2700000" scaled="0"/>
                </a:gradFill>
                <a:effectLst/>
              </a:rPr>
              <a:t>Agrarische Wet 1870 </a:t>
            </a:r>
            <a:r>
              <a:rPr lang="en-US" sz="4800">
                <a:ln w="15875"/>
                <a:gradFill>
                  <a:gsLst>
                    <a:gs pos="0">
                      <a:schemeClr val="accent1"/>
                    </a:gs>
                    <a:gs pos="100000">
                      <a:schemeClr val="accent6"/>
                    </a:gs>
                  </a:gsLst>
                  <a:lin ang="2700000" scaled="0"/>
                </a:gradFill>
                <a:effectLst/>
              </a:rPr>
              <a:t>yaitu untuk membuka kemungkinan dan memberikan jaminan hukum kepada para pengusaha agar dapat berkembang di Hindia Belanda</a:t>
            </a:r>
            <a:endParaRPr lang="en-US" sz="4800">
              <a:ln w="15875"/>
              <a:gradFill>
                <a:gsLst>
                  <a:gs pos="0">
                    <a:schemeClr val="accent1"/>
                  </a:gs>
                  <a:gs pos="100000">
                    <a:schemeClr val="accent6"/>
                  </a:gs>
                </a:gsLst>
                <a:lin ang="2700000" scaled="0"/>
              </a:gradFill>
              <a:effectLst/>
            </a:endParaRPr>
          </a:p>
          <a:p>
            <a:pPr algn="r"/>
            <a:endParaRPr lang="en-US" sz="4800">
              <a:ln w="15875"/>
              <a:gradFill>
                <a:gsLst>
                  <a:gs pos="0">
                    <a:schemeClr val="accent1"/>
                  </a:gs>
                  <a:gs pos="100000">
                    <a:schemeClr val="accent6"/>
                  </a:gs>
                </a:gsLst>
                <a:lin ang="2700000" scaled="0"/>
              </a:gradFill>
              <a:effectLst/>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255270" y="703580"/>
            <a:ext cx="8416925" cy="5438140"/>
          </a:xfrm>
        </p:spPr>
        <p:txBody>
          <a:bodyPr/>
          <a:p>
            <a:r>
              <a:rPr lang="en-US">
                <a:solidFill>
                  <a:schemeClr val="tx1"/>
                </a:solidFill>
                <a:latin typeface="Bookman Old Style" panose="02050604050505020204" charset="0"/>
                <a:cs typeface="Bookman Old Style" panose="02050604050505020204" charset="0"/>
              </a:rPr>
              <a:t>Untuk mewujudkan tujuan tersebut, ada beberapa kebijakan pemerintah sebagai berikut:</a:t>
            </a:r>
            <a:endParaRPr lang="en-US">
              <a:solidFill>
                <a:schemeClr val="tx1"/>
              </a:solidFill>
              <a:latin typeface="Bookman Old Style" panose="02050604050505020204" charset="0"/>
              <a:cs typeface="Bookman Old Style" panose="02050604050505020204" charset="0"/>
            </a:endParaRPr>
          </a:p>
          <a:p>
            <a:pPr marL="457200" indent="-457200">
              <a:buFont typeface="Wingdings" panose="05000000000000000000" charset="0"/>
              <a:buChar char="ü"/>
            </a:pPr>
            <a:r>
              <a:rPr lang="en-US">
                <a:solidFill>
                  <a:schemeClr val="tx1"/>
                </a:solidFill>
                <a:latin typeface="Bookman Old Style" panose="02050604050505020204" charset="0"/>
                <a:cs typeface="Bookman Old Style" panose="02050604050505020204" charset="0"/>
              </a:rPr>
              <a:t>Pengusaha swasta diperbolehkan membuka tanah-tanah hutan untuk perkebunan besar dengan </a:t>
            </a:r>
            <a:r>
              <a:rPr lang="en-US" i="1">
                <a:solidFill>
                  <a:schemeClr val="tx1"/>
                </a:solidFill>
                <a:latin typeface="Bookman Old Style" panose="02050604050505020204" charset="0"/>
                <a:cs typeface="Bookman Old Style" panose="02050604050505020204" charset="0"/>
              </a:rPr>
              <a:t>Erfpacht </a:t>
            </a:r>
            <a:r>
              <a:rPr lang="en-US">
                <a:solidFill>
                  <a:schemeClr val="tx1"/>
                </a:solidFill>
                <a:latin typeface="Bookman Old Style" panose="02050604050505020204" charset="0"/>
                <a:cs typeface="Bookman Old Style" panose="02050604050505020204" charset="0"/>
              </a:rPr>
              <a:t>jangka waktu 75 tahun. Dan dibebani hak Hipotek ( Gadai)</a:t>
            </a:r>
            <a:endParaRPr lang="en-US">
              <a:solidFill>
                <a:schemeClr val="tx1"/>
              </a:solidFill>
              <a:latin typeface="Bookman Old Style" panose="02050604050505020204" charset="0"/>
              <a:cs typeface="Bookman Old Style" panose="02050604050505020204" charset="0"/>
            </a:endParaRPr>
          </a:p>
          <a:p>
            <a:pPr marL="457200" indent="-457200">
              <a:buFont typeface="Wingdings" panose="05000000000000000000" charset="0"/>
              <a:buChar char="ü"/>
            </a:pPr>
            <a:r>
              <a:rPr lang="en-US">
                <a:solidFill>
                  <a:schemeClr val="tx1"/>
                </a:solidFill>
                <a:latin typeface="Bookman Old Style" panose="02050604050505020204" charset="0"/>
                <a:cs typeface="Bookman Old Style" panose="02050604050505020204" charset="0"/>
              </a:rPr>
              <a:t>Dapat menggunakan tanah kepunyaan rakyat atas dasar sewa bagi perusahaan-perusahaan kebun besar tanah datar, terutama perusahaan gula dan tembakau</a:t>
            </a:r>
            <a:endParaRPr lang="en-US">
              <a:solidFill>
                <a:schemeClr val="tx1"/>
              </a:solidFill>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57835" y="640080"/>
            <a:ext cx="8101330" cy="5589905"/>
          </a:xfrm>
        </p:spPr>
        <p:txBody>
          <a:bodyPr>
            <a:noAutofit/>
            <a:scene3d>
              <a:camera prst="orthographicFront"/>
              <a:lightRig rig="threePt" dir="t"/>
            </a:scene3d>
          </a:bodyPr>
          <a:p>
            <a:pPr>
              <a:buFont typeface="Wingdings" panose="05000000000000000000" charset="0"/>
            </a:pPr>
            <a:endPar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endParaRPr>
          </a:p>
          <a:p>
            <a:pPr marL="457200" indent="-457200">
              <a:buFont typeface="Wingdings" panose="05000000000000000000" charset="0"/>
              <a:buChar char="v"/>
            </a:pPr>
            <a:r>
              <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rPr>
              <a:t>HUKUM AGRARIA SEBELUM KEMERDEKAAN</a:t>
            </a:r>
            <a:endPar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endParaRPr>
          </a:p>
          <a:p>
            <a:pPr marL="457200" indent="-457200">
              <a:buFont typeface="Wingdings" panose="05000000000000000000" charset="0"/>
              <a:buChar char="v"/>
            </a:pPr>
            <a:r>
              <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rPr>
              <a:t>HUKUM AGRARIA SETELAH KEMERDEKAAN - 1960</a:t>
            </a:r>
            <a:endPar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endParaRPr>
          </a:p>
          <a:p>
            <a:pPr marL="457200" indent="-457200">
              <a:buFont typeface="Wingdings" panose="05000000000000000000" charset="0"/>
              <a:buChar char="v"/>
            </a:pPr>
            <a:r>
              <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rPr>
              <a:t>HUKUM AGRARIA 1960 - REFORMASI</a:t>
            </a:r>
            <a:endPar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endParaRPr>
          </a:p>
          <a:p>
            <a:pPr marL="457200" indent="-457200">
              <a:buFont typeface="Wingdings" panose="05000000000000000000" charset="0"/>
              <a:buChar char="v"/>
            </a:pPr>
            <a:r>
              <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rPr>
              <a:t>HUKUM AGRARIA ERA REFORMASI</a:t>
            </a:r>
            <a:endParaRPr lang="en-US" sz="3600">
              <a:ln w="22225">
                <a:solidFill>
                  <a:schemeClr val="accent2"/>
                </a:solidFill>
                <a:prstDash val="solid"/>
              </a:ln>
              <a:solidFill>
                <a:schemeClr val="accent2">
                  <a:lumMod val="40000"/>
                  <a:lumOff val="60000"/>
                </a:schemeClr>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30200" y="1270000"/>
            <a:ext cx="5704205" cy="4585970"/>
          </a:xfrm>
        </p:spPr>
        <p:txBody>
          <a:bodyPr/>
          <a:p>
            <a:r>
              <a:rPr lang="en-US" i="1"/>
              <a:t>Agrarische Wet 1870 </a:t>
            </a:r>
            <a:r>
              <a:rPr lang="en-US"/>
              <a:t>diundangkan dalam </a:t>
            </a:r>
            <a:r>
              <a:rPr lang="en-US" i="1"/>
              <a:t>Staatsblaad 1870 No. 55 tahun 1870 di Belanda. Sebagai tambahan ayat baru pada Pasal 62 Regeringsregklement 1854</a:t>
            </a:r>
            <a:endParaRPr lang="en-US" i="1"/>
          </a:p>
        </p:txBody>
      </p:sp>
      <p:pic>
        <p:nvPicPr>
          <p:cNvPr id="4" name="Image 0"/>
          <p:cNvPicPr>
            <a:picLocks noChangeAspect="1"/>
          </p:cNvPicPr>
          <p:nvPr/>
        </p:nvPicPr>
        <p:blipFill>
          <a:blip r:embed="rId1"/>
          <a:stretch>
            <a:fillRect/>
          </a:stretch>
        </p:blipFill>
        <p:spPr>
          <a:xfrm>
            <a:off x="6433820" y="405130"/>
            <a:ext cx="2286635" cy="5650230"/>
          </a:xfrm>
          <a:prstGeom prst="rect">
            <a:avLst/>
          </a:prstGeom>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1101090"/>
            <a:ext cx="7753985" cy="5025390"/>
          </a:xfrm>
          <a:prstGeom prst="rect">
            <a:avLst/>
          </a:prstGeom>
        </p:spPr>
        <p:txBody>
          <a:bodyPr vert="horz" lIns="91440" tIns="45720" rIns="91440" bIns="45720" rtlCol="0">
            <a:normAutofit fontScale="90000" lnSpcReduction="1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A. Hukum Agraria Sebelum Kemerdekaan</a:t>
            </a:r>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r>
              <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(Masa Kolonial Belanda)</a:t>
            </a:r>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pPr algn="just"/>
            <a:r>
              <a:rPr lang="en-US" altLang="en-US" sz="2600" dirty="0">
                <a:solidFill>
                  <a:schemeClr val="tx1"/>
                </a:solidFill>
                <a:latin typeface="Bookman Old Style" panose="02050604050505020204" charset="0"/>
                <a:cs typeface="Bookman Old Style" panose="02050604050505020204" charset="0"/>
              </a:rPr>
              <a:t>Hukum agraria di Indonesia sebelum kemerdekaan sangat dipengaruhi oleh kepentingan kolonial Belanda dan tidak berpihak kepada rakyat pribumi.</a:t>
            </a:r>
            <a:endParaRPr lang="en-US" altLang="en-US" sz="2600" dirty="0">
              <a:solidFill>
                <a:schemeClr val="tx1"/>
              </a:solidFill>
              <a:latin typeface="Bookman Old Style" panose="02050604050505020204" charset="0"/>
              <a:cs typeface="Bookman Old Style" panose="02050604050505020204" charset="0"/>
            </a:endParaRPr>
          </a:p>
          <a:p>
            <a:pPr algn="just"/>
            <a:endParaRPr lang="en-US" altLang="en-US" sz="2600" dirty="0">
              <a:solidFill>
                <a:schemeClr val="tx1"/>
              </a:solidFill>
              <a:latin typeface="Bookman Old Style" panose="02050604050505020204" charset="0"/>
              <a:cs typeface="Bookman Old Style" panose="02050604050505020204" charset="0"/>
            </a:endParaRPr>
          </a:p>
          <a:p>
            <a:pPr algn="just"/>
            <a:r>
              <a:rPr lang="en-US" altLang="en-US" sz="2600" dirty="0">
                <a:solidFill>
                  <a:schemeClr val="tx1"/>
                </a:solidFill>
                <a:latin typeface="Bookman Old Style" panose="02050604050505020204" charset="0"/>
                <a:cs typeface="Bookman Old Style" panose="02050604050505020204" charset="0"/>
              </a:rPr>
              <a:t>1. Agrarische Wet 1870: Undang-undang ini menjadi tonggak utama hukum agraria kolonial. Tujuannya adalah membuka akses bagi investor asing untuk menguasai tanah di Hindia Belanda. Meskipun tanah milik rakyat adat tidak boleh dijual, pemerintah kolonial bisa menyewakannya kepada perusahaan asing hingga 75 tahun</a:t>
            </a:r>
            <a:endParaRPr lang="en-US" altLang="en-US" sz="2600" dirty="0">
              <a:solidFill>
                <a:schemeClr val="tx1"/>
              </a:solidFill>
              <a:latin typeface="Bookman Old Style" panose="02050604050505020204" charset="0"/>
              <a:cs typeface="Bookman Old Style" panose="02050604050505020204" charset="0"/>
            </a:endParaRPr>
          </a:p>
        </p:txBody>
      </p:sp>
      <p:sp>
        <p:nvSpPr>
          <p:cNvPr id="5" name="Text Box 4"/>
          <p:cNvSpPr txBox="1"/>
          <p:nvPr/>
        </p:nvSpPr>
        <p:spPr>
          <a:xfrm>
            <a:off x="3006090" y="356870"/>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fontScale="90000" lnSpcReduction="2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Pada Masa ini, terdapat </a:t>
            </a:r>
            <a:r>
              <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Dualisme hukum tanah. Atau dua sistem hukum yang berlaku:</a:t>
            </a:r>
            <a:endPar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Hukum Barat: Berlaku untuk tanah-tanah yang telah didaftarkan secara formal dan digunakan oleh orang Eropa atau perusahaan asing.</a:t>
            </a:r>
            <a:endPar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endPar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en-US"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Hukum Adat: Berlaku untuk masyarakat pribumi, tetapi tidak diakui secara penuh oleh pemerintah kolonial. Hak ulayat dan kepemilikan komunal sering kali diabaikan</a:t>
            </a:r>
            <a:r>
              <a:rPr lang="en-US" altLang="id-ID"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 </a:t>
            </a:r>
            <a:endParaRPr lang="en-US" altLang="id-ID" sz="32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rPr>
              <a:t>Dampak Dualisme terhadap Masyarakat</a:t>
            </a:r>
            <a:endPar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algn="just">
              <a:buFont typeface="Arial" panose="020B0604020202020204" pitchFamily="34" charset="0"/>
            </a:pPr>
            <a:r>
              <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rPr>
              <a:t>a. Eksploitasi tanah: Banyak lahan masyarakat adat yang diubah menjadi perkebunan besar milik perusahaan asing, terutama untuk komoditas seperti kopi, teh, dan karet.</a:t>
            </a:r>
            <a:endPar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algn="just">
              <a:buFont typeface="Arial" panose="020B0604020202020204" pitchFamily="34" charset="0"/>
            </a:pPr>
            <a:endPar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algn="just">
              <a:buFont typeface="Arial" panose="020B0604020202020204" pitchFamily="34" charset="0"/>
            </a:pPr>
            <a:r>
              <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rPr>
              <a:t>b. Ketimpangan akses: Rakyat pribumi sulit mendapatkan hak atas tanah secara formal karena sistem hukum yang kompleks dan diskriminatif.</a:t>
            </a:r>
            <a:endParaRPr lang="en-US" altLang="en-US"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9089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UUD 1945</a:t>
            </a:r>
            <a:endPar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Pasal 33 ayat 3</a:t>
            </a:r>
            <a:endPar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611505" y="2684145"/>
            <a:ext cx="8229600" cy="314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Bumi dan air dan kekayaan alam yang terkandung di dalamnya dikuasai oleh negara dan dipergunakan untuk sebesar-besar kemakmuran rakyat.</a:t>
            </a:r>
            <a:endParaRPr 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7075805" cy="5346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3400" i="1" dirty="0">
                <a:solidFill>
                  <a:schemeClr val="tx1"/>
                </a:solidFill>
                <a:latin typeface="Cambria" panose="02040503050406030204" pitchFamily="18" charset="0"/>
                <a:cs typeface="Arial" panose="020B0604020202020204" pitchFamily="34" charset="0"/>
              </a:rPr>
              <a:t>Agrarische Wet 1870 </a:t>
            </a:r>
            <a:r>
              <a:rPr lang="en-US" altLang="id-ID" sz="3400" dirty="0">
                <a:solidFill>
                  <a:schemeClr val="tx1"/>
                </a:solidFill>
                <a:latin typeface="Cambria" panose="02040503050406030204" pitchFamily="18" charset="0"/>
                <a:cs typeface="Arial" panose="020B0604020202020204" pitchFamily="34" charset="0"/>
              </a:rPr>
              <a:t>lahir atas desakan pengusaha besar swasta.</a:t>
            </a: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Hal ini karena sejak tahun 1830, </a:t>
            </a:r>
            <a:r>
              <a:rPr lang="en-US" altLang="id-ID" sz="3400" i="1" dirty="0">
                <a:solidFill>
                  <a:schemeClr val="tx1"/>
                </a:solidFill>
                <a:latin typeface="Cambria" panose="02040503050406030204" pitchFamily="18" charset="0"/>
                <a:cs typeface="Arial" panose="020B0604020202020204" pitchFamily="34" charset="0"/>
              </a:rPr>
              <a:t>Culture stesel </a:t>
            </a:r>
            <a:r>
              <a:rPr lang="en-US" altLang="id-ID" sz="3400" dirty="0">
                <a:solidFill>
                  <a:schemeClr val="tx1"/>
                </a:solidFill>
                <a:latin typeface="Cambria" panose="02040503050406030204" pitchFamily="18" charset="0"/>
                <a:cs typeface="Arial" panose="020B0604020202020204" pitchFamily="34" charset="0"/>
              </a:rPr>
              <a:t>(tanam paksa) sedang marak dilakukan. Perolehan tanah perkebunan untuk pihak swasta dibatasi. </a:t>
            </a:r>
            <a:endParaRPr lang="en-US" altLang="id-ID" sz="3400" dirty="0">
              <a:solidFill>
                <a:schemeClr val="tx1"/>
              </a:solidFill>
              <a:latin typeface="Cambria" panose="02040503050406030204" pitchFamily="18" charset="0"/>
              <a:cs typeface="Arial" panose="020B060402020202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80312" y="1376771"/>
            <a:ext cx="1512168" cy="2052789"/>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611560" y="764704"/>
            <a:ext cx="7632848" cy="4032448"/>
          </a:xfrm>
          <a:prstGeom prst="rect">
            <a:avLst/>
          </a:prstGeom>
        </p:spPr>
        <p:txBody>
          <a:bodyPr vert="horz" lIns="91440" tIns="45720" rIns="91440" bIns="45720" rtlCol="0">
            <a:normAutofit fontScale="7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id-ID" sz="2600" dirty="0">
                <a:solidFill>
                  <a:schemeClr val="tx1"/>
                </a:solidFill>
                <a:latin typeface="Cambria" panose="02040503050406030204" pitchFamily="18" charset="0"/>
                <a:cs typeface="Arial" panose="020B0604020202020204" pitchFamily="34" charset="0"/>
              </a:rPr>
              <a:t>Pada masa ini, pihak swasta di berikan </a:t>
            </a:r>
            <a:r>
              <a:rPr lang="en-US" altLang="id-ID" sz="2600" i="1" dirty="0">
                <a:solidFill>
                  <a:schemeClr val="tx1"/>
                </a:solidFill>
                <a:latin typeface="Cambria" panose="02040503050406030204" pitchFamily="18" charset="0"/>
                <a:cs typeface="Arial" panose="020B0604020202020204" pitchFamily="34" charset="0"/>
              </a:rPr>
              <a:t>Hak Eigendom </a:t>
            </a:r>
            <a:r>
              <a:rPr lang="en-US" altLang="id-ID" sz="2600" dirty="0">
                <a:solidFill>
                  <a:schemeClr val="tx1"/>
                </a:solidFill>
                <a:latin typeface="Cambria" panose="02040503050406030204" pitchFamily="18" charset="0"/>
                <a:cs typeface="Arial" panose="020B0604020202020204" pitchFamily="34" charset="0"/>
              </a:rPr>
              <a:t>:</a:t>
            </a:r>
            <a:endParaRPr lang="en-US" altLang="id-ID" sz="2600" dirty="0">
              <a:solidFill>
                <a:schemeClr val="tx1"/>
              </a:solidFill>
              <a:latin typeface="Cambria" panose="02040503050406030204" pitchFamily="18" charset="0"/>
              <a:cs typeface="Arial" panose="020B0604020202020204" pitchFamily="34" charset="0"/>
            </a:endParaRPr>
          </a:p>
          <a:p>
            <a:pPr algn="just"/>
            <a:r>
              <a:rPr lang="en-US" altLang="en-US" sz="2600" dirty="0">
                <a:solidFill>
                  <a:schemeClr val="tx1"/>
                </a:solidFill>
                <a:latin typeface="Cambria" panose="02040503050406030204" pitchFamily="18" charset="0"/>
                <a:cs typeface="Arial" panose="020B0604020202020204" pitchFamily="34" charset="0"/>
              </a:rPr>
              <a:t>Hak Eigendom (Hak Milik)</a:t>
            </a:r>
            <a:endParaRPr lang="en-US" altLang="en-US" sz="2600" dirty="0">
              <a:solidFill>
                <a:schemeClr val="tx1"/>
              </a:solidFill>
              <a:latin typeface="Cambria" panose="02040503050406030204" pitchFamily="18" charset="0"/>
              <a:cs typeface="Arial" panose="020B0604020202020204" pitchFamily="34" charset="0"/>
            </a:endParaRPr>
          </a:p>
          <a:p>
            <a:pPr algn="just"/>
            <a:r>
              <a:rPr lang="en-US" altLang="en-US" sz="2600" dirty="0">
                <a:solidFill>
                  <a:schemeClr val="tx1"/>
                </a:solidFill>
                <a:latin typeface="Cambria" panose="02040503050406030204" pitchFamily="18" charset="0"/>
                <a:cs typeface="Arial" panose="020B0604020202020204" pitchFamily="34" charset="0"/>
              </a:rPr>
              <a:t>Pengaturan mengenai hak eigendom terdapat pada Pasal 570 KUH Perdata yang berbunyi:</a:t>
            </a:r>
            <a:endParaRPr lang="en-US" altLang="en-US" sz="2600" dirty="0">
              <a:solidFill>
                <a:schemeClr val="tx1"/>
              </a:solidFill>
              <a:latin typeface="Cambria" panose="02040503050406030204" pitchFamily="18" charset="0"/>
              <a:cs typeface="Arial" panose="020B0604020202020204" pitchFamily="34" charset="0"/>
            </a:endParaRPr>
          </a:p>
          <a:p>
            <a:pPr algn="just"/>
            <a:endParaRPr lang="en-US" altLang="en-US" sz="2600" dirty="0">
              <a:solidFill>
                <a:schemeClr val="tx1"/>
              </a:solidFill>
              <a:latin typeface="Cambria" panose="02040503050406030204" pitchFamily="18" charset="0"/>
              <a:cs typeface="Arial" panose="020B0604020202020204" pitchFamily="34" charset="0"/>
            </a:endParaRPr>
          </a:p>
          <a:p>
            <a:pPr algn="just"/>
            <a:r>
              <a:rPr lang="en-US" altLang="en-US" sz="2600" dirty="0">
                <a:solidFill>
                  <a:schemeClr val="tx1"/>
                </a:solidFill>
                <a:latin typeface="Cambria" panose="02040503050406030204" pitchFamily="18" charset="0"/>
                <a:cs typeface="Arial" panose="020B0604020202020204" pitchFamily="34" charset="0"/>
              </a:rPr>
              <a:t>Hak milik adalah hak untuk menikmati suatu barang secara lebih leluasa dan untuk berbuat terhadap barang itu secara bebas sepenuhnya, asalkan tidak bertentangan dengan undang-undang atau peraturan umum yang ditetapkan oleh kuasa yang berwenang dan asal tidak mengganggu hak-hak orang lain; kesemuanya itu tidak mengurangi kemungkinan pencabutan hak demi kepentingan umum dan penggantian kerugian yang pantas, berdasarkan ketentuan-ketentuan perundang-undangan.</a:t>
            </a:r>
            <a:endParaRPr lang="en-US" altLang="en-US" sz="2600" dirty="0">
              <a:solidFill>
                <a:schemeClr val="tx1"/>
              </a:solidFill>
              <a:latin typeface="Cambria" panose="02040503050406030204" pitchFamily="18" charset="0"/>
              <a:cs typeface="Arial" panose="020B0604020202020204" pitchFamily="3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2095" y="4365625"/>
            <a:ext cx="1501775" cy="2195195"/>
          </a:xfrm>
          <a:prstGeom prst="rect">
            <a:avLst/>
          </a:prstGeom>
        </p:spPr>
      </p:pic>
    </p:spTree>
  </p:cSld>
  <p:clrMapOvr>
    <a:masterClrMapping/>
  </p:clrMapOvr>
  <p:transition spd="slow">
    <p:fade thruBlk="1"/>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6.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7.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4030</Words>
  <Application>WPS Presentation</Application>
  <PresentationFormat>On-screen Show (4:3)</PresentationFormat>
  <Paragraphs>74</Paragraphs>
  <Slides>17</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SimSun</vt:lpstr>
      <vt:lpstr>Wingdings</vt:lpstr>
      <vt:lpstr>Calibri</vt:lpstr>
      <vt:lpstr>Times New Roman</vt:lpstr>
      <vt:lpstr>Cambria</vt:lpstr>
      <vt:lpstr>Bookman Old Style</vt:lpstr>
      <vt:lpstr>Tempus Sans ITC</vt:lpstr>
      <vt:lpstr>Tahoma</vt:lpstr>
      <vt:lpstr>Microsoft YaHei</vt:lpstr>
      <vt:lpstr>Arial Unicode MS</vt:lpstr>
      <vt:lpstr>Book Antiqua</vt:lpstr>
      <vt:lpstr>Wingdings</vt:lpstr>
      <vt:lpstr>STXingkai</vt:lpstr>
      <vt:lpstr>STHupo</vt:lpstr>
      <vt:lpstr>STKaiti</vt:lpstr>
      <vt:lpstr>STLiti</vt:lpstr>
      <vt:lpstr>STSong</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499</cp:revision>
  <cp:lastPrinted>2017-08-29T02:54:00Z</cp:lastPrinted>
  <dcterms:created xsi:type="dcterms:W3CDTF">2010-04-18T12:06:00Z</dcterms:created>
  <dcterms:modified xsi:type="dcterms:W3CDTF">2025-10-12T14:08:49Z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1033-12.2.0.21931</vt:lpwstr>
  </property>
</Properties>
</file>