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8"/>
  </p:handoutMasterIdLst>
  <p:sldIdLst>
    <p:sldId id="256" r:id="rId3"/>
    <p:sldId id="299" r:id="rId5"/>
    <p:sldId id="319" r:id="rId6"/>
    <p:sldId id="301" r:id="rId7"/>
    <p:sldId id="321" r:id="rId8"/>
    <p:sldId id="302" r:id="rId9"/>
    <p:sldId id="303" r:id="rId10"/>
    <p:sldId id="304" r:id="rId11"/>
    <p:sldId id="326" r:id="rId12"/>
    <p:sldId id="327" r:id="rId13"/>
    <p:sldId id="328" r:id="rId14"/>
    <p:sldId id="322" r:id="rId15"/>
    <p:sldId id="323" r:id="rId16"/>
    <p:sldId id="318" r:id="rId17"/>
  </p:sldIdLst>
  <p:sldSz cx="9144000" cy="6858000" type="screen4x3"/>
  <p:notesSz cx="7045325" cy="9345295"/>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4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2" autoAdjust="0"/>
    <p:restoredTop sz="94580" autoAdjust="0"/>
  </p:normalViewPr>
  <p:slideViewPr>
    <p:cSldViewPr showGuides="1">
      <p:cViewPr varScale="1">
        <p:scale>
          <a:sx n="80" d="100"/>
          <a:sy n="80" d="100"/>
        </p:scale>
        <p:origin x="1092" y="96"/>
      </p:cViewPr>
      <p:guideLst>
        <p:guide orient="horz" pos="2160"/>
        <p:guide pos="284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19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3.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fld>
            <a:endParaRPr 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fld>
            <a:endParaRPr lang="en-US"/>
          </a:p>
        </p:txBody>
      </p:sp>
    </p:spTree>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
        <p:nvSpPr>
          <p:cNvPr id="4" name="Date Placeholder 3"/>
          <p:cNvSpPr>
            <a:spLocks noGrp="1"/>
          </p:cNvSpPr>
          <p:nvPr>
            <p:ph type="dt" idx="1"/>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Hukum </a:t>
            </a:r>
            <a:r>
              <a:rPr lang="en-US" dirty="0" err="1"/>
              <a:t>dalam</a:t>
            </a:r>
            <a:r>
              <a:rPr lang="en-US" dirty="0"/>
              <a:t> </a:t>
            </a:r>
            <a:r>
              <a:rPr lang="en-US" dirty="0" err="1"/>
              <a:t>berbagai</a:t>
            </a:r>
            <a:r>
              <a:rPr lang="en-US" dirty="0"/>
              <a:t> arti </a:t>
            </a:r>
            <a:r>
              <a:rPr lang="en-US" dirty="0" err="1"/>
              <a:t>maksudnya</a:t>
            </a:r>
            <a:r>
              <a:rPr lang="en-US" dirty="0"/>
              <a:t> </a:t>
            </a:r>
            <a:r>
              <a:rPr lang="en-US" dirty="0" err="1"/>
              <a:t>mengenai</a:t>
            </a:r>
            <a:r>
              <a:rPr lang="en-US" dirty="0"/>
              <a:t> </a:t>
            </a:r>
            <a:r>
              <a:rPr lang="en-US" dirty="0" err="1"/>
              <a:t>hukum</a:t>
            </a:r>
            <a:r>
              <a:rPr lang="en-US" dirty="0"/>
              <a:t> </a:t>
            </a:r>
            <a:r>
              <a:rPr lang="en-US" dirty="0" err="1"/>
              <a:t>menurut</a:t>
            </a:r>
            <a:r>
              <a:rPr lang="en-US" dirty="0"/>
              <a:t> </a:t>
            </a:r>
            <a:r>
              <a:rPr lang="en-US" dirty="0" err="1"/>
              <a:t>pandangan</a:t>
            </a:r>
            <a:r>
              <a:rPr lang="en-US" dirty="0"/>
              <a:t> </a:t>
            </a:r>
            <a:r>
              <a:rPr lang="en-US" dirty="0" err="1"/>
              <a:t>masyarakat</a:t>
            </a:r>
            <a:endParaRPr lang="en-ID" dirty="0"/>
          </a:p>
        </p:txBody>
      </p:sp>
      <p:sp>
        <p:nvSpPr>
          <p:cNvPr id="4" name="Date Placeholder 3"/>
          <p:cNvSpPr>
            <a:spLocks noGrp="1"/>
          </p:cNvSpPr>
          <p:nvPr>
            <p:ph type="dt"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Hukum </a:t>
            </a:r>
            <a:r>
              <a:rPr lang="en-US" dirty="0" err="1"/>
              <a:t>dalam</a:t>
            </a:r>
            <a:r>
              <a:rPr lang="en-US" dirty="0"/>
              <a:t> </a:t>
            </a:r>
            <a:r>
              <a:rPr lang="en-US" dirty="0" err="1"/>
              <a:t>berbagai</a:t>
            </a:r>
            <a:r>
              <a:rPr lang="en-US" dirty="0"/>
              <a:t> arti </a:t>
            </a:r>
            <a:r>
              <a:rPr lang="en-US" dirty="0" err="1"/>
              <a:t>maksudnya</a:t>
            </a:r>
            <a:r>
              <a:rPr lang="en-US" dirty="0"/>
              <a:t> </a:t>
            </a:r>
            <a:r>
              <a:rPr lang="en-US" dirty="0" err="1"/>
              <a:t>mengenai</a:t>
            </a:r>
            <a:r>
              <a:rPr lang="en-US" dirty="0"/>
              <a:t> </a:t>
            </a:r>
            <a:r>
              <a:rPr lang="en-US" dirty="0" err="1"/>
              <a:t>hukum</a:t>
            </a:r>
            <a:r>
              <a:rPr lang="en-US" dirty="0"/>
              <a:t> </a:t>
            </a:r>
            <a:r>
              <a:rPr lang="en-US" dirty="0" err="1"/>
              <a:t>menurut</a:t>
            </a:r>
            <a:r>
              <a:rPr lang="en-US" dirty="0"/>
              <a:t> </a:t>
            </a:r>
            <a:r>
              <a:rPr lang="en-US" dirty="0" err="1"/>
              <a:t>pandangan</a:t>
            </a:r>
            <a:r>
              <a:rPr lang="en-US" dirty="0"/>
              <a:t> </a:t>
            </a:r>
            <a:r>
              <a:rPr lang="en-US" dirty="0" err="1"/>
              <a:t>masyarakat</a:t>
            </a:r>
            <a:endParaRPr lang="en-ID" dirty="0"/>
          </a:p>
        </p:txBody>
      </p:sp>
      <p:sp>
        <p:nvSpPr>
          <p:cNvPr id="4" name="Date Placeholder 3"/>
          <p:cNvSpPr>
            <a:spLocks noGrp="1"/>
          </p:cNvSpPr>
          <p:nvPr>
            <p:ph type="dt"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Rectangle 1"/>
          <p:cNvSpPr>
            <a:spLocks noChangeArrowheads="1"/>
          </p:cNvSpPr>
          <p:nvPr userDrawn="1"/>
        </p:nvSpPr>
        <p:spPr bwMode="auto">
          <a:xfrm>
            <a:off x="899592" y="202928"/>
            <a:ext cx="7632848" cy="42989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HKB24230</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-HUKUM TRANSAKSI BISNIS INTERNASIONAL</a:t>
            </a: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en-US" alt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Sejarah dan Perkembangan Bisnis Internasional</a:t>
            </a:r>
            <a:endParaRPr kumimoji="0" lang="en-US" alt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 name="Text Box 1"/>
          <p:cNvSpPr txBox="1"/>
          <p:nvPr/>
        </p:nvSpPr>
        <p:spPr>
          <a:xfrm>
            <a:off x="395605" y="188595"/>
            <a:ext cx="4572000" cy="429895"/>
          </a:xfrm>
          <a:prstGeom prst="rect">
            <a:avLst/>
          </a:prstGeom>
          <a:noFill/>
        </p:spPr>
        <p:txBody>
          <a:bodyPr wrap="square" rtlCol="0" anchor="t">
            <a:spAutoFit/>
          </a:bodyPr>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lang="en-US" altLang="en-US" sz="1100" dirty="0">
                <a:ln>
                  <a:noFill/>
                </a:ln>
                <a:effectLst/>
                <a:latin typeface="Arial" panose="020B0604020202020204" pitchFamily="34" charset="0"/>
                <a:ea typeface="Calibri" panose="020F0502020204030204" pitchFamily="34" charset="0"/>
                <a:cs typeface="Times New Roman" panose="02020603050405020304" pitchFamily="18" charset="0"/>
                <a:sym typeface="+mn-ea"/>
              </a:rPr>
              <a:t>HKB24230: -HUKUM TRANSAKSI BISNIS INTERNASIONAL</a:t>
            </a:r>
            <a:r>
              <a:rPr lang="id-ID" sz="1100" dirty="0">
                <a:ln>
                  <a:noFill/>
                </a:ln>
                <a:effectLst/>
                <a:latin typeface="Arial" panose="020B0604020202020204" pitchFamily="34" charset="0"/>
                <a:ea typeface="Calibri" panose="020F0502020204030204" pitchFamily="34" charset="0"/>
                <a:cs typeface="Times New Roman" panose="02020603050405020304" pitchFamily="18" charset="0"/>
                <a:sym typeface="+mn-ea"/>
              </a:rPr>
              <a:t> –</a:t>
            </a:r>
            <a:endPar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lang="en-US" altLang="id-ID" sz="1100" dirty="0">
                <a:ln>
                  <a:noFill/>
                </a:ln>
                <a:effectLst/>
                <a:latin typeface="Arial" panose="020B0604020202020204" pitchFamily="34" charset="0"/>
                <a:ea typeface="Calibri" panose="020F0502020204030204" pitchFamily="34" charset="0"/>
                <a:cs typeface="Times New Roman" panose="02020603050405020304" pitchFamily="18" charset="0"/>
                <a:sym typeface="+mn-ea"/>
              </a:rPr>
              <a:t>                    - Sejarah dan Perkembangan Bisnis Internasional</a:t>
            </a:r>
            <a:endParaRPr lang="en-US" altLang="id-ID" sz="1100" dirty="0">
              <a:ln>
                <a:noFill/>
              </a:ln>
              <a:effectLst/>
              <a:latin typeface="Arial" panose="020B0604020202020204" pitchFamily="34" charset="0"/>
              <a:ea typeface="Calibri" panose="020F0502020204030204" pitchFamily="34" charset="0"/>
              <a:cs typeface="Times New Roman" panose="02020603050405020304" pitchFamily="18" charset="0"/>
              <a:sym typeface="+mn-ea"/>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tags" Target="../tags/tag2.xml"/><Relationship Id="rId3" Type="http://schemas.openxmlformats.org/officeDocument/2006/relationships/image" Target="../media/image3.png"/><Relationship Id="rId2" Type="http://schemas.openxmlformats.org/officeDocument/2006/relationships/tags" Target="../tags/tag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2"/>
            </p:custDataLst>
          </p:nvPr>
        </p:nvSpPr>
        <p:spPr>
          <a:xfrm>
            <a:off x="107950" y="1557015"/>
            <a:ext cx="9144000" cy="2491740"/>
          </a:xfrm>
          <a:prstGeom prst="rect">
            <a:avLst/>
          </a:prstGeom>
          <a:noFill/>
        </p:spPr>
        <p:txBody>
          <a:bodyPr wrap="square" lIns="91440" tIns="45720" rIns="91440" bIns="45720">
            <a:spAutoFit/>
          </a:bodyPr>
          <a:lstStyle/>
          <a:p>
            <a:pPr algn="ctr"/>
            <a:r>
              <a:rPr lang="en-US" alt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PERKEMBANGAN</a:t>
            </a:r>
            <a:endParaRPr lang="en-US" alt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en-US" alt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DAN </a:t>
            </a:r>
            <a:endParaRPr lang="en-US" alt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en-US" alt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SEJARAH BISNIS INTERNASIONAL</a:t>
            </a:r>
            <a:endPar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a:t>
            </a:r>
            <a:r>
              <a:rPr lang="en-US" alt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KE 1</a:t>
            </a:r>
            <a:endParaRPr lang="en-US" alt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3">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
        <p:nvSpPr>
          <p:cNvPr id="8" name="Rectangle 7"/>
          <p:cNvSpPr/>
          <p:nvPr>
            <p:custDataLst>
              <p:tags r:id="rId4"/>
            </p:custDataLst>
          </p:nvPr>
        </p:nvSpPr>
        <p:spPr>
          <a:xfrm>
            <a:off x="-55290" y="4581128"/>
            <a:ext cx="9144000" cy="645160"/>
          </a:xfrm>
          <a:prstGeom prst="rect">
            <a:avLst/>
          </a:prstGeom>
          <a:noFill/>
        </p:spPr>
        <p:txBody>
          <a:bodyPr wrap="square" lIns="91440" tIns="45720" rIns="91440" bIns="45720">
            <a:spAutoFit/>
          </a:bodyPr>
          <a:lstStyle/>
          <a:p>
            <a:pPr algn="ctr"/>
            <a:r>
              <a:rPr lang="en-US" sz="3600"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Eka Chandre Pratiwi, S.H.,M.Kn</a:t>
            </a:r>
            <a:endParaRPr lang="en-US" sz="3600"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515" y="5157470"/>
            <a:ext cx="1795780" cy="1197610"/>
          </a:xfrm>
          <a:prstGeom prst="rect">
            <a:avLst/>
          </a:prstGeom>
        </p:spPr>
      </p:pic>
      <p:sp>
        <p:nvSpPr>
          <p:cNvPr id="3" name="Text Box 2"/>
          <p:cNvSpPr txBox="1"/>
          <p:nvPr/>
        </p:nvSpPr>
        <p:spPr>
          <a:xfrm>
            <a:off x="1712595" y="282575"/>
            <a:ext cx="3048000" cy="368300"/>
          </a:xfrm>
          <a:prstGeom prst="rect">
            <a:avLst/>
          </a:prstGeom>
          <a:noFill/>
        </p:spPr>
        <p:txBody>
          <a:bodyPr wrap="square" rtlCol="0">
            <a:spAutoFit/>
          </a:bodyPr>
          <a:p>
            <a:endParaRPr lang="en-US"/>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464185" y="901065"/>
            <a:ext cx="8183880" cy="4737735"/>
          </a:xfrm>
        </p:spPr>
        <p:txBody>
          <a:bodyPr>
            <a:normAutofit lnSpcReduction="10000"/>
          </a:bodyPr>
          <a:p>
            <a:pPr algn="just"/>
            <a:r>
              <a:rPr lang="en-US" sz="3200">
                <a:ln w="22225">
                  <a:solidFill>
                    <a:schemeClr val="accent2"/>
                  </a:solidFill>
                  <a:prstDash val="solid"/>
                </a:ln>
                <a:solidFill>
                  <a:schemeClr val="accent2">
                    <a:lumMod val="40000"/>
                    <a:lumOff val="60000"/>
                  </a:schemeClr>
                </a:solidFill>
                <a:effectLst/>
              </a:rPr>
              <a:t>Periode Penerapan Lex Mercatoria</a:t>
            </a:r>
            <a:endParaRPr lang="en-US" sz="3200">
              <a:ln w="22225">
                <a:solidFill>
                  <a:schemeClr val="accent2"/>
                </a:solidFill>
                <a:prstDash val="solid"/>
              </a:ln>
              <a:solidFill>
                <a:schemeClr val="accent2">
                  <a:lumMod val="40000"/>
                  <a:lumOff val="60000"/>
                </a:schemeClr>
              </a:solidFill>
              <a:effectLst/>
            </a:endParaRPr>
          </a:p>
          <a:p>
            <a:pPr algn="just"/>
            <a:endParaRPr lang="en-US">
              <a:ln w="22225">
                <a:solidFill>
                  <a:schemeClr val="accent2"/>
                </a:solidFill>
                <a:prstDash val="solid"/>
              </a:ln>
              <a:solidFill>
                <a:schemeClr val="accent2">
                  <a:lumMod val="40000"/>
                  <a:lumOff val="60000"/>
                </a:schemeClr>
              </a:solidFill>
              <a:effectLst/>
            </a:endParaRPr>
          </a:p>
          <a:p>
            <a:pPr algn="just"/>
            <a:r>
              <a:rPr lang="en-US">
                <a:solidFill>
                  <a:schemeClr val="tx1"/>
                </a:solidFill>
                <a:effectLst>
                  <a:outerShdw blurRad="38100" dist="19050" dir="2700000" algn="tl" rotWithShape="0">
                    <a:schemeClr val="dk1">
                      <a:alpha val="40000"/>
                    </a:schemeClr>
                  </a:outerShdw>
                </a:effectLst>
              </a:rPr>
              <a:t>Pentingnya sebuah peraturan Internasional yang dapat menyelesaikan konflik antar pelaku bisnis yang berbeda negara sangat dirasakan terutama pada periode pasca Perang Dunia II. Pada saat itu jenis perdagangan dan volume antara negara sudah sangat meningkat dan pelaku bisnis memerlukan kepastian hukum.</a:t>
            </a:r>
            <a:endParaRPr lang="en-US">
              <a:solidFill>
                <a:schemeClr val="tx1"/>
              </a:solidFill>
              <a:effectLst>
                <a:outerShdw blurRad="38100" dist="19050" dir="2700000" algn="tl" rotWithShape="0">
                  <a:schemeClr val="dk1">
                    <a:alpha val="40000"/>
                  </a:schemeClr>
                </a:outerShdw>
              </a:effectLst>
            </a:endParaRPr>
          </a:p>
          <a:p>
            <a:pPr algn="just"/>
            <a:endParaRPr lang="en-US">
              <a:solidFill>
                <a:schemeClr val="tx1"/>
              </a:solidFill>
              <a:effectLst>
                <a:outerShdw blurRad="38100" dist="19050" dir="2700000" algn="tl" rotWithShape="0">
                  <a:schemeClr val="dk1">
                    <a:alpha val="40000"/>
                  </a:schemeClr>
                </a:outerShdw>
              </a:effectLst>
            </a:endParaRPr>
          </a:p>
          <a:p>
            <a:pPr algn="just"/>
            <a:r>
              <a:rPr lang="en-US">
                <a:solidFill>
                  <a:schemeClr val="tx1"/>
                </a:solidFill>
                <a:effectLst>
                  <a:outerShdw blurRad="38100" dist="19050" dir="2700000" algn="tl" rotWithShape="0">
                    <a:schemeClr val="dk1">
                      <a:alpha val="40000"/>
                    </a:schemeClr>
                  </a:outerShdw>
                </a:effectLst>
              </a:rPr>
              <a:t>Untuk menyelesaikan hukum negara mana yang akan digunakan.</a:t>
            </a:r>
            <a:endParaRPr lang="en-US">
              <a:solidFill>
                <a:schemeClr val="tx1"/>
              </a:solidFill>
              <a:effectLst>
                <a:outerShdw blurRad="38100" dist="19050" dir="2700000" algn="tl" rotWithShape="0">
                  <a:schemeClr val="dk1">
                    <a:alpha val="40000"/>
                  </a:schemeClr>
                </a:outerShdw>
              </a:effectLst>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497840" y="828675"/>
            <a:ext cx="7530465" cy="4810125"/>
          </a:xfrm>
        </p:spPr>
        <p:txBody>
          <a:bodyPr>
            <a:normAutofit fontScale="80000"/>
          </a:bodyPr>
          <a:p>
            <a:r>
              <a:rPr lang="en-US" sz="4500">
                <a:solidFill>
                  <a:srgbClr val="FF0000"/>
                </a:solidFill>
                <a:latin typeface="Tahoma" panose="020B0604030504040204" pitchFamily="34" charset="0"/>
                <a:cs typeface="Tahoma" panose="020B0604030504040204" pitchFamily="34" charset="0"/>
              </a:rPr>
              <a:t>Lex Mercatoria disebut juga sebagai hukum kebiasaan Internasional.</a:t>
            </a:r>
            <a:endParaRPr lang="en-US" sz="4500">
              <a:solidFill>
                <a:srgbClr val="FF0000"/>
              </a:solidFill>
              <a:latin typeface="Tahoma" panose="020B0604030504040204" pitchFamily="34" charset="0"/>
              <a:cs typeface="Tahoma" panose="020B0604030504040204" pitchFamily="34" charset="0"/>
            </a:endParaRPr>
          </a:p>
          <a:p>
            <a:endParaRPr lang="en-US" sz="4500">
              <a:solidFill>
                <a:srgbClr val="FF0000"/>
              </a:solidFill>
              <a:latin typeface="Tahoma" panose="020B0604030504040204" pitchFamily="34" charset="0"/>
              <a:cs typeface="Tahoma" panose="020B0604030504040204" pitchFamily="34" charset="0"/>
            </a:endParaRPr>
          </a:p>
          <a:p>
            <a:r>
              <a:rPr lang="en-US" sz="4500">
                <a:solidFill>
                  <a:srgbClr val="FF0000"/>
                </a:solidFill>
                <a:latin typeface="Tahoma" panose="020B0604030504040204" pitchFamily="34" charset="0"/>
                <a:cs typeface="Tahoma" panose="020B0604030504040204" pitchFamily="34" charset="0"/>
              </a:rPr>
              <a:t>Yang digunakan untuk mengatur transaksi bisnis Internasional. Salah satu yang digunakan adalah lembaga Arbitrase.</a:t>
            </a:r>
            <a:endParaRPr lang="en-US" sz="4500">
              <a:solidFill>
                <a:srgbClr val="FF0000"/>
              </a:solidFill>
              <a:latin typeface="Tahoma" panose="020B0604030504040204" pitchFamily="34" charset="0"/>
              <a:cs typeface="Tahoma" panose="020B0604030504040204" pitchFamily="34" charset="0"/>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57200" y="557530"/>
            <a:ext cx="8384540" cy="5732780"/>
          </a:xfrm>
          <a:prstGeom prst="rect">
            <a:avLst/>
          </a:prstGeom>
        </p:spPr>
        <p:txBody>
          <a:bodyPr vert="horz" lIns="91440" tIns="45720" rIns="91440" bIns="45720" rtlCol="0" anchor="ctr">
            <a:normAutofit/>
          </a:bodyPr>
          <a:lstStyle/>
          <a:p>
            <a:pPr marL="0" marR="0" lvl="0" indent="0" algn="just" defTabSz="914400" rtl="0" eaLnBrk="1" fontAlgn="auto" latinLnBrk="0" hangingPunct="1">
              <a:lnSpc>
                <a:spcPct val="100000"/>
              </a:lnSpc>
              <a:spcBef>
                <a:spcPct val="0"/>
              </a:spcBef>
              <a:spcAft>
                <a:spcPts val="0"/>
              </a:spcAft>
              <a:buClrTx/>
              <a:buSzTx/>
              <a:buFontTx/>
              <a:buNone/>
              <a:defRPr/>
            </a:pPr>
            <a:r>
              <a:rPr kumimoji="0" lang="en-US" altLang="en-US"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Periode Pengapdosian </a:t>
            </a:r>
            <a:endParaRPr kumimoji="0" lang="en-US" altLang="en-US"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100000"/>
              </a:lnSpc>
              <a:spcBef>
                <a:spcPct val="0"/>
              </a:spcBef>
              <a:spcAft>
                <a:spcPts val="0"/>
              </a:spcAft>
              <a:buClrTx/>
              <a:buSzTx/>
              <a:buFontTx/>
              <a:buNone/>
              <a:defRPr/>
            </a:pPr>
            <a:r>
              <a:rPr kumimoji="0" lang="en-US" altLang="en-US"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multilateral commercial </a:t>
            </a:r>
            <a:endParaRPr kumimoji="0" lang="en-US" altLang="en-US"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100000"/>
              </a:lnSpc>
              <a:spcBef>
                <a:spcPct val="0"/>
              </a:spcBef>
              <a:spcAft>
                <a:spcPts val="0"/>
              </a:spcAft>
              <a:buClrTx/>
              <a:buSzTx/>
              <a:buFontTx/>
              <a:buNone/>
              <a:defRPr/>
            </a:pPr>
            <a:r>
              <a:rPr kumimoji="0" lang="en-US" altLang="en-US"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treaties.</a:t>
            </a:r>
            <a:endParaRPr kumimoji="0" lang="en-US" altLang="en-US"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100000"/>
              </a:lnSpc>
              <a:spcBef>
                <a:spcPct val="0"/>
              </a:spcBef>
              <a:spcAft>
                <a:spcPts val="0"/>
              </a:spcAft>
              <a:buClrTx/>
              <a:buSzTx/>
              <a:buFontTx/>
              <a:buNone/>
              <a:defRPr/>
            </a:pPr>
            <a:endParaRPr kumimoji="0" lang="en-US" altLang="en-US"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100000"/>
              </a:lnSpc>
              <a:spcBef>
                <a:spcPct val="0"/>
              </a:spcBef>
              <a:spcAft>
                <a:spcPts val="0"/>
              </a:spcAft>
              <a:buClrTx/>
              <a:buSzTx/>
              <a:buFontTx/>
              <a:buNone/>
              <a:defRPr/>
            </a:pP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Pada Lex multilateral commercial </a:t>
            </a:r>
            <a:endPar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100000"/>
              </a:lnSpc>
              <a:spcBef>
                <a:spcPct val="0"/>
              </a:spcBef>
              <a:spcAft>
                <a:spcPts val="0"/>
              </a:spcAft>
              <a:buClrTx/>
              <a:buSzTx/>
              <a:buFontTx/>
              <a:buNone/>
              <a:defRPr/>
            </a:pP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treaties masih memilki kelemahan, diantaranya peraturan ini berdasarkan perspektif penganut positivst belum dapat dikategorikan sebagai hukum karena berasal dari kebiasaan yang selalu di praktekan namun tidak dalam bentuk tertulis.</a:t>
            </a:r>
            <a:endPar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457200" y="784225"/>
            <a:ext cx="8229600" cy="534225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buFont typeface="+mj-lt"/>
            </a:pPr>
            <a:r>
              <a:rPr lang="en-US" altLang="id-ID" dirty="0">
                <a:solidFill>
                  <a:schemeClr val="tx1"/>
                </a:solidFill>
                <a:latin typeface="Courier New" panose="02070309020205020404" charset="0"/>
                <a:cs typeface="Courier New" panose="02070309020205020404" charset="0"/>
              </a:rPr>
              <a:t>Pada periode ini para pelaku bisnis internasional mengharapkan terbentuknya perturan Internasional yang lebih positivik (tertulis dalam suatu kodivikasi hukum)</a:t>
            </a:r>
            <a:endParaRPr lang="en-US" altLang="id-ID" dirty="0">
              <a:solidFill>
                <a:schemeClr val="tx1"/>
              </a:solidFill>
              <a:latin typeface="Courier New" panose="02070309020205020404" charset="0"/>
              <a:cs typeface="Courier New" panose="02070309020205020404" charset="0"/>
            </a:endParaRPr>
          </a:p>
          <a:p>
            <a:pPr algn="just">
              <a:buFont typeface="+mj-lt"/>
            </a:pPr>
            <a:endParaRPr lang="en-US" altLang="id-ID" dirty="0">
              <a:solidFill>
                <a:schemeClr val="tx1"/>
              </a:solidFill>
              <a:latin typeface="Courier New" panose="02070309020205020404" charset="0"/>
              <a:cs typeface="Courier New" panose="02070309020205020404" charset="0"/>
            </a:endParaRPr>
          </a:p>
          <a:p>
            <a:pPr algn="just">
              <a:buFont typeface="+mj-lt"/>
            </a:pPr>
            <a:r>
              <a:rPr lang="en-US" altLang="id-ID" dirty="0">
                <a:solidFill>
                  <a:schemeClr val="tx1"/>
                </a:solidFill>
                <a:latin typeface="Courier New" panose="02070309020205020404" charset="0"/>
                <a:cs typeface="Courier New" panose="02070309020205020404" charset="0"/>
              </a:rPr>
              <a:t>Proses pada periode ini disebut juga sebagai ekonomi global.</a:t>
            </a:r>
            <a:endParaRPr lang="en-US" altLang="id-ID" dirty="0">
              <a:solidFill>
                <a:schemeClr val="tx1"/>
              </a:solidFill>
              <a:latin typeface="Courier New" panose="02070309020205020404" charset="0"/>
              <a:cs typeface="Courier New" panose="02070309020205020404" charset="0"/>
            </a:endParaRPr>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000" b="1"/>
              <a:t>	</a:t>
            </a:r>
            <a:endParaRPr lang="en-US" sz="4000" b="1"/>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altLang="id-ID" sz="4000" b="1">
                <a:sym typeface="Wingdings" panose="05000000000000000000" pitchFamily="2" charset="2"/>
              </a:rPr>
              <a:t>D.O.N.E</a:t>
            </a:r>
            <a:r>
              <a:rPr lang="id-ID" sz="4000" b="1"/>
              <a:t> </a:t>
            </a:r>
            <a:r>
              <a:rPr lang="id-ID" sz="4000" b="1">
                <a:sym typeface="Wingdings" panose="05000000000000000000" pitchFamily="2" charset="2"/>
              </a:rPr>
              <a:t></a:t>
            </a:r>
            <a:endParaRPr lang="id-ID" sz="4000" b="1">
              <a:sym typeface="Wingdings" panose="05000000000000000000" pitchFamily="2" charset="2"/>
            </a:endParaRPr>
          </a:p>
          <a:p>
            <a:r>
              <a:rPr lang="en-US" sz="4000" b="1" dirty="0"/>
              <a:t>TERIMA KASIIII</a:t>
            </a:r>
            <a:endParaRPr lang="en-US" sz="4000" b="1" dirty="0"/>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p:nvPr/>
        </p:nvSpPr>
        <p:spPr>
          <a:xfrm>
            <a:off x="457200" y="1101090"/>
            <a:ext cx="7753985" cy="5025390"/>
          </a:xfrm>
          <a:prstGeom prst="rect">
            <a:avLst/>
          </a:prstGeom>
        </p:spPr>
        <p:txBody>
          <a:bodyPr vert="horz" lIns="91440" tIns="45720" rIns="91440" bIns="45720" rtlCol="0">
            <a:normAutofit lnSpcReduction="20000"/>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n-US" altLang="id-ID" sz="2600" b="1" dirty="0">
                <a:solidFill>
                  <a:schemeClr val="tx1"/>
                </a:solidFill>
                <a:latin typeface="Cambria" panose="02040503050406030204" pitchFamily="18" charset="0"/>
                <a:cs typeface="Arial" panose="020B0604020202020204" pitchFamily="34" charset="0"/>
              </a:rPr>
              <a:t>Transaksi merupakan kegiatan kesepakatan atau adanya perjanjian antara dua orang atau lebih.</a:t>
            </a:r>
            <a:endParaRPr lang="en-US" altLang="id-ID" sz="2600" b="1" dirty="0">
              <a:solidFill>
                <a:schemeClr val="tx1"/>
              </a:solidFill>
              <a:latin typeface="Cambria" panose="02040503050406030204" pitchFamily="18" charset="0"/>
              <a:cs typeface="Arial" panose="020B0604020202020204" pitchFamily="34" charset="0"/>
            </a:endParaRPr>
          </a:p>
          <a:p>
            <a:pPr algn="just"/>
            <a:endParaRPr lang="en-US" altLang="id-ID" sz="2600" b="1" dirty="0">
              <a:solidFill>
                <a:schemeClr val="tx1"/>
              </a:solidFill>
              <a:latin typeface="Cambria" panose="02040503050406030204" pitchFamily="18" charset="0"/>
              <a:cs typeface="Arial" panose="020B0604020202020204" pitchFamily="34" charset="0"/>
            </a:endParaRPr>
          </a:p>
          <a:p>
            <a:pPr algn="just"/>
            <a:r>
              <a:rPr lang="en-US" altLang="id-ID" sz="2600" b="1" dirty="0">
                <a:solidFill>
                  <a:schemeClr val="tx1"/>
                </a:solidFill>
                <a:latin typeface="Cambria" panose="02040503050406030204" pitchFamily="18" charset="0"/>
                <a:cs typeface="Arial" panose="020B0604020202020204" pitchFamily="34" charset="0"/>
              </a:rPr>
              <a:t>- Transaksi Bisnis Internasional:</a:t>
            </a:r>
            <a:endParaRPr lang="en-US" altLang="id-ID" sz="2600" b="1" dirty="0">
              <a:solidFill>
                <a:schemeClr val="tx1"/>
              </a:solidFill>
              <a:latin typeface="Cambria" panose="02040503050406030204" pitchFamily="18" charset="0"/>
              <a:cs typeface="Arial" panose="020B0604020202020204" pitchFamily="34" charset="0"/>
            </a:endParaRPr>
          </a:p>
          <a:p>
            <a:pPr algn="just"/>
            <a:r>
              <a:rPr lang="en-US" altLang="id-ID" sz="2600" b="1" dirty="0">
                <a:solidFill>
                  <a:schemeClr val="tx1"/>
                </a:solidFill>
                <a:latin typeface="Cambria" panose="02040503050406030204" pitchFamily="18" charset="0"/>
                <a:cs typeface="Arial" panose="020B0604020202020204" pitchFamily="34" charset="0"/>
              </a:rPr>
              <a:t>Jenis kesepakatan antara para pihak yang setidaknya berasal dari dua negara yang berbeda</a:t>
            </a:r>
            <a:endParaRPr lang="en-US" altLang="id-ID" sz="2600" b="1" dirty="0">
              <a:solidFill>
                <a:schemeClr val="tx1"/>
              </a:solidFill>
              <a:latin typeface="Cambria" panose="02040503050406030204" pitchFamily="18" charset="0"/>
              <a:cs typeface="Arial" panose="020B0604020202020204" pitchFamily="34" charset="0"/>
            </a:endParaRPr>
          </a:p>
          <a:p>
            <a:pPr algn="just"/>
            <a:endParaRPr lang="en-US" altLang="en-US" sz="2600" b="1" dirty="0">
              <a:solidFill>
                <a:schemeClr val="tx1"/>
              </a:solidFill>
              <a:latin typeface="Cambria" panose="02040503050406030204" pitchFamily="18" charset="0"/>
              <a:cs typeface="Arial" panose="020B0604020202020204" pitchFamily="34" charset="0"/>
            </a:endParaRPr>
          </a:p>
          <a:p>
            <a:pPr algn="just"/>
            <a:r>
              <a:rPr lang="en-US" altLang="en-US" sz="2600" b="1" dirty="0">
                <a:solidFill>
                  <a:schemeClr val="tx1"/>
                </a:solidFill>
                <a:latin typeface="Cambria" panose="02040503050406030204" pitchFamily="18" charset="0"/>
                <a:cs typeface="Arial" panose="020B0604020202020204" pitchFamily="34" charset="0"/>
              </a:rPr>
              <a:t>- Bentuk-bentuk transaksi:</a:t>
            </a:r>
            <a:endParaRPr lang="en-US" altLang="en-US" sz="2600" b="1" dirty="0">
              <a:solidFill>
                <a:schemeClr val="tx1"/>
              </a:solidFill>
              <a:latin typeface="Cambria" panose="02040503050406030204" pitchFamily="18" charset="0"/>
              <a:cs typeface="Arial" panose="020B0604020202020204" pitchFamily="34" charset="0"/>
            </a:endParaRPr>
          </a:p>
          <a:p>
            <a:pPr algn="just"/>
            <a:r>
              <a:rPr lang="en-US" altLang="en-US" sz="2600" b="1" dirty="0">
                <a:solidFill>
                  <a:schemeClr val="tx1"/>
                </a:solidFill>
                <a:latin typeface="Cambria" panose="02040503050406030204" pitchFamily="18" charset="0"/>
                <a:cs typeface="Arial" panose="020B0604020202020204" pitchFamily="34" charset="0"/>
              </a:rPr>
              <a:t>1. Penjualan (Sales)</a:t>
            </a:r>
            <a:endParaRPr lang="en-US" altLang="en-US" sz="2600" b="1" dirty="0">
              <a:solidFill>
                <a:schemeClr val="tx1"/>
              </a:solidFill>
              <a:latin typeface="Cambria" panose="02040503050406030204" pitchFamily="18" charset="0"/>
              <a:cs typeface="Arial" panose="020B0604020202020204" pitchFamily="34" charset="0"/>
            </a:endParaRPr>
          </a:p>
          <a:p>
            <a:pPr algn="just"/>
            <a:r>
              <a:rPr lang="en-US" altLang="en-US" sz="2600" b="1" dirty="0">
                <a:solidFill>
                  <a:schemeClr val="tx1"/>
                </a:solidFill>
                <a:latin typeface="Cambria" panose="02040503050406030204" pitchFamily="18" charset="0"/>
                <a:cs typeface="Arial" panose="020B0604020202020204" pitchFamily="34" charset="0"/>
              </a:rPr>
              <a:t>2. Penyewaan (Leases)</a:t>
            </a:r>
            <a:endParaRPr lang="en-US" altLang="en-US" sz="2600" b="1" dirty="0">
              <a:solidFill>
                <a:schemeClr val="tx1"/>
              </a:solidFill>
              <a:latin typeface="Cambria" panose="02040503050406030204" pitchFamily="18" charset="0"/>
              <a:cs typeface="Arial" panose="020B0604020202020204" pitchFamily="34" charset="0"/>
            </a:endParaRPr>
          </a:p>
          <a:p>
            <a:pPr algn="just"/>
            <a:r>
              <a:rPr lang="en-US" altLang="en-US" sz="2600" b="1" dirty="0">
                <a:solidFill>
                  <a:schemeClr val="tx1"/>
                </a:solidFill>
                <a:latin typeface="Cambria" panose="02040503050406030204" pitchFamily="18" charset="0"/>
                <a:cs typeface="Arial" panose="020B0604020202020204" pitchFamily="34" charset="0"/>
              </a:rPr>
              <a:t>3. Lisensi ( Licenses)</a:t>
            </a:r>
            <a:endParaRPr lang="en-US" altLang="en-US" sz="2600" b="1" dirty="0">
              <a:solidFill>
                <a:schemeClr val="tx1"/>
              </a:solidFill>
              <a:latin typeface="Cambria" panose="02040503050406030204" pitchFamily="18" charset="0"/>
              <a:cs typeface="Arial" panose="020B0604020202020204" pitchFamily="34" charset="0"/>
            </a:endParaRPr>
          </a:p>
          <a:p>
            <a:pPr algn="just"/>
            <a:r>
              <a:rPr lang="en-US" altLang="en-US" sz="2600" b="1" dirty="0">
                <a:solidFill>
                  <a:schemeClr val="tx1"/>
                </a:solidFill>
                <a:latin typeface="Cambria" panose="02040503050406030204" pitchFamily="18" charset="0"/>
                <a:cs typeface="Arial" panose="020B0604020202020204" pitchFamily="34" charset="0"/>
              </a:rPr>
              <a:t>4. Penanaman Modal (Investments)</a:t>
            </a:r>
            <a:endParaRPr lang="en-US" altLang="en-US" sz="2600" b="1" dirty="0">
              <a:solidFill>
                <a:schemeClr val="tx1"/>
              </a:solidFill>
              <a:latin typeface="Cambria" panose="02040503050406030204" pitchFamily="18" charset="0"/>
              <a:cs typeface="Arial" panose="020B0604020202020204" pitchFamily="34" charset="0"/>
            </a:endParaRPr>
          </a:p>
        </p:txBody>
      </p:sp>
      <p:sp>
        <p:nvSpPr>
          <p:cNvPr id="8" name="Text Box 7"/>
          <p:cNvSpPr txBox="1"/>
          <p:nvPr/>
        </p:nvSpPr>
        <p:spPr>
          <a:xfrm>
            <a:off x="4102100" y="297815"/>
            <a:ext cx="3048000" cy="368300"/>
          </a:xfrm>
          <a:prstGeom prst="rect">
            <a:avLst/>
          </a:prstGeom>
          <a:noFill/>
        </p:spPr>
        <p:txBody>
          <a:bodyPr wrap="square" rtlCol="0">
            <a:spAutoFit/>
          </a:bodyPr>
          <a:p>
            <a:endParaRPr lang="en-US"/>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57200" y="55780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p:nvPr/>
        </p:nvSpPr>
        <p:spPr>
          <a:xfrm>
            <a:off x="457200" y="751840"/>
            <a:ext cx="8229600" cy="53746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buFont typeface="Arial" panose="020B0604020202020204" pitchFamily="34" charset="0"/>
            </a:pPr>
            <a:r>
              <a:rPr lang="en-US" altLang="id-ID" sz="3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mbria" panose="02040503050406030204" pitchFamily="18" charset="0"/>
                <a:cs typeface="Arial" panose="020B0604020202020204" pitchFamily="34" charset="0"/>
              </a:rPr>
              <a:t>Dapat pula disebut sebagai Perdagangan Lintas Batas (Accros Borders) dan merupakan titik awal dari  dimulainya sebuah perdagangan Internasional</a:t>
            </a:r>
            <a:endParaRPr lang="en-US" altLang="id-ID" sz="3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mbria" panose="02040503050406030204" pitchFamily="18" charset="0"/>
              <a:cs typeface="Arial" panose="020B0604020202020204" pitchFamily="34" charset="0"/>
            </a:endParaRPr>
          </a:p>
          <a:p>
            <a:pPr algn="ctr">
              <a:buFont typeface="Arial" panose="020B0604020202020204" pitchFamily="34" charset="0"/>
            </a:pPr>
            <a:endParaRPr lang="en-US" altLang="id-ID" sz="3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mbria" panose="02040503050406030204" pitchFamily="18" charset="0"/>
              <a:cs typeface="Arial" panose="020B0604020202020204" pitchFamily="34" charset="0"/>
            </a:endParaRPr>
          </a:p>
          <a:p>
            <a:pPr algn="ctr">
              <a:buFont typeface="Arial" panose="020B0604020202020204" pitchFamily="34" charset="0"/>
            </a:pPr>
            <a:r>
              <a:rPr lang="en-US" altLang="id-ID" sz="3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mbria" panose="02040503050406030204" pitchFamily="18" charset="0"/>
                <a:cs typeface="Arial" panose="020B0604020202020204" pitchFamily="34" charset="0"/>
              </a:rPr>
              <a:t>Dengan melibatkan berbagai aspek hukum keperdataan nasional maupun aspek hukum keperdataan Internasional.</a:t>
            </a:r>
            <a:endParaRPr lang="en-US" altLang="id-ID" sz="3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mbria" panose="02040503050406030204" pitchFamily="18" charset="0"/>
              <a:cs typeface="Arial" panose="020B0604020202020204" pitchFamily="34" charset="0"/>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198120" y="795655"/>
            <a:ext cx="8669020" cy="5240020"/>
          </a:xfrm>
          <a:prstGeom prst="rect">
            <a:avLst/>
          </a:prstGeom>
        </p:spPr>
        <p:txBody>
          <a:bodyPr vert="horz" lIns="91440" tIns="45720" rIns="91440" bIns="45720" rtlCol="0">
            <a:normAutofit fontScale="90000"/>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buFont typeface="Arial" panose="020B0604020202020204" pitchFamily="34" charset="0"/>
            </a:pPr>
            <a:r>
              <a:rPr lang="en-US" altLang="id-ID" sz="3400" dirty="0">
                <a:solidFill>
                  <a:schemeClr val="tx1"/>
                </a:solidFill>
                <a:latin typeface="Cambria" panose="02040503050406030204" pitchFamily="18" charset="0"/>
                <a:ea typeface="Cambria" panose="02040503050406030204" pitchFamily="18" charset="0"/>
                <a:cs typeface="Arial" panose="020B0604020202020204" pitchFamily="34" charset="0"/>
              </a:rPr>
              <a:t>Perdagangan Internasioanal mulai berkembang dengan pesat saat jalur perdagangan laut berhasil ditemukan oleh orang Eropa, sekitar abad ke-16.</a:t>
            </a:r>
            <a:endParaRPr lang="en-US" altLang="id-ID" sz="3400" dirty="0">
              <a:solidFill>
                <a:schemeClr val="tx1"/>
              </a:solidFill>
              <a:latin typeface="Cambria" panose="02040503050406030204" pitchFamily="18" charset="0"/>
              <a:ea typeface="Cambria" panose="02040503050406030204" pitchFamily="18" charset="0"/>
              <a:cs typeface="Arial" panose="020B0604020202020204" pitchFamily="34" charset="0"/>
            </a:endParaRPr>
          </a:p>
          <a:p>
            <a:pPr algn="just">
              <a:buFont typeface="Arial" panose="020B0604020202020204" pitchFamily="34" charset="0"/>
            </a:pPr>
            <a:endParaRPr lang="en-US" altLang="id-ID" sz="3400" dirty="0">
              <a:solidFill>
                <a:schemeClr val="tx1"/>
              </a:solidFill>
              <a:latin typeface="Cambria" panose="02040503050406030204" pitchFamily="18" charset="0"/>
              <a:ea typeface="Cambria" panose="02040503050406030204" pitchFamily="18" charset="0"/>
              <a:cs typeface="Arial" panose="020B0604020202020204" pitchFamily="34" charset="0"/>
            </a:endParaRPr>
          </a:p>
          <a:p>
            <a:pPr algn="just">
              <a:buFont typeface="Arial" panose="020B0604020202020204" pitchFamily="34" charset="0"/>
            </a:pPr>
            <a:r>
              <a:rPr lang="en-US" altLang="id-ID" sz="3400" dirty="0">
                <a:solidFill>
                  <a:schemeClr val="tx1"/>
                </a:solidFill>
                <a:latin typeface="Cambria" panose="02040503050406030204" pitchFamily="18" charset="0"/>
                <a:ea typeface="Cambria" panose="02040503050406030204" pitchFamily="18" charset="0"/>
                <a:cs typeface="Arial" panose="020B0604020202020204" pitchFamily="34" charset="0"/>
              </a:rPr>
              <a:t>Didukung dengan kekuatan angkatan laut yang kuat, bangsa Portugis dan Spanyol berhasil memperluas perdagangan ke Wilayah Amerika, India dan Kawasan Pasifik.Ekpansi tersebut telah menjadikan Bahasa Portugis sebagai Bahasa para pedagang Bahari (Ocean Traders)</a:t>
            </a:r>
            <a:endParaRPr lang="en-US" altLang="id-ID" sz="3400" dirty="0">
              <a:solidFill>
                <a:schemeClr val="tx1"/>
              </a:solidFill>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57200" y="908963"/>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id-ID"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Ruang Lingkup Dalam Bisnis Internasional</a:t>
            </a:r>
            <a:endParaRPr kumimoji="0" lang="en-US" altLang="id-ID"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p:nvPr/>
        </p:nvSpPr>
        <p:spPr>
          <a:xfrm>
            <a:off x="611505" y="2684145"/>
            <a:ext cx="8229600" cy="3149600"/>
          </a:xfrm>
          <a:prstGeom prst="rect">
            <a:avLst/>
          </a:prstGeom>
        </p:spPr>
        <p:txBody>
          <a:bodyPr vert="horz" lIns="91440" tIns="45720" rIns="91440" bIns="45720" rtlCol="0">
            <a:normAutofit fontScale="60000"/>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altLang="en-US" sz="4000" i="1"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1. Kegiatan ekonomi yang melibatkan transaksi lintas negara.</a:t>
            </a:r>
            <a:endParaRPr lang="en-US" altLang="en-US" sz="4000" i="1"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endParaRPr>
          </a:p>
          <a:p>
            <a:pPr algn="l"/>
            <a:endParaRPr lang="en-US" altLang="en-US" sz="4000" i="1"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endParaRPr>
          </a:p>
          <a:p>
            <a:pPr algn="l"/>
            <a:r>
              <a:rPr lang="en-US" altLang="en-US" sz="4000" i="1"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2. Meliputi ekspor, impor, investasi asing, dan kerja sama multinasional.</a:t>
            </a:r>
            <a:endParaRPr lang="en-US" altLang="en-US" sz="4000" i="1"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endParaRPr>
          </a:p>
          <a:p>
            <a:pPr algn="l"/>
            <a:endParaRPr lang="en-US" altLang="en-US" sz="4000" i="1"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endParaRPr>
          </a:p>
          <a:p>
            <a:pPr algn="l"/>
            <a:r>
              <a:rPr lang="en-US" altLang="en-US" sz="4000" i="1"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3. Tujuan utama: memperluas pasar, meningkatkan keuntungan, dan memperoleh sumber daya global.</a:t>
            </a:r>
            <a:endParaRPr lang="en-US" altLang="en-US" sz="4000" i="1"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232410" y="674370"/>
            <a:ext cx="7075805" cy="5346700"/>
          </a:xfrm>
          <a:prstGeom prst="rect">
            <a:avLst/>
          </a:prstGeom>
        </p:spPr>
        <p:txBody>
          <a:bodyPr vert="horz" lIns="91440" tIns="45720" rIns="91440" bIns="45720" rtlCol="0">
            <a:normAutofit fontScale="90000"/>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buFont typeface="Arial" panose="020B0604020202020204" pitchFamily="34" charset="0"/>
            </a:pPr>
            <a:r>
              <a:rPr lang="zh-CN" altLang="en-US" sz="3400" dirty="0">
                <a:solidFill>
                  <a:schemeClr val="tx1"/>
                </a:solidFill>
                <a:latin typeface="Cambria" panose="02040503050406030204" pitchFamily="18" charset="0"/>
                <a:cs typeface="Arial" panose="020B0604020202020204" pitchFamily="34" charset="0"/>
              </a:rPr>
              <a:t>🕰</a:t>
            </a:r>
            <a:r>
              <a:rPr lang="en-US" altLang="en-US" sz="3400" dirty="0">
                <a:solidFill>
                  <a:schemeClr val="tx1"/>
                </a:solidFill>
                <a:latin typeface="Cambria" panose="02040503050406030204" pitchFamily="18" charset="0"/>
                <a:cs typeface="Arial" panose="020B0604020202020204" pitchFamily="34" charset="0"/>
              </a:rPr>
              <a:t>️</a:t>
            </a:r>
            <a:r>
              <a:rPr lang="en-US" altLang="en-US" sz="3400" dirty="0">
                <a:solidFill>
                  <a:schemeClr val="tx1"/>
                </a:solidFill>
                <a:latin typeface="Cambria" panose="02040503050406030204" pitchFamily="18" charset="0"/>
                <a:cs typeface="Arial" panose="020B0604020202020204" pitchFamily="34" charset="0"/>
              </a:rPr>
              <a:t> Sejarah Awal Bisnis Internasional</a:t>
            </a:r>
            <a:endParaRPr lang="en-US" altLang="en-US" sz="3400" dirty="0">
              <a:solidFill>
                <a:schemeClr val="tx1"/>
              </a:solidFill>
              <a:latin typeface="Cambria" panose="02040503050406030204" pitchFamily="18" charset="0"/>
              <a:cs typeface="Arial" panose="020B0604020202020204" pitchFamily="34" charset="0"/>
            </a:endParaRPr>
          </a:p>
          <a:p>
            <a:pPr algn="just">
              <a:buFont typeface="Arial" panose="020B0604020202020204" pitchFamily="34" charset="0"/>
            </a:pPr>
            <a:r>
              <a:rPr lang="en-US" altLang="en-US" sz="3400" dirty="0">
                <a:solidFill>
                  <a:schemeClr val="tx1"/>
                </a:solidFill>
                <a:latin typeface="Cambria" panose="02040503050406030204" pitchFamily="18" charset="0"/>
                <a:cs typeface="Arial" panose="020B0604020202020204" pitchFamily="34" charset="0"/>
              </a:rPr>
              <a:t>1. Zaman Kuno: Jalur Sutra, perdagangan rempah-rempah antara Asia dan Eropa.</a:t>
            </a:r>
            <a:endParaRPr lang="en-US" altLang="en-US" sz="3400" dirty="0">
              <a:solidFill>
                <a:schemeClr val="tx1"/>
              </a:solidFill>
              <a:latin typeface="Cambria" panose="02040503050406030204" pitchFamily="18" charset="0"/>
              <a:cs typeface="Arial" panose="020B0604020202020204" pitchFamily="34" charset="0"/>
            </a:endParaRPr>
          </a:p>
          <a:p>
            <a:pPr algn="just">
              <a:buFont typeface="Arial" panose="020B0604020202020204" pitchFamily="34" charset="0"/>
            </a:pPr>
            <a:endParaRPr lang="en-US" altLang="en-US" sz="3400" dirty="0">
              <a:solidFill>
                <a:schemeClr val="tx1"/>
              </a:solidFill>
              <a:latin typeface="Cambria" panose="02040503050406030204" pitchFamily="18" charset="0"/>
              <a:cs typeface="Arial" panose="020B0604020202020204" pitchFamily="34" charset="0"/>
            </a:endParaRPr>
          </a:p>
          <a:p>
            <a:pPr algn="just">
              <a:buFont typeface="Arial" panose="020B0604020202020204" pitchFamily="34" charset="0"/>
            </a:pPr>
            <a:r>
              <a:rPr lang="en-US" altLang="en-US" sz="3400" dirty="0">
                <a:solidFill>
                  <a:schemeClr val="tx1"/>
                </a:solidFill>
                <a:latin typeface="Cambria" panose="02040503050406030204" pitchFamily="18" charset="0"/>
                <a:cs typeface="Arial" panose="020B0604020202020204" pitchFamily="34" charset="0"/>
              </a:rPr>
              <a:t>2. Abad Pertengahan: Perdagangan maritim oleh bangsa Arab dan Eropa.</a:t>
            </a:r>
            <a:endParaRPr lang="en-US" altLang="en-US" sz="3400" dirty="0">
              <a:solidFill>
                <a:schemeClr val="tx1"/>
              </a:solidFill>
              <a:latin typeface="Cambria" panose="02040503050406030204" pitchFamily="18" charset="0"/>
              <a:cs typeface="Arial" panose="020B0604020202020204" pitchFamily="34" charset="0"/>
            </a:endParaRPr>
          </a:p>
          <a:p>
            <a:pPr algn="just">
              <a:buFont typeface="Arial" panose="020B0604020202020204" pitchFamily="34" charset="0"/>
            </a:pPr>
            <a:endParaRPr lang="en-US" altLang="en-US" sz="3400" dirty="0">
              <a:solidFill>
                <a:schemeClr val="tx1"/>
              </a:solidFill>
              <a:latin typeface="Cambria" panose="02040503050406030204" pitchFamily="18" charset="0"/>
              <a:cs typeface="Arial" panose="020B0604020202020204" pitchFamily="34" charset="0"/>
            </a:endParaRPr>
          </a:p>
          <a:p>
            <a:pPr algn="just">
              <a:buFont typeface="Arial" panose="020B0604020202020204" pitchFamily="34" charset="0"/>
            </a:pPr>
            <a:r>
              <a:rPr lang="en-US" altLang="en-US" sz="3400" dirty="0">
                <a:solidFill>
                  <a:schemeClr val="tx1"/>
                </a:solidFill>
                <a:latin typeface="Cambria" panose="02040503050406030204" pitchFamily="18" charset="0"/>
                <a:cs typeface="Arial" panose="020B0604020202020204" pitchFamily="34" charset="0"/>
              </a:rPr>
              <a:t>3. Abad Penjelajahan (1500–1700): Kolonialisme dan ekspansi dagang oleh Inggris, Spanyol, Belanda.</a:t>
            </a:r>
            <a:endParaRPr lang="en-US" altLang="id-ID" sz="3400" dirty="0">
              <a:solidFill>
                <a:schemeClr val="tx1"/>
              </a:solidFill>
              <a:latin typeface="Cambria" panose="02040503050406030204" pitchFamily="18" charset="0"/>
              <a:cs typeface="Arial" panose="020B0604020202020204" pitchFamily="34" charset="0"/>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7380312" y="1376771"/>
            <a:ext cx="1512168" cy="2052789"/>
          </a:xfrm>
          <a:prstGeom prst="rect">
            <a:avLst/>
          </a:prstGeom>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611560" y="764704"/>
            <a:ext cx="7632848" cy="40324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n-US" altLang="id-ID" sz="2600" dirty="0">
                <a:ln w="22225">
                  <a:solidFill>
                    <a:schemeClr val="accent2"/>
                  </a:solidFill>
                  <a:prstDash val="solid"/>
                </a:ln>
                <a:solidFill>
                  <a:schemeClr val="accent2">
                    <a:lumMod val="40000"/>
                    <a:lumOff val="60000"/>
                  </a:schemeClr>
                </a:solidFill>
                <a:effectLst/>
                <a:latin typeface="Cambria" panose="02040503050406030204" pitchFamily="18" charset="0"/>
                <a:cs typeface="Arial" panose="020B0604020202020204" pitchFamily="34" charset="0"/>
              </a:rPr>
              <a:t>Periode Dominasi Hukum Nasional:</a:t>
            </a:r>
            <a:endParaRPr lang="en-US" altLang="id-ID" sz="2600" dirty="0">
              <a:ln w="22225">
                <a:solidFill>
                  <a:schemeClr val="accent2"/>
                </a:solidFill>
                <a:prstDash val="solid"/>
              </a:ln>
              <a:solidFill>
                <a:schemeClr val="accent2">
                  <a:lumMod val="40000"/>
                  <a:lumOff val="60000"/>
                </a:schemeClr>
              </a:solidFill>
              <a:effectLst/>
              <a:latin typeface="Cambria" panose="02040503050406030204" pitchFamily="18" charset="0"/>
              <a:cs typeface="Arial" panose="020B0604020202020204" pitchFamily="34" charset="0"/>
            </a:endParaRPr>
          </a:p>
          <a:p>
            <a:pPr algn="just"/>
            <a:endParaRPr lang="en-US" altLang="id-ID" sz="2600" dirty="0">
              <a:ln w="22225">
                <a:solidFill>
                  <a:schemeClr val="accent2"/>
                </a:solidFill>
                <a:prstDash val="solid"/>
              </a:ln>
              <a:solidFill>
                <a:schemeClr val="accent2">
                  <a:lumMod val="40000"/>
                  <a:lumOff val="60000"/>
                </a:schemeClr>
              </a:solidFill>
              <a:effectLst/>
              <a:latin typeface="Cambria" panose="02040503050406030204" pitchFamily="18" charset="0"/>
              <a:cs typeface="Arial" panose="020B0604020202020204" pitchFamily="34" charset="0"/>
            </a:endParaRPr>
          </a:p>
          <a:p>
            <a:pPr algn="just"/>
            <a:r>
              <a:rPr lang="en-US" altLang="id-ID" sz="2600" dirty="0">
                <a:solidFill>
                  <a:schemeClr val="tx1"/>
                </a:solidFill>
                <a:effectLst>
                  <a:outerShdw blurRad="38100" dist="19050" dir="2700000" algn="tl" rotWithShape="0">
                    <a:schemeClr val="dk1">
                      <a:alpha val="40000"/>
                    </a:schemeClr>
                  </a:outerShdw>
                </a:effectLst>
                <a:latin typeface="Cambria" panose="02040503050406030204" pitchFamily="18" charset="0"/>
                <a:cs typeface="Arial" panose="020B0604020202020204" pitchFamily="34" charset="0"/>
              </a:rPr>
              <a:t>Pada periode ini berlangsung dari abad ke-18 sampai pertengahan abad ke-19. Yaitu sejak Periode Perdagangan Internasional sampai permulaan Periode </a:t>
            </a:r>
            <a:r>
              <a:rPr lang="en-US" altLang="id-ID" sz="2600" i="1" dirty="0">
                <a:solidFill>
                  <a:schemeClr val="tx1"/>
                </a:solidFill>
                <a:effectLst>
                  <a:outerShdw blurRad="38100" dist="19050" dir="2700000" algn="tl" rotWithShape="0">
                    <a:schemeClr val="dk1">
                      <a:alpha val="40000"/>
                    </a:schemeClr>
                  </a:outerShdw>
                </a:effectLst>
                <a:latin typeface="Cambria" panose="02040503050406030204" pitchFamily="18" charset="0"/>
                <a:cs typeface="Arial" panose="020B0604020202020204" pitchFamily="34" charset="0"/>
              </a:rPr>
              <a:t>Lex Mecratoria.</a:t>
            </a:r>
            <a:endParaRPr lang="en-US" altLang="id-ID" sz="2600" i="1" dirty="0">
              <a:solidFill>
                <a:schemeClr val="tx1"/>
              </a:solidFill>
              <a:effectLst>
                <a:outerShdw blurRad="38100" dist="19050" dir="2700000" algn="tl" rotWithShape="0">
                  <a:schemeClr val="dk1">
                    <a:alpha val="40000"/>
                  </a:schemeClr>
                </a:outerShdw>
              </a:effectLst>
              <a:latin typeface="Cambria" panose="02040503050406030204" pitchFamily="18" charset="0"/>
              <a:cs typeface="Arial" panose="020B0604020202020204" pitchFamily="34" charset="0"/>
            </a:endParaRPr>
          </a:p>
        </p:txBody>
      </p:sp>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83968" y="3573016"/>
            <a:ext cx="2119140" cy="3097205"/>
          </a:xfrm>
          <a:prstGeom prst="rect">
            <a:avLst/>
          </a:prstGeom>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16145" y="3841115"/>
            <a:ext cx="1711325" cy="2501265"/>
          </a:xfrm>
          <a:prstGeom prst="rect">
            <a:avLst/>
          </a:prstGeom>
        </p:spPr>
      </p:pic>
      <p:sp>
        <p:nvSpPr>
          <p:cNvPr id="3" name="Title 1"/>
          <p:cNvSpPr txBox="1"/>
          <p:nvPr/>
        </p:nvSpPr>
        <p:spPr>
          <a:xfrm>
            <a:off x="379730" y="621030"/>
            <a:ext cx="8107680" cy="3220085"/>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id-ID" sz="2665"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Di Era hukum tersebut, tata hukum dunia </a:t>
            </a:r>
            <a:r>
              <a:rPr kumimoji="0" lang="en-US" altLang="id-ID" sz="2665" b="1" i="1"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(world legal order)</a:t>
            </a:r>
            <a:r>
              <a:rPr kumimoji="0" lang="en-US" altLang="id-ID" sz="2665" b="1"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 relatif bersifat desentralistik yang tidak saling tergangung secara signifikan baik melalui peran organisasi Internasioanal maupun telekomunikasi Internasional.</a:t>
            </a:r>
            <a:endParaRPr kumimoji="0" lang="en-US" altLang="id-ID" sz="2665" b="1"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defRPr/>
            </a:pPr>
            <a:endParaRPr kumimoji="0" lang="en-US" altLang="id-ID" sz="2665" b="1"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id-ID" sz="2665" b="1"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Hampir semua transaksi bisnis Internasional melibatkan pihak swasta</a:t>
            </a:r>
            <a:endParaRPr kumimoji="0" lang="en-US" altLang="id-ID" sz="2665" b="1"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p:nvPr>
            <p:ph type="subTitle" idx="1"/>
          </p:nvPr>
        </p:nvSpPr>
        <p:spPr>
          <a:xfrm>
            <a:off x="416560" y="835660"/>
            <a:ext cx="8009255" cy="5306060"/>
          </a:xfrm>
        </p:spPr>
        <p:txBody>
          <a:bodyPr/>
          <a:p>
            <a:pPr algn="just"/>
            <a:r>
              <a:rPr lang="en-US"/>
              <a:t>Masyarakat hukum Internasional selanjutnya menyerahkan urusan yang bersifat keperdataan (</a:t>
            </a:r>
            <a:r>
              <a:rPr lang="en-US" i="1"/>
              <a:t>Non-soverreign matters)</a:t>
            </a:r>
            <a:r>
              <a:rPr lang="en-US"/>
              <a:t>, termasuk transaksi bisnis Internasional kedalam kontrol hukum Domestik.</a:t>
            </a:r>
            <a:endParaRPr lang="en-US"/>
          </a:p>
          <a:p>
            <a:pPr algn="just"/>
            <a:endParaRPr lang="en-US"/>
          </a:p>
          <a:p>
            <a:pPr algn="just"/>
            <a:r>
              <a:rPr lang="en-US"/>
              <a:t>Akibatnya banyak negara tidak memiliki alasan yang kuat untuk segera menyusun peraturan khusus di tingkat Internasional terkait perjanjian keperdataan yang melibatkan pelaku bisnis asing. Apabila timbul konflik, para pihak lebih banyak mengandalkan peran hukum perusahaan dan hukum perdagangan domestik.</a:t>
            </a:r>
            <a:endParaRPr lang="en-US"/>
          </a:p>
        </p:txBody>
      </p:sp>
    </p:spTree>
  </p:cSld>
  <p:clrMapOvr>
    <a:masterClrMapping/>
  </p:clrMapOvr>
  <p:transition spd="slow">
    <p:fade thruBlk="1"/>
  </p:transition>
</p:sld>
</file>

<file path=ppt/tags/tag1.xml><?xml version="1.0" encoding="utf-8"?>
<p:tagLst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2.xml><?xml version="1.0" encoding="utf-8"?>
<p:tagLst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3717</Words>
  <Application>WPS Presentation</Application>
  <PresentationFormat>On-screen Show (4:3)</PresentationFormat>
  <Paragraphs>80</Paragraphs>
  <Slides>14</Slides>
  <Notes>5</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14</vt:i4>
      </vt:variant>
    </vt:vector>
  </HeadingPairs>
  <TitlesOfParts>
    <vt:vector size="27" baseType="lpstr">
      <vt:lpstr>Arial</vt:lpstr>
      <vt:lpstr>SimSun</vt:lpstr>
      <vt:lpstr>Wingdings</vt:lpstr>
      <vt:lpstr>Calibri</vt:lpstr>
      <vt:lpstr>Times New Roman</vt:lpstr>
      <vt:lpstr>Cambria</vt:lpstr>
      <vt:lpstr>Bookman Old Style</vt:lpstr>
      <vt:lpstr>Tahoma</vt:lpstr>
      <vt:lpstr>Microsoft YaHei</vt:lpstr>
      <vt:lpstr>Arial Unicode MS</vt:lpstr>
      <vt:lpstr>Arial Black</vt:lpstr>
      <vt:lpstr>Courier New</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IBI Darmajaya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ines septia</cp:lastModifiedBy>
  <cp:revision>505</cp:revision>
  <cp:lastPrinted>2017-08-29T02:54:00Z</cp:lastPrinted>
  <dcterms:created xsi:type="dcterms:W3CDTF">2010-04-18T12:06:00Z</dcterms:created>
  <dcterms:modified xsi:type="dcterms:W3CDTF">2025-10-08T01:09:10Z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D43F698B73E349759D2FC07D25A067B1_12</vt:lpwstr>
  </property>
  <property fmtid="{D5CDD505-2E9C-101B-9397-08002B2CF9AE}" pid="3" name="KSOProductBuildVer">
    <vt:lpwstr>1033-12.2.0.21931</vt:lpwstr>
  </property>
</Properties>
</file>