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0" r:id="rId2"/>
    <p:sldId id="301" r:id="rId3"/>
    <p:sldId id="302" r:id="rId4"/>
    <p:sldId id="303" r:id="rId5"/>
    <p:sldId id="304" r:id="rId6"/>
    <p:sldId id="305" r:id="rId7"/>
    <p:sldId id="307" r:id="rId8"/>
    <p:sldId id="308" r:id="rId9"/>
    <p:sldId id="309" r:id="rId10"/>
    <p:sldId id="310" r:id="rId11"/>
    <p:sldId id="264" r:id="rId12"/>
    <p:sldId id="311" r:id="rId13"/>
    <p:sldId id="312" r:id="rId14"/>
    <p:sldId id="313" r:id="rId15"/>
    <p:sldId id="265" r:id="rId16"/>
    <p:sldId id="31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176696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79713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3051"/>
            <a:ext cx="2741084" cy="53070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3051"/>
            <a:ext cx="8026400" cy="53070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0418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5379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3168892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1" y="1604963"/>
            <a:ext cx="5382684" cy="3975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5484" y="1604963"/>
            <a:ext cx="5384800" cy="3975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991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97754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03681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787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96827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017843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E99BD76E-0895-36A1-C1C4-72D8062EDC7D}"/>
              </a:ext>
            </a:extLst>
          </p:cNvPr>
          <p:cNvSpPr>
            <a:spLocks noGrp="1" noChangeArrowheads="1"/>
          </p:cNvSpPr>
          <p:nvPr>
            <p:ph type="title"/>
          </p:nvPr>
        </p:nvSpPr>
        <p:spPr bwMode="auto">
          <a:xfrm>
            <a:off x="609601" y="273050"/>
            <a:ext cx="10970684"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B307B1CD-DDA8-A52E-88B8-1032A44EC4CC}"/>
              </a:ext>
            </a:extLst>
          </p:cNvPr>
          <p:cNvSpPr>
            <a:spLocks noGrp="1" noChangeArrowheads="1"/>
          </p:cNvSpPr>
          <p:nvPr>
            <p:ph type="body" idx="1"/>
          </p:nvPr>
        </p:nvSpPr>
        <p:spPr bwMode="auto">
          <a:xfrm>
            <a:off x="609601" y="1604963"/>
            <a:ext cx="10970684" cy="3975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448"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Tree>
    <p:extLst>
      <p:ext uri="{BB962C8B-B14F-4D97-AF65-F5344CB8AC3E}">
        <p14:creationId xmlns:p14="http://schemas.microsoft.com/office/powerpoint/2010/main" val="10265953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2pPr>
      <a:lvl3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3pPr>
      <a:lvl4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4pPr>
      <a:lvl5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5pPr>
      <a:lvl6pPr marL="25146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6pPr>
      <a:lvl7pPr marL="29718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7pPr>
      <a:lvl8pPr marL="3429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8pPr>
      <a:lvl9pPr marL="3886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9pPr>
    </p:titleStyle>
    <p:bodyStyle>
      <a:lvl1pPr marL="342900" indent="-342900" algn="l" defTabSz="457200" rtl="0" eaLnBrk="0" fontAlgn="base" hangingPunct="0">
        <a:lnSpc>
          <a:spcPct val="93000"/>
        </a:lnSpc>
        <a:spcBef>
          <a:spcPts val="1425"/>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eaLnBrk="0" fontAlgn="base" hangingPunct="0">
        <a:lnSpc>
          <a:spcPct val="93000"/>
        </a:lnSpc>
        <a:spcBef>
          <a:spcPts val="1138"/>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eaLnBrk="0" fontAlgn="base" hangingPunct="0">
        <a:lnSpc>
          <a:spcPct val="93000"/>
        </a:lnSpc>
        <a:spcBef>
          <a:spcPts val="85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eaLnBrk="0" fontAlgn="base" hangingPunct="0">
        <a:lnSpc>
          <a:spcPct val="93000"/>
        </a:lnSpc>
        <a:spcBef>
          <a:spcPts val="575"/>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eaLnBrk="0" fontAlgn="base" hangingPunct="0">
        <a:lnSpc>
          <a:spcPct val="93000"/>
        </a:lnSpc>
        <a:spcBef>
          <a:spcPts val="288"/>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6FB75D-BEBA-1515-8ACE-4AC149DAA7B3}"/>
              </a:ext>
            </a:extLst>
          </p:cNvPr>
          <p:cNvSpPr txBox="1"/>
          <p:nvPr/>
        </p:nvSpPr>
        <p:spPr>
          <a:xfrm>
            <a:off x="753979" y="2057400"/>
            <a:ext cx="11020926" cy="1323439"/>
          </a:xfrm>
          <a:prstGeom prst="rect">
            <a:avLst/>
          </a:prstGeom>
          <a:solidFill>
            <a:schemeClr val="accent2">
              <a:lumMod val="20000"/>
              <a:lumOff val="80000"/>
            </a:schemeClr>
          </a:solidFill>
        </p:spPr>
        <p:txBody>
          <a:bodyPr wrap="square">
            <a:spAutoFit/>
          </a:bodyPr>
          <a:lstStyle/>
          <a:p>
            <a:pPr algn="ctr" defTabSz="457200" eaLnBrk="0" fontAlgn="base" hangingPunct="0">
              <a:spcBef>
                <a:spcPct val="0"/>
              </a:spcBef>
              <a:spcAft>
                <a:spcPct val="0"/>
              </a:spcAft>
              <a:defRPr sz="4000" b="1">
                <a:solidFill>
                  <a:srgbClr val="003366"/>
                </a:solidFill>
                <a:latin typeface="Montserrat"/>
              </a:defRPr>
            </a:pPr>
            <a:r>
              <a:rPr lang="en-US" sz="4000" b="1" dirty="0" err="1">
                <a:solidFill>
                  <a:srgbClr val="003366"/>
                </a:solidFill>
                <a:latin typeface="Montserrat"/>
              </a:rPr>
              <a:t>Rekomendasi</a:t>
            </a:r>
            <a:r>
              <a:rPr lang="en-US" sz="4000" b="1" dirty="0">
                <a:solidFill>
                  <a:srgbClr val="003366"/>
                </a:solidFill>
                <a:latin typeface="Montserrat"/>
              </a:rPr>
              <a:t> </a:t>
            </a:r>
            <a:r>
              <a:rPr lang="en-US" sz="4000" b="1" dirty="0" err="1">
                <a:solidFill>
                  <a:srgbClr val="003366"/>
                </a:solidFill>
                <a:latin typeface="Montserrat"/>
              </a:rPr>
              <a:t>Sistem</a:t>
            </a:r>
            <a:endParaRPr lang="en-US" sz="4000" b="1" dirty="0">
              <a:solidFill>
                <a:srgbClr val="003366"/>
              </a:solidFill>
              <a:latin typeface="Montserrat"/>
            </a:endParaRPr>
          </a:p>
          <a:p>
            <a:pPr algn="ctr" defTabSz="457200" eaLnBrk="0" fontAlgn="base" hangingPunct="0">
              <a:spcBef>
                <a:spcPct val="0"/>
              </a:spcBef>
              <a:spcAft>
                <a:spcPct val="0"/>
              </a:spcAft>
              <a:defRPr sz="4000" b="1">
                <a:solidFill>
                  <a:srgbClr val="003366"/>
                </a:solidFill>
                <a:latin typeface="Montserrat"/>
              </a:defRPr>
            </a:pPr>
            <a:r>
              <a:rPr lang="en-US" sz="4000" b="1" dirty="0">
                <a:solidFill>
                  <a:srgbClr val="003366"/>
                </a:solidFill>
                <a:latin typeface="Montserrat"/>
              </a:rPr>
              <a:t>Part 3</a:t>
            </a:r>
            <a:endParaRPr sz="4000" b="1" dirty="0">
              <a:solidFill>
                <a:srgbClr val="003366"/>
              </a:solidFill>
              <a:latin typeface="Montserrat"/>
            </a:endParaRPr>
          </a:p>
        </p:txBody>
      </p:sp>
      <p:sp>
        <p:nvSpPr>
          <p:cNvPr id="2" name="TextBox 1">
            <a:extLst>
              <a:ext uri="{FF2B5EF4-FFF2-40B4-BE49-F238E27FC236}">
                <a16:creationId xmlns:a16="http://schemas.microsoft.com/office/drawing/2014/main" id="{44E593B8-BE27-C415-498F-781F6A02D32E}"/>
              </a:ext>
            </a:extLst>
          </p:cNvPr>
          <p:cNvSpPr txBox="1"/>
          <p:nvPr/>
        </p:nvSpPr>
        <p:spPr>
          <a:xfrm>
            <a:off x="1171254" y="3600451"/>
            <a:ext cx="10171416" cy="830997"/>
          </a:xfrm>
          <a:prstGeom prst="rect">
            <a:avLst/>
          </a:prstGeom>
          <a:solidFill>
            <a:schemeClr val="bg1"/>
          </a:solidFill>
        </p:spPr>
        <p:txBody>
          <a:bodyPr wrap="square">
            <a:spAutoFit/>
          </a:bodyPr>
          <a:lstStyle/>
          <a:p>
            <a:pPr algn="ctr" defTabSz="457200" eaLnBrk="0" fontAlgn="base" hangingPunct="0">
              <a:spcBef>
                <a:spcPct val="0"/>
              </a:spcBef>
              <a:spcAft>
                <a:spcPct val="0"/>
              </a:spcAft>
              <a:defRPr sz="4000" b="1">
                <a:solidFill>
                  <a:srgbClr val="003366"/>
                </a:solidFill>
                <a:latin typeface="Montserrat"/>
              </a:defRPr>
            </a:pPr>
            <a:r>
              <a:rPr sz="2400" b="1" dirty="0" err="1">
                <a:solidFill>
                  <a:srgbClr val="003366"/>
                </a:solidFill>
                <a:latin typeface="Montserrat"/>
              </a:rPr>
              <a:t>Konsep</a:t>
            </a:r>
            <a:r>
              <a:rPr sz="2400" b="1" dirty="0">
                <a:solidFill>
                  <a:srgbClr val="003366"/>
                </a:solidFill>
                <a:latin typeface="Montserrat"/>
              </a:rPr>
              <a:t> </a:t>
            </a:r>
            <a:r>
              <a:rPr lang="en-US" sz="2400" b="1" dirty="0" err="1">
                <a:solidFill>
                  <a:srgbClr val="003366"/>
                </a:solidFill>
                <a:latin typeface="Montserrat"/>
              </a:rPr>
              <a:t>Sis</a:t>
            </a:r>
            <a:r>
              <a:rPr sz="2400" b="1" dirty="0" err="1">
                <a:solidFill>
                  <a:srgbClr val="003366"/>
                </a:solidFill>
                <a:latin typeface="Montserrat"/>
              </a:rPr>
              <a:t>tem</a:t>
            </a:r>
            <a:r>
              <a:rPr sz="2400" b="1" dirty="0">
                <a:solidFill>
                  <a:srgbClr val="003366"/>
                </a:solidFill>
                <a:latin typeface="Montserrat"/>
              </a:rPr>
              <a:t> </a:t>
            </a:r>
            <a:r>
              <a:rPr sz="2400" b="1" dirty="0" err="1">
                <a:solidFill>
                  <a:srgbClr val="003366"/>
                </a:solidFill>
                <a:latin typeface="Montserrat"/>
              </a:rPr>
              <a:t>Rekomendasi</a:t>
            </a:r>
            <a:r>
              <a:rPr sz="2400" b="1" dirty="0">
                <a:solidFill>
                  <a:srgbClr val="003366"/>
                </a:solidFill>
                <a:latin typeface="Montserrat"/>
              </a:rPr>
              <a:t> dan</a:t>
            </a:r>
            <a:endParaRPr lang="en-US" sz="2400" b="1" dirty="0">
              <a:solidFill>
                <a:srgbClr val="003366"/>
              </a:solidFill>
              <a:latin typeface="Montserrat"/>
            </a:endParaRPr>
          </a:p>
          <a:p>
            <a:pPr algn="ctr" defTabSz="457200" eaLnBrk="0" fontAlgn="base" hangingPunct="0">
              <a:spcBef>
                <a:spcPct val="0"/>
              </a:spcBef>
              <a:spcAft>
                <a:spcPct val="0"/>
              </a:spcAft>
              <a:defRPr sz="4000" b="1">
                <a:solidFill>
                  <a:srgbClr val="003366"/>
                </a:solidFill>
                <a:latin typeface="Montserrat"/>
              </a:defRPr>
            </a:pPr>
            <a:r>
              <a:rPr sz="2400" b="1" dirty="0">
                <a:solidFill>
                  <a:srgbClr val="003366"/>
                </a:solidFill>
                <a:latin typeface="Montserrat"/>
              </a:rPr>
              <a:t> Teknik Dasar </a:t>
            </a:r>
            <a:r>
              <a:rPr sz="2400" b="1" dirty="0" err="1">
                <a:solidFill>
                  <a:srgbClr val="003366"/>
                </a:solidFill>
                <a:latin typeface="Montserrat"/>
              </a:rPr>
              <a:t>Rekomendasi</a:t>
            </a:r>
            <a:endParaRPr sz="2400" b="1" dirty="0">
              <a:solidFill>
                <a:srgbClr val="003366"/>
              </a:solidFill>
              <a:latin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5C677707-4E04-AAF0-88FD-F8806088DDFC}"/>
              </a:ext>
            </a:extLst>
          </p:cNvPr>
          <p:cNvSpPr>
            <a:spLocks noGrp="1" noChangeArrowheads="1"/>
          </p:cNvSpPr>
          <p:nvPr>
            <p:ph type="title"/>
          </p:nvPr>
        </p:nvSpPr>
        <p:spPr>
          <a:xfrm>
            <a:off x="1828801" y="533400"/>
            <a:ext cx="8228013" cy="5638800"/>
          </a:xfrm>
        </p:spPr>
        <p:txBody>
          <a:bodyPr/>
          <a:lstStyle/>
          <a:p>
            <a:r>
              <a:rPr lang="en-US" altLang="en-US" sz="3600" b="1">
                <a:solidFill>
                  <a:srgbClr val="FF0000"/>
                </a:solidFill>
              </a:rPr>
              <a:t>Spotify (Rekomendasi Lagu Berdasarkan Ciri Audio)</a:t>
            </a:r>
            <a:br>
              <a:rPr lang="en-US" altLang="en-US" sz="3600" b="1">
                <a:solidFill>
                  <a:srgbClr val="FF0000"/>
                </a:solidFill>
              </a:rPr>
            </a:br>
            <a:r>
              <a:rPr lang="en-US" altLang="en-US" sz="3600"/>
              <a:t>Spotify menganalisis </a:t>
            </a:r>
            <a:r>
              <a:rPr lang="en-US" altLang="en-US" sz="3600" b="1"/>
              <a:t>fitur lagu</a:t>
            </a:r>
            <a:r>
              <a:rPr lang="en-US" altLang="en-US" sz="3600"/>
              <a:t> (tempo, energi, danceability, acousticness) dan membuat profil pengguna.</a:t>
            </a:r>
            <a:br>
              <a:rPr lang="en-US" altLang="en-US" sz="3600"/>
            </a:br>
            <a:r>
              <a:rPr lang="en-US" altLang="en-US" sz="3600"/>
              <a:t>Lagu baru yang memiliki karakteristik serupa akan direkomendasikan, meskipun belum pernah didengarkan pengguna lain.</a:t>
            </a:r>
            <a:br>
              <a:rPr lang="en-US" altLang="en-US" sz="3600"/>
            </a:br>
            <a:endParaRPr lang="en-US" altLang="en-US" sz="36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6FDD1-CE99-BE93-23DD-7881C29D5A60}"/>
              </a:ext>
            </a:extLst>
          </p:cNvPr>
          <p:cNvSpPr>
            <a:spLocks noGrp="1"/>
          </p:cNvSpPr>
          <p:nvPr>
            <p:ph type="title"/>
          </p:nvPr>
        </p:nvSpPr>
        <p:spPr>
          <a:solidFill>
            <a:schemeClr val="accent2">
              <a:lumMod val="40000"/>
              <a:lumOff val="60000"/>
            </a:schemeClr>
          </a:solidFill>
        </p:spPr>
        <p:txBody>
          <a:bodyPr/>
          <a:lstStyle/>
          <a:p>
            <a:pPr>
              <a:defRPr/>
            </a:pPr>
            <a:r>
              <a:rPr lang="en-US" dirty="0"/>
              <a:t>Collaborative Filtering (CF)</a:t>
            </a:r>
            <a:br>
              <a:rPr lang="en-US" dirty="0"/>
            </a:br>
            <a:endParaRPr dirty="0"/>
          </a:p>
        </p:txBody>
      </p:sp>
      <p:sp>
        <p:nvSpPr>
          <p:cNvPr id="4" name="TextBox 3">
            <a:extLst>
              <a:ext uri="{FF2B5EF4-FFF2-40B4-BE49-F238E27FC236}">
                <a16:creationId xmlns:a16="http://schemas.microsoft.com/office/drawing/2014/main" id="{2D0694BC-8249-AA8F-4033-AC05BC41CC4A}"/>
              </a:ext>
            </a:extLst>
          </p:cNvPr>
          <p:cNvSpPr txBox="1"/>
          <p:nvPr/>
        </p:nvSpPr>
        <p:spPr>
          <a:xfrm>
            <a:off x="1828800" y="1416050"/>
            <a:ext cx="8001000" cy="2954338"/>
          </a:xfrm>
          <a:prstGeom prst="rect">
            <a:avLst/>
          </a:prstGeom>
          <a:noFill/>
        </p:spPr>
        <p:txBody>
          <a:bodyPr>
            <a:spAutoFit/>
          </a:bodyPr>
          <a:lstStyle/>
          <a:p>
            <a:pPr defTabSz="457200" eaLnBrk="0" fontAlgn="base" hangingPunct="0">
              <a:spcBef>
                <a:spcPct val="0"/>
              </a:spcBef>
              <a:spcAft>
                <a:spcPct val="0"/>
              </a:spcAft>
              <a:defRPr/>
            </a:pPr>
            <a:endParaRPr dirty="0">
              <a:solidFill>
                <a:srgbClr val="000000"/>
              </a:solidFill>
              <a:latin typeface="Arial" panose="020B0604020202020204" pitchFamily="34" charset="0"/>
            </a:endParaRPr>
          </a:p>
          <a:p>
            <a:pPr marL="342900" indent="-342900" algn="ctr" defTabSz="457200" eaLnBrk="0" fontAlgn="base" hangingPunct="0">
              <a:spcBef>
                <a:spcPct val="0"/>
              </a:spcBef>
              <a:spcAft>
                <a:spcPct val="0"/>
              </a:spcAft>
              <a:buFont typeface="Wingdings" panose="05000000000000000000" pitchFamily="2" charset="2"/>
              <a:buChar char="§"/>
              <a:defRPr sz="2400">
                <a:solidFill>
                  <a:srgbClr val="323232"/>
                </a:solidFill>
                <a:latin typeface="Open Sans"/>
              </a:defRPr>
            </a:pPr>
            <a:r>
              <a:rPr sz="3600" dirty="0" err="1">
                <a:solidFill>
                  <a:srgbClr val="323232"/>
                </a:solidFill>
                <a:latin typeface="Open Sans"/>
              </a:rPr>
              <a:t>Prinsip</a:t>
            </a:r>
            <a:r>
              <a:rPr sz="3600" dirty="0">
                <a:solidFill>
                  <a:srgbClr val="323232"/>
                </a:solidFill>
                <a:latin typeface="Open Sans"/>
              </a:rPr>
              <a:t>: </a:t>
            </a:r>
            <a:r>
              <a:rPr sz="3600" dirty="0" err="1">
                <a:solidFill>
                  <a:srgbClr val="323232"/>
                </a:solidFill>
                <a:latin typeface="Open Sans"/>
              </a:rPr>
              <a:t>pengguna</a:t>
            </a:r>
            <a:r>
              <a:rPr sz="3600" dirty="0">
                <a:solidFill>
                  <a:srgbClr val="323232"/>
                </a:solidFill>
                <a:latin typeface="Open Sans"/>
              </a:rPr>
              <a:t> </a:t>
            </a:r>
            <a:r>
              <a:rPr sz="3600" dirty="0" err="1">
                <a:solidFill>
                  <a:srgbClr val="323232"/>
                </a:solidFill>
                <a:latin typeface="Open Sans"/>
              </a:rPr>
              <a:t>mirip</a:t>
            </a:r>
            <a:r>
              <a:rPr sz="3600" dirty="0">
                <a:solidFill>
                  <a:srgbClr val="323232"/>
                </a:solidFill>
                <a:latin typeface="Open Sans"/>
              </a:rPr>
              <a:t> </a:t>
            </a:r>
            <a:endParaRPr lang="en-US" sz="3600" dirty="0">
              <a:solidFill>
                <a:srgbClr val="323232"/>
              </a:solidFill>
              <a:latin typeface="Open Sans"/>
            </a:endParaRPr>
          </a:p>
          <a:p>
            <a:pPr algn="ctr" defTabSz="457200" eaLnBrk="0" fontAlgn="base" hangingPunct="0">
              <a:spcBef>
                <a:spcPct val="0"/>
              </a:spcBef>
              <a:spcAft>
                <a:spcPct val="0"/>
              </a:spcAft>
              <a:defRPr sz="2400">
                <a:solidFill>
                  <a:srgbClr val="323232"/>
                </a:solidFill>
                <a:latin typeface="Open Sans"/>
              </a:defRPr>
            </a:pPr>
            <a:r>
              <a:rPr sz="3600" dirty="0" err="1">
                <a:solidFill>
                  <a:srgbClr val="323232"/>
                </a:solidFill>
                <a:latin typeface="Open Sans"/>
              </a:rPr>
              <a:t>memiliki</a:t>
            </a:r>
            <a:r>
              <a:rPr sz="3600" dirty="0">
                <a:solidFill>
                  <a:srgbClr val="323232"/>
                </a:solidFill>
                <a:latin typeface="Open Sans"/>
              </a:rPr>
              <a:t> </a:t>
            </a:r>
            <a:r>
              <a:rPr sz="3600" dirty="0" err="1">
                <a:solidFill>
                  <a:srgbClr val="323232"/>
                </a:solidFill>
                <a:latin typeface="Open Sans"/>
              </a:rPr>
              <a:t>preferensi</a:t>
            </a:r>
            <a:r>
              <a:rPr sz="3600" dirty="0">
                <a:solidFill>
                  <a:srgbClr val="323232"/>
                </a:solidFill>
                <a:latin typeface="Open Sans"/>
              </a:rPr>
              <a:t> </a:t>
            </a:r>
            <a:r>
              <a:rPr sz="3600" dirty="0" err="1">
                <a:solidFill>
                  <a:srgbClr val="323232"/>
                </a:solidFill>
                <a:latin typeface="Open Sans"/>
              </a:rPr>
              <a:t>mirip</a:t>
            </a:r>
            <a:endParaRPr lang="en-US" sz="3600" dirty="0">
              <a:solidFill>
                <a:srgbClr val="323232"/>
              </a:solidFill>
              <a:latin typeface="Open Sans"/>
            </a:endParaRPr>
          </a:p>
          <a:p>
            <a:pPr marL="342900" indent="-342900" algn="ctr" defTabSz="457200" eaLnBrk="0" fontAlgn="base" hangingPunct="0">
              <a:spcBef>
                <a:spcPct val="0"/>
              </a:spcBef>
              <a:spcAft>
                <a:spcPct val="0"/>
              </a:spcAft>
              <a:buFont typeface="Wingdings" panose="05000000000000000000" pitchFamily="2" charset="2"/>
              <a:buChar char="§"/>
              <a:defRPr sz="2400">
                <a:solidFill>
                  <a:srgbClr val="323232"/>
                </a:solidFill>
                <a:latin typeface="Open Sans"/>
              </a:defRPr>
            </a:pPr>
            <a:r>
              <a:rPr sz="3600" dirty="0" err="1">
                <a:solidFill>
                  <a:srgbClr val="323232"/>
                </a:solidFill>
                <a:latin typeface="Open Sans"/>
              </a:rPr>
              <a:t>Berdasarkan</a:t>
            </a:r>
            <a:r>
              <a:rPr sz="3600" dirty="0">
                <a:solidFill>
                  <a:srgbClr val="323232"/>
                </a:solidFill>
                <a:latin typeface="Open Sans"/>
              </a:rPr>
              <a:t> </a:t>
            </a:r>
            <a:r>
              <a:rPr sz="3600" dirty="0" err="1">
                <a:solidFill>
                  <a:srgbClr val="323232"/>
                </a:solidFill>
                <a:latin typeface="Open Sans"/>
              </a:rPr>
              <a:t>hubungan</a:t>
            </a:r>
            <a:r>
              <a:rPr sz="3600" dirty="0">
                <a:solidFill>
                  <a:srgbClr val="323232"/>
                </a:solidFill>
                <a:latin typeface="Open Sans"/>
              </a:rPr>
              <a:t> </a:t>
            </a:r>
            <a:r>
              <a:rPr sz="3600" dirty="0" err="1">
                <a:solidFill>
                  <a:srgbClr val="323232"/>
                </a:solidFill>
                <a:latin typeface="Open Sans"/>
              </a:rPr>
              <a:t>antar</a:t>
            </a:r>
            <a:r>
              <a:rPr sz="3600" dirty="0">
                <a:solidFill>
                  <a:srgbClr val="323232"/>
                </a:solidFill>
                <a:latin typeface="Open Sans"/>
              </a:rPr>
              <a:t> </a:t>
            </a:r>
            <a:endParaRPr lang="en-US" sz="3600" dirty="0">
              <a:solidFill>
                <a:srgbClr val="323232"/>
              </a:solidFill>
              <a:latin typeface="Open Sans"/>
            </a:endParaRPr>
          </a:p>
          <a:p>
            <a:pPr algn="ctr" defTabSz="457200" eaLnBrk="0" fontAlgn="base" hangingPunct="0">
              <a:spcBef>
                <a:spcPct val="0"/>
              </a:spcBef>
              <a:spcAft>
                <a:spcPct val="0"/>
              </a:spcAft>
              <a:defRPr sz="2400">
                <a:solidFill>
                  <a:srgbClr val="323232"/>
                </a:solidFill>
                <a:latin typeface="Open Sans"/>
              </a:defRPr>
            </a:pPr>
            <a:r>
              <a:rPr sz="3600" dirty="0" err="1">
                <a:solidFill>
                  <a:srgbClr val="323232"/>
                </a:solidFill>
                <a:latin typeface="Open Sans"/>
              </a:rPr>
              <a:t>pengguna</a:t>
            </a:r>
            <a:r>
              <a:rPr sz="3600" dirty="0">
                <a:solidFill>
                  <a:srgbClr val="323232"/>
                </a:solidFill>
                <a:latin typeface="Open Sans"/>
              </a:rPr>
              <a:t> dan item</a:t>
            </a:r>
            <a:br>
              <a:rPr sz="2400" dirty="0">
                <a:solidFill>
                  <a:srgbClr val="323232"/>
                </a:solidFill>
                <a:latin typeface="Open Sans"/>
              </a:rPr>
            </a:br>
            <a:endParaRPr sz="2400" dirty="0">
              <a:solidFill>
                <a:srgbClr val="323232"/>
              </a:solidFill>
              <a:latin typeface="Open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3EC5F718-9420-51D2-23AC-3794CF3E3FD9}"/>
              </a:ext>
            </a:extLst>
          </p:cNvPr>
          <p:cNvSpPr>
            <a:spLocks noGrp="1" noChangeArrowheads="1"/>
          </p:cNvSpPr>
          <p:nvPr>
            <p:ph type="title"/>
          </p:nvPr>
        </p:nvSpPr>
        <p:spPr>
          <a:xfrm>
            <a:off x="1828800" y="273050"/>
            <a:ext cx="8610600" cy="5899150"/>
          </a:xfrm>
        </p:spPr>
        <p:txBody>
          <a:bodyPr/>
          <a:lstStyle/>
          <a:p>
            <a:r>
              <a:rPr lang="en-US" altLang="en-US" sz="3200" b="1"/>
              <a:t>Amazon (Rekomendasi Produk “Customers Who Bought This Also Bought”)</a:t>
            </a:r>
            <a:br>
              <a:rPr lang="en-US" altLang="en-US" sz="3200" b="1"/>
            </a:br>
            <a:r>
              <a:rPr lang="en-US" altLang="en-US" sz="3200"/>
              <a:t>Berdasarkan </a:t>
            </a:r>
            <a:r>
              <a:rPr lang="en-US" altLang="en-US" sz="3200" b="1"/>
              <a:t>riwayat pembelian kolektif</a:t>
            </a:r>
            <a:r>
              <a:rPr lang="en-US" altLang="en-US" sz="3200"/>
              <a:t>, sistem mengenali pola kesamaan antar pelanggan.</a:t>
            </a:r>
            <a:br>
              <a:rPr lang="en-US" altLang="en-US" sz="3200"/>
            </a:br>
            <a:r>
              <a:rPr lang="en-US" altLang="en-US" sz="3200"/>
              <a:t>Jika banyak pengguna membeli </a:t>
            </a:r>
            <a:r>
              <a:rPr lang="en-US" altLang="en-US" sz="3200" b="1"/>
              <a:t>laptop + tas laptop</a:t>
            </a:r>
            <a:r>
              <a:rPr lang="en-US" altLang="en-US" sz="3200"/>
              <a:t>, sistem akan merekomendasikan tas laptop kepada pembeli laptop baru.</a:t>
            </a:r>
            <a:br>
              <a:rPr lang="en-US" altLang="en-US"/>
            </a:br>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5E75844B-10B9-042F-2785-C0DAE3EF66D8}"/>
              </a:ext>
            </a:extLst>
          </p:cNvPr>
          <p:cNvSpPr>
            <a:spLocks noGrp="1" noChangeArrowheads="1"/>
          </p:cNvSpPr>
          <p:nvPr>
            <p:ph type="title"/>
          </p:nvPr>
        </p:nvSpPr>
        <p:spPr>
          <a:xfrm>
            <a:off x="1981201" y="273050"/>
            <a:ext cx="8228013" cy="5822950"/>
          </a:xfrm>
        </p:spPr>
        <p:txBody>
          <a:bodyPr/>
          <a:lstStyle/>
          <a:p>
            <a:r>
              <a:rPr lang="en-US" altLang="en-US" sz="3600" b="1"/>
              <a:t>Netflix (User-Based Collaborative Filtering)</a:t>
            </a:r>
            <a:br>
              <a:rPr lang="en-US" altLang="en-US" sz="3600" b="1"/>
            </a:br>
            <a:r>
              <a:rPr lang="en-US" altLang="en-US" sz="3600"/>
              <a:t>Netflix menggunakan pola rating pengguna lain untuk merekomendasikan film.</a:t>
            </a:r>
            <a:br>
              <a:rPr lang="en-US" altLang="en-US" sz="3600"/>
            </a:br>
            <a:r>
              <a:rPr lang="en-US" altLang="en-US" sz="3600"/>
              <a:t>Jika pengguna A dan B menonton film serupa, maka film yang disukai B tapi belum dilihat A akan direkomendasikan ke A.</a:t>
            </a:r>
            <a:br>
              <a:rPr lang="en-US" altLang="en-US" sz="3600"/>
            </a:br>
            <a:endParaRPr lang="en-US" altLang="en-US" sz="3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3">
            <a:extLst>
              <a:ext uri="{FF2B5EF4-FFF2-40B4-BE49-F238E27FC236}">
                <a16:creationId xmlns:a16="http://schemas.microsoft.com/office/drawing/2014/main" id="{D9D52456-FFD3-0BCD-A927-305353A187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381000"/>
            <a:ext cx="8458200" cy="550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9BC4-55FD-7BE9-E313-9010B252630A}"/>
              </a:ext>
            </a:extLst>
          </p:cNvPr>
          <p:cNvSpPr>
            <a:spLocks noGrp="1"/>
          </p:cNvSpPr>
          <p:nvPr>
            <p:ph type="title"/>
          </p:nvPr>
        </p:nvSpPr>
        <p:spPr>
          <a:xfrm>
            <a:off x="1981201" y="152400"/>
            <a:ext cx="8228013" cy="1143000"/>
          </a:xfrm>
          <a:solidFill>
            <a:schemeClr val="accent2">
              <a:lumMod val="40000"/>
              <a:lumOff val="60000"/>
            </a:schemeClr>
          </a:solidFill>
        </p:spPr>
        <p:txBody>
          <a:bodyPr/>
          <a:lstStyle/>
          <a:p>
            <a:pPr>
              <a:defRPr/>
            </a:pPr>
            <a:r>
              <a:rPr lang="en-US" dirty="0"/>
              <a:t>Hybrid Recommender Systems</a:t>
            </a:r>
            <a:br>
              <a:rPr lang="en-US" dirty="0"/>
            </a:br>
            <a:endParaRPr dirty="0"/>
          </a:p>
        </p:txBody>
      </p:sp>
      <p:sp>
        <p:nvSpPr>
          <p:cNvPr id="20483" name="TextBox 3">
            <a:extLst>
              <a:ext uri="{FF2B5EF4-FFF2-40B4-BE49-F238E27FC236}">
                <a16:creationId xmlns:a16="http://schemas.microsoft.com/office/drawing/2014/main" id="{BD1F4F0D-327C-1992-4199-9681A5631D86}"/>
              </a:ext>
            </a:extLst>
          </p:cNvPr>
          <p:cNvSpPr txBox="1">
            <a:spLocks noChangeArrowheads="1"/>
          </p:cNvSpPr>
          <p:nvPr/>
        </p:nvSpPr>
        <p:spPr bwMode="auto">
          <a:xfrm>
            <a:off x="1947863" y="1600200"/>
            <a:ext cx="7980362" cy="2339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defTabSz="457200" eaLnBrk="0" fontAlgn="base" hangingPunct="0">
              <a:spcBef>
                <a:spcPct val="0"/>
              </a:spcBef>
              <a:spcAft>
                <a:spcPct val="0"/>
              </a:spcAft>
            </a:pPr>
            <a:endParaRPr lang="en-US" altLang="en-US">
              <a:solidFill>
                <a:srgbClr val="000000"/>
              </a:solidFill>
              <a:latin typeface="Arial" panose="020B0604020202020204" pitchFamily="34" charset="0"/>
            </a:endParaRPr>
          </a:p>
          <a:p>
            <a:pPr defTabSz="457200" eaLnBrk="0" fontAlgn="base" hangingPunct="0">
              <a:spcBef>
                <a:spcPct val="0"/>
              </a:spcBef>
              <a:spcAft>
                <a:spcPct val="0"/>
              </a:spcAft>
            </a:pPr>
            <a:r>
              <a:rPr lang="en-US" altLang="en-US" sz="3200">
                <a:solidFill>
                  <a:srgbClr val="323232"/>
                </a:solidFill>
                <a:latin typeface="Open Sans" panose="020B0606030504020204" pitchFamily="34" charset="0"/>
              </a:rPr>
              <a:t>Menggabungkan metode </a:t>
            </a:r>
            <a:r>
              <a:rPr lang="en-US" altLang="en-US" sz="3200" b="1">
                <a:solidFill>
                  <a:srgbClr val="323232"/>
                </a:solidFill>
                <a:latin typeface="Open Sans" panose="020B0606030504020204" pitchFamily="34" charset="0"/>
              </a:rPr>
              <a:t>Content-Based</a:t>
            </a:r>
            <a:r>
              <a:rPr lang="en-US" altLang="en-US" sz="3200">
                <a:solidFill>
                  <a:srgbClr val="323232"/>
                </a:solidFill>
                <a:latin typeface="Open Sans" panose="020B0606030504020204" pitchFamily="34" charset="0"/>
              </a:rPr>
              <a:t> </a:t>
            </a:r>
          </a:p>
          <a:p>
            <a:pPr defTabSz="457200" eaLnBrk="0" fontAlgn="base" hangingPunct="0">
              <a:spcBef>
                <a:spcPct val="0"/>
              </a:spcBef>
              <a:spcAft>
                <a:spcPct val="0"/>
              </a:spcAft>
            </a:pPr>
            <a:r>
              <a:rPr lang="en-US" altLang="en-US" sz="3200">
                <a:solidFill>
                  <a:srgbClr val="323232"/>
                </a:solidFill>
                <a:latin typeface="Open Sans" panose="020B0606030504020204" pitchFamily="34" charset="0"/>
              </a:rPr>
              <a:t>dan </a:t>
            </a:r>
            <a:r>
              <a:rPr lang="en-US" altLang="en-US" sz="3200" b="1">
                <a:solidFill>
                  <a:srgbClr val="323232"/>
                </a:solidFill>
                <a:latin typeface="Open Sans" panose="020B0606030504020204" pitchFamily="34" charset="0"/>
              </a:rPr>
              <a:t>Collaborative Filtering</a:t>
            </a:r>
            <a:r>
              <a:rPr lang="en-US" altLang="en-US" sz="3200">
                <a:solidFill>
                  <a:srgbClr val="323232"/>
                </a:solidFill>
                <a:latin typeface="Open Sans" panose="020B0606030504020204" pitchFamily="34" charset="0"/>
              </a:rPr>
              <a:t> untuk menutupi kelemahan masing-masing.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60B3879B-4896-4772-FD68-BD0C95294F94}"/>
              </a:ext>
            </a:extLst>
          </p:cNvPr>
          <p:cNvSpPr>
            <a:spLocks noGrp="1" noChangeArrowheads="1"/>
          </p:cNvSpPr>
          <p:nvPr>
            <p:ph type="title"/>
          </p:nvPr>
        </p:nvSpPr>
        <p:spPr>
          <a:xfrm>
            <a:off x="1981201" y="273050"/>
            <a:ext cx="8228013" cy="6051550"/>
          </a:xfrm>
        </p:spPr>
        <p:txBody>
          <a:bodyPr/>
          <a:lstStyle/>
          <a:p>
            <a:r>
              <a:rPr lang="en-US" altLang="en-US" sz="3200" b="1"/>
              <a:t>Netflix (Pendekatan Hybrid)</a:t>
            </a:r>
            <a:br>
              <a:rPr lang="en-US" altLang="en-US" sz="3200" b="1"/>
            </a:br>
            <a:r>
              <a:rPr lang="en-US" altLang="en-US" sz="3200"/>
              <a:t>Netflix mengombinasikan:</a:t>
            </a:r>
            <a:br>
              <a:rPr lang="en-US" altLang="en-US" sz="3200"/>
            </a:br>
            <a:r>
              <a:rPr lang="en-US" altLang="en-US" sz="3200" i="1"/>
              <a:t>Content-based</a:t>
            </a:r>
            <a:r>
              <a:rPr lang="en-US" altLang="en-US" sz="3200"/>
              <a:t>: fitur film (genre, aktor, sutradara).</a:t>
            </a:r>
            <a:br>
              <a:rPr lang="en-US" altLang="en-US" sz="3200"/>
            </a:br>
            <a:r>
              <a:rPr lang="en-US" altLang="en-US" sz="3200" i="1"/>
              <a:t>Collaborative filtering</a:t>
            </a:r>
            <a:r>
              <a:rPr lang="en-US" altLang="en-US" sz="3200"/>
              <a:t>: perilaku pengguna lain (rating, durasi tonton).</a:t>
            </a:r>
            <a:br>
              <a:rPr lang="en-US" altLang="en-US" sz="3200"/>
            </a:br>
            <a:r>
              <a:rPr lang="en-US" altLang="en-US" sz="3200"/>
              <a:t>Rekomendasi akhir dihasilkan dari </a:t>
            </a:r>
            <a:r>
              <a:rPr lang="en-US" altLang="en-US" sz="3200" b="1"/>
              <a:t>penggabungan bobot (weighted)</a:t>
            </a:r>
            <a:r>
              <a:rPr lang="en-US" altLang="en-US" sz="3200"/>
              <a:t> antara dua model.</a:t>
            </a:r>
            <a:br>
              <a:rPr lang="en-US" altLang="en-US" sz="3200"/>
            </a:br>
            <a:endParaRPr lang="en-US" altLang="en-US" sz="3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89022-48ED-F07F-A766-47F2F7273BEE}"/>
              </a:ext>
            </a:extLst>
          </p:cNvPr>
          <p:cNvSpPr>
            <a:spLocks noGrp="1"/>
          </p:cNvSpPr>
          <p:nvPr>
            <p:ph type="title"/>
          </p:nvPr>
        </p:nvSpPr>
        <p:spPr>
          <a:xfrm>
            <a:off x="609601" y="2646947"/>
            <a:ext cx="10970684" cy="3513222"/>
          </a:xfrm>
        </p:spPr>
        <p:txBody>
          <a:bodyPr/>
          <a:lstStyle/>
          <a:p>
            <a:pPr marL="342900" indent="-342900">
              <a:defRPr sz="2400">
                <a:solidFill>
                  <a:srgbClr val="323232"/>
                </a:solidFill>
                <a:latin typeface="Open Sans"/>
              </a:defRPr>
            </a:pPr>
            <a:r>
              <a:rPr lang="en-US" sz="3600" dirty="0">
                <a:solidFill>
                  <a:srgbClr val="323232"/>
                </a:solidFill>
                <a:latin typeface="Open Sans"/>
              </a:rPr>
              <a:t>Dunia digital </a:t>
            </a:r>
            <a:r>
              <a:rPr lang="en-US" sz="3600" dirty="0" err="1">
                <a:solidFill>
                  <a:srgbClr val="323232"/>
                </a:solidFill>
                <a:latin typeface="Open Sans"/>
              </a:rPr>
              <a:t>menghasilkan</a:t>
            </a:r>
            <a:r>
              <a:rPr lang="en-US" sz="3600" dirty="0">
                <a:solidFill>
                  <a:srgbClr val="323232"/>
                </a:solidFill>
                <a:latin typeface="Open Sans"/>
              </a:rPr>
              <a:t> data </a:t>
            </a:r>
            <a:r>
              <a:rPr lang="en-US" sz="3600" dirty="0" err="1">
                <a:solidFill>
                  <a:srgbClr val="323232"/>
                </a:solidFill>
                <a:latin typeface="Open Sans"/>
              </a:rPr>
              <a:t>dalam</a:t>
            </a:r>
            <a:r>
              <a:rPr lang="en-US" sz="3600" dirty="0">
                <a:solidFill>
                  <a:srgbClr val="323232"/>
                </a:solidFill>
                <a:latin typeface="Open Sans"/>
              </a:rPr>
              <a:t> </a:t>
            </a:r>
            <a:r>
              <a:rPr lang="en-US" sz="3600" dirty="0" err="1">
                <a:solidFill>
                  <a:srgbClr val="323232"/>
                </a:solidFill>
                <a:latin typeface="Open Sans"/>
              </a:rPr>
              <a:t>jumlah</a:t>
            </a:r>
            <a:r>
              <a:rPr lang="en-US" sz="3600" dirty="0">
                <a:solidFill>
                  <a:srgbClr val="323232"/>
                </a:solidFill>
                <a:latin typeface="Open Sans"/>
              </a:rPr>
              <a:t> </a:t>
            </a:r>
            <a:r>
              <a:rPr lang="en-US" sz="3600" dirty="0" err="1">
                <a:solidFill>
                  <a:srgbClr val="323232"/>
                </a:solidFill>
                <a:latin typeface="Open Sans"/>
              </a:rPr>
              <a:t>besar</a:t>
            </a:r>
            <a:r>
              <a:rPr lang="en-US" sz="3600" dirty="0">
                <a:solidFill>
                  <a:srgbClr val="323232"/>
                </a:solidFill>
                <a:latin typeface="Open Sans"/>
              </a:rPr>
              <a:t> (Big Data)</a:t>
            </a:r>
            <a:br>
              <a:rPr lang="en-US" sz="3600" dirty="0">
                <a:solidFill>
                  <a:srgbClr val="323232"/>
                </a:solidFill>
                <a:latin typeface="Open Sans"/>
              </a:rPr>
            </a:br>
            <a:r>
              <a:rPr lang="en-US" sz="3600" dirty="0" err="1">
                <a:solidFill>
                  <a:srgbClr val="323232"/>
                </a:solidFill>
                <a:latin typeface="Open Sans"/>
              </a:rPr>
              <a:t>Pengguna</a:t>
            </a:r>
            <a:r>
              <a:rPr lang="en-US" sz="3600" dirty="0">
                <a:solidFill>
                  <a:srgbClr val="323232"/>
                </a:solidFill>
                <a:latin typeface="Open Sans"/>
              </a:rPr>
              <a:t> </a:t>
            </a:r>
            <a:r>
              <a:rPr lang="en-US" sz="3600" dirty="0" err="1">
                <a:solidFill>
                  <a:srgbClr val="323232"/>
                </a:solidFill>
                <a:latin typeface="Open Sans"/>
              </a:rPr>
              <a:t>mengalami</a:t>
            </a:r>
            <a:r>
              <a:rPr lang="en-US" sz="3600" dirty="0">
                <a:solidFill>
                  <a:srgbClr val="323232"/>
                </a:solidFill>
                <a:latin typeface="Open Sans"/>
              </a:rPr>
              <a:t> information </a:t>
            </a:r>
            <a:r>
              <a:rPr lang="en-US" sz="3600" b="1" dirty="0">
                <a:solidFill>
                  <a:srgbClr val="FF0000"/>
                </a:solidFill>
                <a:latin typeface="Open Sans"/>
              </a:rPr>
              <a:t>overload</a:t>
            </a:r>
            <a:br>
              <a:rPr lang="en-US" sz="3600" b="1" dirty="0">
                <a:solidFill>
                  <a:srgbClr val="FF0000"/>
                </a:solidFill>
                <a:latin typeface="Open Sans"/>
              </a:rPr>
            </a:br>
            <a:r>
              <a:rPr lang="en-US" sz="3600" dirty="0">
                <a:solidFill>
                  <a:srgbClr val="323232"/>
                </a:solidFill>
                <a:latin typeface="Open Sans"/>
              </a:rPr>
              <a:t> </a:t>
            </a:r>
            <a:r>
              <a:rPr lang="en-US" sz="3600" dirty="0" err="1">
                <a:solidFill>
                  <a:srgbClr val="323232"/>
                </a:solidFill>
                <a:latin typeface="Open Sans"/>
              </a:rPr>
              <a:t>Diperlukan</a:t>
            </a:r>
            <a:r>
              <a:rPr lang="en-US" sz="3600" dirty="0">
                <a:solidFill>
                  <a:srgbClr val="323232"/>
                </a:solidFill>
                <a:latin typeface="Open Sans"/>
              </a:rPr>
              <a:t> </a:t>
            </a:r>
            <a:r>
              <a:rPr lang="en-US" sz="3600" dirty="0" err="1">
                <a:solidFill>
                  <a:srgbClr val="323232"/>
                </a:solidFill>
                <a:latin typeface="Open Sans"/>
              </a:rPr>
              <a:t>sistem</a:t>
            </a:r>
            <a:r>
              <a:rPr lang="en-US" sz="3600" dirty="0">
                <a:solidFill>
                  <a:srgbClr val="323232"/>
                </a:solidFill>
                <a:latin typeface="Open Sans"/>
              </a:rPr>
              <a:t> </a:t>
            </a:r>
            <a:r>
              <a:rPr lang="en-US" sz="3600" dirty="0" err="1">
                <a:solidFill>
                  <a:srgbClr val="323232"/>
                </a:solidFill>
                <a:latin typeface="Open Sans"/>
              </a:rPr>
              <a:t>penyaring</a:t>
            </a:r>
            <a:r>
              <a:rPr lang="en-US" sz="3600" dirty="0">
                <a:solidFill>
                  <a:srgbClr val="323232"/>
                </a:solidFill>
                <a:latin typeface="Open Sans"/>
              </a:rPr>
              <a:t> </a:t>
            </a:r>
            <a:r>
              <a:rPr lang="en-US" sz="3600" dirty="0" err="1">
                <a:solidFill>
                  <a:srgbClr val="323232"/>
                </a:solidFill>
                <a:latin typeface="Open Sans"/>
              </a:rPr>
              <a:t>informasi</a:t>
            </a:r>
            <a:r>
              <a:rPr lang="en-US" sz="3600" dirty="0">
                <a:solidFill>
                  <a:srgbClr val="323232"/>
                </a:solidFill>
                <a:latin typeface="Open Sans"/>
              </a:rPr>
              <a:t> yang </a:t>
            </a:r>
            <a:r>
              <a:rPr lang="en-US" sz="3600" dirty="0" err="1">
                <a:solidFill>
                  <a:srgbClr val="323232"/>
                </a:solidFill>
                <a:latin typeface="Open Sans"/>
              </a:rPr>
              <a:t>relevan</a:t>
            </a:r>
            <a:br>
              <a:rPr lang="en-US" sz="3600" dirty="0">
                <a:solidFill>
                  <a:srgbClr val="323232"/>
                </a:solidFill>
                <a:latin typeface="Open Sans"/>
              </a:rPr>
            </a:br>
            <a:r>
              <a:rPr lang="en-US" sz="3600" dirty="0">
                <a:solidFill>
                  <a:srgbClr val="323232"/>
                </a:solidFill>
                <a:latin typeface="Open Sans"/>
              </a:rPr>
              <a:t>→ </a:t>
            </a:r>
            <a:r>
              <a:rPr lang="en-US" sz="3600" b="1" dirty="0" err="1">
                <a:solidFill>
                  <a:srgbClr val="FF0000"/>
                </a:solidFill>
                <a:latin typeface="Open Sans"/>
              </a:rPr>
              <a:t>Inilah</a:t>
            </a:r>
            <a:r>
              <a:rPr lang="en-US" sz="3600" b="1" dirty="0">
                <a:solidFill>
                  <a:srgbClr val="FF0000"/>
                </a:solidFill>
                <a:latin typeface="Open Sans"/>
              </a:rPr>
              <a:t> </a:t>
            </a:r>
            <a:r>
              <a:rPr lang="en-US" sz="3600" b="1" dirty="0" err="1">
                <a:solidFill>
                  <a:srgbClr val="FF0000"/>
                </a:solidFill>
                <a:latin typeface="Open Sans"/>
              </a:rPr>
              <a:t>peran</a:t>
            </a:r>
            <a:r>
              <a:rPr lang="en-US" sz="3600" b="1" dirty="0">
                <a:solidFill>
                  <a:srgbClr val="FF0000"/>
                </a:solidFill>
                <a:latin typeface="Open Sans"/>
              </a:rPr>
              <a:t> </a:t>
            </a:r>
            <a:r>
              <a:rPr lang="en-US" sz="3600" b="1" dirty="0" err="1">
                <a:solidFill>
                  <a:srgbClr val="FF0000"/>
                </a:solidFill>
                <a:latin typeface="Open Sans"/>
              </a:rPr>
              <a:t>Sistem</a:t>
            </a:r>
            <a:r>
              <a:rPr lang="en-US" sz="3600" b="1" dirty="0">
                <a:solidFill>
                  <a:srgbClr val="FF0000"/>
                </a:solidFill>
                <a:latin typeface="Open Sans"/>
              </a:rPr>
              <a:t> </a:t>
            </a:r>
            <a:r>
              <a:rPr lang="en-US" sz="3600" b="1" dirty="0" err="1">
                <a:solidFill>
                  <a:srgbClr val="FF0000"/>
                </a:solidFill>
                <a:latin typeface="Open Sans"/>
              </a:rPr>
              <a:t>Rekomendasi</a:t>
            </a:r>
            <a:r>
              <a:rPr lang="en-US" sz="3600" b="1" dirty="0">
                <a:solidFill>
                  <a:srgbClr val="FF0000"/>
                </a:solidFill>
                <a:latin typeface="Open Sans"/>
              </a:rPr>
              <a:t> (Recommender System)</a:t>
            </a:r>
            <a:br>
              <a:rPr lang="en-US" b="1" dirty="0">
                <a:solidFill>
                  <a:srgbClr val="FF0000"/>
                </a:solidFill>
                <a:latin typeface="Open Sans"/>
              </a:rPr>
            </a:br>
            <a:endParaRPr lang="en-US" dirty="0"/>
          </a:p>
        </p:txBody>
      </p:sp>
      <p:sp>
        <p:nvSpPr>
          <p:cNvPr id="3" name="TextBox 2">
            <a:extLst>
              <a:ext uri="{FF2B5EF4-FFF2-40B4-BE49-F238E27FC236}">
                <a16:creationId xmlns:a16="http://schemas.microsoft.com/office/drawing/2014/main" id="{12C9D236-36E1-A470-36D3-E8DBABEBD16A}"/>
              </a:ext>
            </a:extLst>
          </p:cNvPr>
          <p:cNvSpPr txBox="1"/>
          <p:nvPr/>
        </p:nvSpPr>
        <p:spPr>
          <a:xfrm>
            <a:off x="609601" y="978613"/>
            <a:ext cx="11020926" cy="707886"/>
          </a:xfrm>
          <a:prstGeom prst="rect">
            <a:avLst/>
          </a:prstGeom>
          <a:solidFill>
            <a:schemeClr val="accent2">
              <a:lumMod val="20000"/>
              <a:lumOff val="80000"/>
            </a:schemeClr>
          </a:solidFill>
        </p:spPr>
        <p:txBody>
          <a:bodyPr wrap="square">
            <a:spAutoFit/>
          </a:bodyPr>
          <a:lstStyle/>
          <a:p>
            <a:pPr algn="ctr" defTabSz="457200" eaLnBrk="0" fontAlgn="base" hangingPunct="0">
              <a:spcBef>
                <a:spcPct val="0"/>
              </a:spcBef>
              <a:spcAft>
                <a:spcPct val="0"/>
              </a:spcAft>
              <a:defRPr sz="4000" b="1">
                <a:solidFill>
                  <a:srgbClr val="003366"/>
                </a:solidFill>
                <a:latin typeface="Montserrat"/>
              </a:defRPr>
            </a:pPr>
            <a:r>
              <a:rPr lang="en-US" sz="4000" b="1" dirty="0" err="1">
                <a:solidFill>
                  <a:srgbClr val="003366"/>
                </a:solidFill>
                <a:latin typeface="Montserrat"/>
              </a:rPr>
              <a:t>Pendahuluan</a:t>
            </a:r>
            <a:endParaRPr sz="4000" b="1" dirty="0">
              <a:solidFill>
                <a:srgbClr val="003366"/>
              </a:solidFill>
              <a:latin typeface="Montserrat"/>
            </a:endParaRPr>
          </a:p>
        </p:txBody>
      </p:sp>
    </p:spTree>
    <p:extLst>
      <p:ext uri="{BB962C8B-B14F-4D97-AF65-F5344CB8AC3E}">
        <p14:creationId xmlns:p14="http://schemas.microsoft.com/office/powerpoint/2010/main" val="2308767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F876E-C46B-8BFC-7786-40746B142F9F}"/>
              </a:ext>
            </a:extLst>
          </p:cNvPr>
          <p:cNvSpPr>
            <a:spLocks noGrp="1"/>
          </p:cNvSpPr>
          <p:nvPr>
            <p:ph type="title"/>
          </p:nvPr>
        </p:nvSpPr>
        <p:spPr/>
        <p:txBody>
          <a:bodyPr/>
          <a:lstStyle/>
          <a:p>
            <a:r>
              <a:rPr lang="en-US" b="1" dirty="0"/>
              <a:t>PERAN SISTEM REKOMENDASI</a:t>
            </a:r>
          </a:p>
        </p:txBody>
      </p:sp>
      <p:pic>
        <p:nvPicPr>
          <p:cNvPr id="8" name="Picture 7">
            <a:extLst>
              <a:ext uri="{FF2B5EF4-FFF2-40B4-BE49-F238E27FC236}">
                <a16:creationId xmlns:a16="http://schemas.microsoft.com/office/drawing/2014/main" id="{D3F0F12E-FFF2-CC7D-8ADC-1FCF85BA537C}"/>
              </a:ext>
            </a:extLst>
          </p:cNvPr>
          <p:cNvPicPr>
            <a:picLocks noChangeAspect="1"/>
          </p:cNvPicPr>
          <p:nvPr/>
        </p:nvPicPr>
        <p:blipFill>
          <a:blip r:embed="rId2"/>
          <a:stretch>
            <a:fillRect/>
          </a:stretch>
        </p:blipFill>
        <p:spPr>
          <a:xfrm>
            <a:off x="1396558" y="1416050"/>
            <a:ext cx="9816873" cy="3660942"/>
          </a:xfrm>
          <a:prstGeom prst="rect">
            <a:avLst/>
          </a:prstGeom>
        </p:spPr>
      </p:pic>
    </p:spTree>
    <p:extLst>
      <p:ext uri="{BB962C8B-B14F-4D97-AF65-F5344CB8AC3E}">
        <p14:creationId xmlns:p14="http://schemas.microsoft.com/office/powerpoint/2010/main" val="2648140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0A0EF-6AFD-B9A5-40E9-777FD541F96F}"/>
              </a:ext>
            </a:extLst>
          </p:cNvPr>
          <p:cNvSpPr>
            <a:spLocks noGrp="1"/>
          </p:cNvSpPr>
          <p:nvPr>
            <p:ph type="title"/>
          </p:nvPr>
        </p:nvSpPr>
        <p:spPr/>
        <p:txBody>
          <a:bodyPr/>
          <a:lstStyle/>
          <a:p>
            <a:br>
              <a:rPr lang="en-US" dirty="0"/>
            </a:br>
            <a:r>
              <a:rPr lang="en-US" dirty="0" err="1"/>
              <a:t>Komponen</a:t>
            </a:r>
            <a:r>
              <a:rPr lang="en-US" dirty="0"/>
              <a:t> Utama </a:t>
            </a:r>
            <a:r>
              <a:rPr lang="en-US" dirty="0" err="1"/>
              <a:t>Sistem</a:t>
            </a:r>
            <a:r>
              <a:rPr lang="en-US" dirty="0"/>
              <a:t> </a:t>
            </a:r>
            <a:r>
              <a:rPr lang="en-US" dirty="0" err="1"/>
              <a:t>Rekomendasi</a:t>
            </a:r>
            <a:br>
              <a:rPr lang="en-US" dirty="0"/>
            </a:br>
            <a:endParaRPr lang="en-US" dirty="0"/>
          </a:p>
        </p:txBody>
      </p:sp>
      <p:pic>
        <p:nvPicPr>
          <p:cNvPr id="6" name="Picture 5">
            <a:extLst>
              <a:ext uri="{FF2B5EF4-FFF2-40B4-BE49-F238E27FC236}">
                <a16:creationId xmlns:a16="http://schemas.microsoft.com/office/drawing/2014/main" id="{FD084204-8AA7-2A6A-C89B-9916F66711F5}"/>
              </a:ext>
            </a:extLst>
          </p:cNvPr>
          <p:cNvPicPr>
            <a:picLocks noChangeAspect="1"/>
          </p:cNvPicPr>
          <p:nvPr/>
        </p:nvPicPr>
        <p:blipFill>
          <a:blip r:embed="rId2"/>
          <a:stretch>
            <a:fillRect/>
          </a:stretch>
        </p:blipFill>
        <p:spPr>
          <a:xfrm>
            <a:off x="1227922" y="1782937"/>
            <a:ext cx="9736156" cy="3292125"/>
          </a:xfrm>
          <a:prstGeom prst="rect">
            <a:avLst/>
          </a:prstGeom>
        </p:spPr>
      </p:pic>
    </p:spTree>
    <p:extLst>
      <p:ext uri="{BB962C8B-B14F-4D97-AF65-F5344CB8AC3E}">
        <p14:creationId xmlns:p14="http://schemas.microsoft.com/office/powerpoint/2010/main" val="3083826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41DCA204-143F-EA98-F4DE-C7C7796475E1}"/>
              </a:ext>
            </a:extLst>
          </p:cNvPr>
          <p:cNvSpPr txBox="1">
            <a:spLocks/>
          </p:cNvSpPr>
          <p:nvPr/>
        </p:nvSpPr>
        <p:spPr bwMode="auto">
          <a:xfrm>
            <a:off x="457200" y="273050"/>
            <a:ext cx="11365832" cy="1143000"/>
          </a:xfrm>
          <a:prstGeom prst="rect">
            <a:avLst/>
          </a:prstGeom>
          <a:solidFill>
            <a:schemeClr val="accent2">
              <a:lumMod val="40000"/>
              <a:lumOff val="60000"/>
            </a:schemeClr>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2pPr>
            <a:lvl3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3pPr>
            <a:lvl4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4pPr>
            <a:lvl5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5pPr>
            <a:lvl6pPr marL="25146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6pPr>
            <a:lvl7pPr marL="29718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7pPr>
            <a:lvl8pPr marL="3429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8pPr>
            <a:lvl9pPr marL="3886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9pPr>
          </a:lstStyle>
          <a:p>
            <a:pPr>
              <a:defRPr/>
            </a:pPr>
            <a:r>
              <a:rPr lang="en-US" dirty="0"/>
              <a:t>Jenis Data </a:t>
            </a:r>
            <a:r>
              <a:rPr lang="en-US" dirty="0" err="1"/>
              <a:t>Rekomendasi</a:t>
            </a:r>
            <a:br>
              <a:rPr lang="en-US" dirty="0"/>
            </a:br>
            <a:endParaRPr lang="en-US" dirty="0"/>
          </a:p>
        </p:txBody>
      </p:sp>
      <p:sp>
        <p:nvSpPr>
          <p:cNvPr id="4" name="TextBox 3">
            <a:extLst>
              <a:ext uri="{FF2B5EF4-FFF2-40B4-BE49-F238E27FC236}">
                <a16:creationId xmlns:a16="http://schemas.microsoft.com/office/drawing/2014/main" id="{AA3D65CF-24A9-9C37-329A-CA27EA4C62D7}"/>
              </a:ext>
            </a:extLst>
          </p:cNvPr>
          <p:cNvSpPr txBox="1">
            <a:spLocks noChangeArrowheads="1"/>
          </p:cNvSpPr>
          <p:nvPr/>
        </p:nvSpPr>
        <p:spPr bwMode="auto">
          <a:xfrm>
            <a:off x="780836" y="2012950"/>
            <a:ext cx="10900881"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endParaRPr lang="en-US" altLang="en-US" dirty="0"/>
          </a:p>
          <a:p>
            <a:r>
              <a:rPr lang="en-US" altLang="en-US" sz="3200" dirty="0">
                <a:solidFill>
                  <a:srgbClr val="323232"/>
                </a:solidFill>
                <a:latin typeface="Open Sans" panose="020B0606030504020204" pitchFamily="34" charset="0"/>
              </a:rPr>
              <a:t>• Data </a:t>
            </a:r>
            <a:r>
              <a:rPr lang="en-US" altLang="en-US" sz="3200" dirty="0" err="1">
                <a:solidFill>
                  <a:srgbClr val="323232"/>
                </a:solidFill>
                <a:latin typeface="Open Sans" panose="020B0606030504020204" pitchFamily="34" charset="0"/>
              </a:rPr>
              <a:t>Eksplisit</a:t>
            </a:r>
            <a:r>
              <a:rPr lang="en-US" altLang="en-US" sz="3200" dirty="0">
                <a:solidFill>
                  <a:srgbClr val="323232"/>
                </a:solidFill>
                <a:latin typeface="Open Sans" panose="020B0606030504020204" pitchFamily="34" charset="0"/>
              </a:rPr>
              <a:t>/</a:t>
            </a:r>
            <a:r>
              <a:rPr lang="en-US" altLang="en-US" sz="3200" dirty="0" err="1">
                <a:solidFill>
                  <a:srgbClr val="323232"/>
                </a:solidFill>
                <a:latin typeface="Open Sans" panose="020B0606030504020204" pitchFamily="34" charset="0"/>
              </a:rPr>
              <a:t>atribut</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produk</a:t>
            </a:r>
            <a:r>
              <a:rPr lang="en-US" altLang="en-US" sz="3200" dirty="0">
                <a:solidFill>
                  <a:srgbClr val="323232"/>
                </a:solidFill>
                <a:latin typeface="Open Sans" panose="020B0606030504020204" pitchFamily="34" charset="0"/>
              </a:rPr>
              <a:t> : rating, review</a:t>
            </a:r>
            <a:br>
              <a:rPr lang="en-US" altLang="en-US" sz="3200" dirty="0">
                <a:solidFill>
                  <a:srgbClr val="323232"/>
                </a:solidFill>
                <a:latin typeface="Open Sans" panose="020B0606030504020204" pitchFamily="34" charset="0"/>
              </a:rPr>
            </a:br>
            <a:r>
              <a:rPr lang="en-US" altLang="en-US" sz="3200" dirty="0">
                <a:solidFill>
                  <a:srgbClr val="323232"/>
                </a:solidFill>
                <a:latin typeface="Open Sans" panose="020B0606030504020204" pitchFamily="34" charset="0"/>
              </a:rPr>
              <a:t>• Data </a:t>
            </a:r>
            <a:r>
              <a:rPr lang="en-US" altLang="en-US" sz="3200" dirty="0" err="1">
                <a:solidFill>
                  <a:srgbClr val="323232"/>
                </a:solidFill>
                <a:latin typeface="Open Sans" panose="020B0606030504020204" pitchFamily="34" charset="0"/>
              </a:rPr>
              <a:t>Implisit</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Prilaku</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Pengguna</a:t>
            </a:r>
            <a:r>
              <a:rPr lang="en-US" altLang="en-US" sz="3200" dirty="0">
                <a:solidFill>
                  <a:srgbClr val="323232"/>
                </a:solidFill>
                <a:latin typeface="Open Sans" panose="020B0606030504020204" pitchFamily="34" charset="0"/>
              </a:rPr>
              <a:t>) : </a:t>
            </a:r>
            <a:r>
              <a:rPr lang="en-US" altLang="en-US" sz="3200" dirty="0" err="1">
                <a:solidFill>
                  <a:srgbClr val="323232"/>
                </a:solidFill>
                <a:latin typeface="Open Sans" panose="020B0606030504020204" pitchFamily="34" charset="0"/>
              </a:rPr>
              <a:t>klik</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riwayat</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pembelian</a:t>
            </a:r>
            <a:br>
              <a:rPr lang="en-US" altLang="en-US" sz="3200" dirty="0">
                <a:solidFill>
                  <a:srgbClr val="323232"/>
                </a:solidFill>
                <a:latin typeface="Open Sans" panose="020B0606030504020204" pitchFamily="34" charset="0"/>
              </a:rPr>
            </a:br>
            <a:r>
              <a:rPr lang="en-US" altLang="en-US" sz="3200" dirty="0">
                <a:solidFill>
                  <a:srgbClr val="323232"/>
                </a:solidFill>
                <a:latin typeface="Open Sans" panose="020B0606030504020204" pitchFamily="34" charset="0"/>
              </a:rPr>
              <a:t>• Data </a:t>
            </a:r>
            <a:r>
              <a:rPr lang="en-US" altLang="en-US" sz="3200" dirty="0" err="1">
                <a:solidFill>
                  <a:srgbClr val="323232"/>
                </a:solidFill>
                <a:latin typeface="Open Sans" panose="020B0606030504020204" pitchFamily="34" charset="0"/>
              </a:rPr>
              <a:t>Kontekstual</a:t>
            </a:r>
            <a:r>
              <a:rPr lang="en-US" altLang="en-US" sz="3200" dirty="0">
                <a:solidFill>
                  <a:srgbClr val="323232"/>
                </a:solidFill>
                <a:latin typeface="Open Sans" panose="020B0606030504020204" pitchFamily="34" charset="0"/>
              </a:rPr>
              <a:t>/</a:t>
            </a:r>
            <a:r>
              <a:rPr lang="en-US" altLang="en-US" sz="3200" dirty="0" err="1">
                <a:solidFill>
                  <a:srgbClr val="323232"/>
                </a:solidFill>
                <a:latin typeface="Open Sans" panose="020B0606030504020204" pitchFamily="34" charset="0"/>
              </a:rPr>
              <a:t>Demografi</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Pengguna</a:t>
            </a:r>
            <a:r>
              <a:rPr lang="en-US" altLang="en-US" sz="3200" dirty="0">
                <a:solidFill>
                  <a:srgbClr val="323232"/>
                </a:solidFill>
                <a:latin typeface="Open Sans" panose="020B0606030504020204" pitchFamily="34" charset="0"/>
              </a:rPr>
              <a:t> : </a:t>
            </a:r>
            <a:r>
              <a:rPr lang="en-US" altLang="en-US" sz="3200" dirty="0" err="1">
                <a:solidFill>
                  <a:srgbClr val="323232"/>
                </a:solidFill>
                <a:latin typeface="Open Sans" panose="020B0606030504020204" pitchFamily="34" charset="0"/>
              </a:rPr>
              <a:t>waktu</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lokasi</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perangkat</a:t>
            </a:r>
            <a:br>
              <a:rPr lang="en-US" altLang="en-US" sz="3200" dirty="0">
                <a:solidFill>
                  <a:srgbClr val="323232"/>
                </a:solidFill>
                <a:latin typeface="Open Sans" panose="020B0606030504020204" pitchFamily="34" charset="0"/>
              </a:rPr>
            </a:br>
            <a:endParaRPr lang="en-US" altLang="en-US" sz="3200" dirty="0">
              <a:solidFill>
                <a:srgbClr val="323232"/>
              </a:solidFill>
              <a:latin typeface="Open Sans" panose="020B0606030504020204" pitchFamily="34" charset="0"/>
            </a:endParaRPr>
          </a:p>
          <a:p>
            <a:r>
              <a:rPr lang="en-US" altLang="en-US" sz="3200" dirty="0" err="1">
                <a:solidFill>
                  <a:srgbClr val="323232"/>
                </a:solidFill>
                <a:latin typeface="Open Sans" panose="020B0606030504020204" pitchFamily="34" charset="0"/>
              </a:rPr>
              <a:t>Kombinasi</a:t>
            </a:r>
            <a:r>
              <a:rPr lang="en-US" altLang="en-US" sz="3200" dirty="0">
                <a:solidFill>
                  <a:srgbClr val="323232"/>
                </a:solidFill>
                <a:latin typeface="Open Sans" panose="020B0606030504020204" pitchFamily="34" charset="0"/>
              </a:rPr>
              <a:t> data </a:t>
            </a:r>
            <a:r>
              <a:rPr lang="en-US" altLang="en-US" sz="3200" dirty="0" err="1">
                <a:solidFill>
                  <a:srgbClr val="323232"/>
                </a:solidFill>
                <a:latin typeface="Open Sans" panose="020B0606030504020204" pitchFamily="34" charset="0"/>
              </a:rPr>
              <a:t>memperkuat</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akurasi</a:t>
            </a:r>
            <a:r>
              <a:rPr lang="en-US" altLang="en-US" sz="3200" dirty="0">
                <a:solidFill>
                  <a:srgbClr val="323232"/>
                </a:solidFill>
                <a:latin typeface="Open Sans" panose="020B0606030504020204" pitchFamily="34" charset="0"/>
              </a:rPr>
              <a:t> </a:t>
            </a:r>
            <a:r>
              <a:rPr lang="en-US" altLang="en-US" sz="3200" dirty="0" err="1">
                <a:solidFill>
                  <a:srgbClr val="323232"/>
                </a:solidFill>
                <a:latin typeface="Open Sans" panose="020B0606030504020204" pitchFamily="34" charset="0"/>
              </a:rPr>
              <a:t>rekomendasi</a:t>
            </a:r>
            <a:endParaRPr lang="en-US" altLang="en-US" sz="3200" dirty="0">
              <a:solidFill>
                <a:srgbClr val="323232"/>
              </a:solidFill>
              <a:latin typeface="Open Sans" panose="020B0606030504020204" pitchFamily="34" charset="0"/>
            </a:endParaRPr>
          </a:p>
        </p:txBody>
      </p:sp>
    </p:spTree>
    <p:extLst>
      <p:ext uri="{BB962C8B-B14F-4D97-AF65-F5344CB8AC3E}">
        <p14:creationId xmlns:p14="http://schemas.microsoft.com/office/powerpoint/2010/main" val="631034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8222C-CFA3-CF5C-E8D2-E396033866AA}"/>
              </a:ext>
            </a:extLst>
          </p:cNvPr>
          <p:cNvSpPr>
            <a:spLocks noGrp="1"/>
          </p:cNvSpPr>
          <p:nvPr>
            <p:ph type="title"/>
          </p:nvPr>
        </p:nvSpPr>
        <p:spPr/>
        <p:txBody>
          <a:bodyPr/>
          <a:lstStyle/>
          <a:p>
            <a:endParaRPr lang="en-US"/>
          </a:p>
        </p:txBody>
      </p:sp>
      <p:sp>
        <p:nvSpPr>
          <p:cNvPr id="3" name="Title 1">
            <a:extLst>
              <a:ext uri="{FF2B5EF4-FFF2-40B4-BE49-F238E27FC236}">
                <a16:creationId xmlns:a16="http://schemas.microsoft.com/office/drawing/2014/main" id="{9637418E-191B-CA89-731E-A13804A77DC1}"/>
              </a:ext>
            </a:extLst>
          </p:cNvPr>
          <p:cNvSpPr txBox="1">
            <a:spLocks/>
          </p:cNvSpPr>
          <p:nvPr/>
        </p:nvSpPr>
        <p:spPr bwMode="auto">
          <a:xfrm>
            <a:off x="228599" y="273050"/>
            <a:ext cx="11269883" cy="1143000"/>
          </a:xfrm>
          <a:prstGeom prst="rect">
            <a:avLst/>
          </a:prstGeom>
          <a:solidFill>
            <a:schemeClr val="accent2">
              <a:lumMod val="40000"/>
              <a:lumOff val="60000"/>
            </a:schemeClr>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2pPr>
            <a:lvl3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3pPr>
            <a:lvl4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4pPr>
            <a:lvl5pPr algn="ctr" defTabSz="457200"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5pPr>
            <a:lvl6pPr marL="25146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6pPr>
            <a:lvl7pPr marL="29718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7pPr>
            <a:lvl8pPr marL="3429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8pPr>
            <a:lvl9pPr marL="3886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ejaVu Sans" charset="0"/>
              </a:defRPr>
            </a:lvl9pPr>
          </a:lstStyle>
          <a:p>
            <a:pPr>
              <a:defRPr/>
            </a:pPr>
            <a:br>
              <a:rPr lang="en-US"/>
            </a:br>
            <a:r>
              <a:rPr lang="en-US"/>
              <a:t>Klasifikasi Utama Sistem Rekomendasi</a:t>
            </a:r>
            <a:br>
              <a:rPr lang="en-US"/>
            </a:br>
            <a:endParaRPr lang="en-US" dirty="0"/>
          </a:p>
        </p:txBody>
      </p:sp>
      <p:pic>
        <p:nvPicPr>
          <p:cNvPr id="4" name="Picture 4">
            <a:extLst>
              <a:ext uri="{FF2B5EF4-FFF2-40B4-BE49-F238E27FC236}">
                <a16:creationId xmlns:a16="http://schemas.microsoft.com/office/drawing/2014/main" id="{4F4AF87B-9B51-4000-5E28-5C5C19773F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599" y="1828800"/>
            <a:ext cx="10970683"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1884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85652-9CE9-EE1C-E925-DD55C2C36601}"/>
              </a:ext>
            </a:extLst>
          </p:cNvPr>
          <p:cNvSpPr>
            <a:spLocks noGrp="1"/>
          </p:cNvSpPr>
          <p:nvPr>
            <p:ph type="title"/>
          </p:nvPr>
        </p:nvSpPr>
        <p:spPr>
          <a:solidFill>
            <a:schemeClr val="accent2">
              <a:lumMod val="40000"/>
              <a:lumOff val="60000"/>
            </a:schemeClr>
          </a:solidFill>
        </p:spPr>
        <p:txBody>
          <a:bodyPr/>
          <a:lstStyle/>
          <a:p>
            <a:pPr>
              <a:defRPr/>
            </a:pPr>
            <a:r>
              <a:rPr lang="en-US" dirty="0"/>
              <a:t>Content-Based Filtering (CBF)</a:t>
            </a:r>
            <a:br>
              <a:rPr lang="en-US" dirty="0"/>
            </a:br>
            <a:endParaRPr dirty="0"/>
          </a:p>
        </p:txBody>
      </p:sp>
      <p:sp>
        <p:nvSpPr>
          <p:cNvPr id="12291" name="TextBox 3">
            <a:extLst>
              <a:ext uri="{FF2B5EF4-FFF2-40B4-BE49-F238E27FC236}">
                <a16:creationId xmlns:a16="http://schemas.microsoft.com/office/drawing/2014/main" id="{83278283-796C-E39C-0B48-D8F8E60FB279}"/>
              </a:ext>
            </a:extLst>
          </p:cNvPr>
          <p:cNvSpPr txBox="1">
            <a:spLocks noChangeArrowheads="1"/>
          </p:cNvSpPr>
          <p:nvPr/>
        </p:nvSpPr>
        <p:spPr bwMode="auto">
          <a:xfrm>
            <a:off x="1434820" y="1752601"/>
            <a:ext cx="8974701"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defTabSz="457200" eaLnBrk="0" fontAlgn="base" hangingPunct="0">
              <a:spcBef>
                <a:spcPct val="0"/>
              </a:spcBef>
              <a:spcAft>
                <a:spcPct val="0"/>
              </a:spcAft>
            </a:pPr>
            <a:endParaRPr lang="en-US" altLang="en-US">
              <a:solidFill>
                <a:srgbClr val="000000"/>
              </a:solidFill>
              <a:latin typeface="Arial" panose="020B0604020202020204" pitchFamily="34" charset="0"/>
            </a:endParaRPr>
          </a:p>
          <a:p>
            <a:pPr algn="ctr" defTabSz="457200" eaLnBrk="0" fontAlgn="base" hangingPunct="0">
              <a:spcBef>
                <a:spcPct val="0"/>
              </a:spcBef>
              <a:spcAft>
                <a:spcPct val="0"/>
              </a:spcAft>
            </a:pPr>
            <a:r>
              <a:rPr lang="en-US" altLang="en-US" sz="2400">
                <a:solidFill>
                  <a:srgbClr val="323232"/>
                </a:solidFill>
                <a:latin typeface="Open Sans" panose="020B0606030504020204" pitchFamily="34" charset="0"/>
              </a:rPr>
              <a:t>• </a:t>
            </a:r>
            <a:r>
              <a:rPr lang="en-US" altLang="en-US" sz="3600" b="1">
                <a:solidFill>
                  <a:srgbClr val="FF0000"/>
                </a:solidFill>
                <a:latin typeface="Open Sans" panose="020B0606030504020204" pitchFamily="34" charset="0"/>
              </a:rPr>
              <a:t>Prinsip: </a:t>
            </a:r>
            <a:r>
              <a:rPr lang="en-US" altLang="en-US" sz="3600">
                <a:solidFill>
                  <a:srgbClr val="323232"/>
                </a:solidFill>
                <a:latin typeface="Open Sans" panose="020B0606030504020204" pitchFamily="34" charset="0"/>
              </a:rPr>
              <a:t>merekomendasikan item mirip </a:t>
            </a:r>
          </a:p>
          <a:p>
            <a:pPr algn="ctr" defTabSz="457200" eaLnBrk="0" fontAlgn="base" hangingPunct="0">
              <a:spcBef>
                <a:spcPct val="0"/>
              </a:spcBef>
              <a:spcAft>
                <a:spcPct val="0"/>
              </a:spcAft>
            </a:pPr>
            <a:r>
              <a:rPr lang="en-US" altLang="en-US" sz="3600">
                <a:solidFill>
                  <a:srgbClr val="323232"/>
                </a:solidFill>
                <a:latin typeface="Open Sans" panose="020B0606030504020204" pitchFamily="34" charset="0"/>
              </a:rPr>
              <a:t>dengan yang disukai pengguna</a:t>
            </a:r>
            <a:br>
              <a:rPr lang="en-US" altLang="en-US" sz="3600">
                <a:solidFill>
                  <a:srgbClr val="323232"/>
                </a:solidFill>
                <a:latin typeface="Open Sans" panose="020B0606030504020204" pitchFamily="34" charset="0"/>
              </a:rPr>
            </a:br>
            <a:r>
              <a:rPr lang="en-US" altLang="en-US" sz="3600">
                <a:solidFill>
                  <a:srgbClr val="323232"/>
                </a:solidFill>
                <a:latin typeface="Open Sans" panose="020B0606030504020204" pitchFamily="34" charset="0"/>
              </a:rPr>
              <a:t>• Berdasarkan fitur item </a:t>
            </a:r>
          </a:p>
          <a:p>
            <a:pPr algn="ctr" defTabSz="457200" eaLnBrk="0" fontAlgn="base" hangingPunct="0">
              <a:spcBef>
                <a:spcPct val="0"/>
              </a:spcBef>
              <a:spcAft>
                <a:spcPct val="0"/>
              </a:spcAft>
            </a:pPr>
            <a:r>
              <a:rPr lang="en-US" altLang="en-US" sz="3600">
                <a:solidFill>
                  <a:srgbClr val="323232"/>
                </a:solidFill>
                <a:latin typeface="Open Sans" panose="020B0606030504020204" pitchFamily="34" charset="0"/>
              </a:rPr>
              <a:t>(genre, kata kunci, deskripsi)</a:t>
            </a:r>
          </a:p>
          <a:p>
            <a:pPr algn="ctr" defTabSz="457200" eaLnBrk="0" fontAlgn="base" hangingPunct="0">
              <a:spcBef>
                <a:spcPct val="0"/>
              </a:spcBef>
              <a:spcAft>
                <a:spcPct val="0"/>
              </a:spcAft>
            </a:pPr>
            <a:br>
              <a:rPr lang="en-US" altLang="en-US" sz="3600">
                <a:solidFill>
                  <a:srgbClr val="323232"/>
                </a:solidFill>
                <a:latin typeface="Open Sans" panose="020B0606030504020204" pitchFamily="34" charset="0"/>
              </a:rPr>
            </a:br>
            <a:endParaRPr lang="en-US" altLang="en-US" sz="3600">
              <a:solidFill>
                <a:srgbClr val="323232"/>
              </a:solidFill>
              <a:latin typeface="Open Sans" panose="020B0606030504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a:extLst>
              <a:ext uri="{FF2B5EF4-FFF2-40B4-BE49-F238E27FC236}">
                <a16:creationId xmlns:a16="http://schemas.microsoft.com/office/drawing/2014/main" id="{F5CD38E9-B3CC-28EF-9171-313CD4E5BD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1" y="457200"/>
            <a:ext cx="8653463"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itle 1">
            <a:extLst>
              <a:ext uri="{FF2B5EF4-FFF2-40B4-BE49-F238E27FC236}">
                <a16:creationId xmlns:a16="http://schemas.microsoft.com/office/drawing/2014/main" id="{AA1270E3-C1E5-8ABF-7B73-4EDA965F4558}"/>
              </a:ext>
            </a:extLst>
          </p:cNvPr>
          <p:cNvSpPr>
            <a:spLocks noGrp="1" noChangeArrowheads="1"/>
          </p:cNvSpPr>
          <p:nvPr>
            <p:ph type="title"/>
          </p:nvPr>
        </p:nvSpPr>
        <p:spPr>
          <a:xfrm>
            <a:off x="1981201" y="273050"/>
            <a:ext cx="8228013" cy="5975350"/>
          </a:xfrm>
        </p:spPr>
        <p:txBody>
          <a:bodyPr/>
          <a:lstStyle/>
          <a:p>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D8425501-4D98-942F-E404-AD429D54963B}"/>
              </a:ext>
            </a:extLst>
          </p:cNvPr>
          <p:cNvSpPr>
            <a:spLocks noGrp="1" noChangeArrowheads="1"/>
          </p:cNvSpPr>
          <p:nvPr>
            <p:ph type="title"/>
          </p:nvPr>
        </p:nvSpPr>
        <p:spPr>
          <a:xfrm>
            <a:off x="2057401" y="533400"/>
            <a:ext cx="8151813" cy="4800600"/>
          </a:xfrm>
        </p:spPr>
        <p:txBody>
          <a:bodyPr/>
          <a:lstStyle/>
          <a:p>
            <a:r>
              <a:rPr lang="en-US" altLang="en-US" sz="3600" b="1">
                <a:solidFill>
                  <a:srgbClr val="FF0000"/>
                </a:solidFill>
              </a:rPr>
              <a:t>Netflix (Rekomendasi Film Berdasarkan Genre &amp; Aktor)</a:t>
            </a:r>
            <a:br>
              <a:rPr lang="en-US" altLang="en-US" sz="3600" b="1">
                <a:solidFill>
                  <a:srgbClr val="FF0000"/>
                </a:solidFill>
              </a:rPr>
            </a:br>
            <a:r>
              <a:rPr lang="en-US" altLang="en-US" sz="3600"/>
              <a:t>Jika pengguna menonton film </a:t>
            </a:r>
            <a:r>
              <a:rPr lang="en-US" altLang="en-US" sz="3600" b="1"/>
              <a:t>“Inception”</a:t>
            </a:r>
            <a:r>
              <a:rPr lang="en-US" altLang="en-US" sz="3600"/>
              <a:t>, sistem akan merekomendasikan film lain dengan </a:t>
            </a:r>
            <a:r>
              <a:rPr lang="en-US" altLang="en-US" sz="3600" b="1"/>
              <a:t>genre sci-fi, sutradara Christopher Nolan, atau aktor Leonardo DiCaprio</a:t>
            </a:r>
            <a:r>
              <a:rPr lang="en-US" altLang="en-US" sz="3600"/>
              <a:t>.</a:t>
            </a:r>
            <a:br>
              <a:rPr lang="en-US" altLang="en-US"/>
            </a:br>
            <a:endParaRPr lang="en-US" altLang="en-US"/>
          </a:p>
        </p:txBody>
      </p:sp>
    </p:spTree>
  </p:cSld>
  <p:clrMapOvr>
    <a:masterClrMapping/>
  </p:clrMapOvr>
</p:sld>
</file>

<file path=ppt/theme/theme1.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DejaVu Sans"/>
      </a:majorFont>
      <a:minorFont>
        <a:latin typeface="Arial"/>
        <a:ea typeface=""/>
        <a:cs typeface="DejaVu Sans"/>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cs typeface="DejaVu San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cs typeface="DejaVu San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393</Words>
  <Application>Microsoft Office PowerPoint</Application>
  <PresentationFormat>Widescreen</PresentationFormat>
  <Paragraphs>34</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DejaVu Sans</vt:lpstr>
      <vt:lpstr>Montserrat</vt:lpstr>
      <vt:lpstr>Open Sans</vt:lpstr>
      <vt:lpstr>Times New Roman</vt:lpstr>
      <vt:lpstr>Wingdings</vt:lpstr>
      <vt:lpstr>1_Office Theme</vt:lpstr>
      <vt:lpstr>PowerPoint Presentation</vt:lpstr>
      <vt:lpstr>Dunia digital menghasilkan data dalam jumlah besar (Big Data) Pengguna mengalami information overload  Diperlukan sistem penyaring informasi yang relevan → Inilah peran Sistem Rekomendasi (Recommender System) </vt:lpstr>
      <vt:lpstr>PERAN SISTEM REKOMENDASI</vt:lpstr>
      <vt:lpstr> Komponen Utama Sistem Rekomendasi </vt:lpstr>
      <vt:lpstr>PowerPoint Presentation</vt:lpstr>
      <vt:lpstr>PowerPoint Presentation</vt:lpstr>
      <vt:lpstr>Content-Based Filtering (CBF) </vt:lpstr>
      <vt:lpstr>PowerPoint Presentation</vt:lpstr>
      <vt:lpstr>Netflix (Rekomendasi Film Berdasarkan Genre &amp; Aktor) Jika pengguna menonton film “Inception”, sistem akan merekomendasikan film lain dengan genre sci-fi, sutradara Christopher Nolan, atau aktor Leonardo DiCaprio. </vt:lpstr>
      <vt:lpstr>Spotify (Rekomendasi Lagu Berdasarkan Ciri Audio) Spotify menganalisis fitur lagu (tempo, energi, danceability, acousticness) dan membuat profil pengguna. Lagu baru yang memiliki karakteristik serupa akan direkomendasikan, meskipun belum pernah didengarkan pengguna lain. </vt:lpstr>
      <vt:lpstr>Collaborative Filtering (CF) </vt:lpstr>
      <vt:lpstr>Amazon (Rekomendasi Produk “Customers Who Bought This Also Bought”) Berdasarkan riwayat pembelian kolektif, sistem mengenali pola kesamaan antar pelanggan. Jika banyak pengguna membeli laptop + tas laptop, sistem akan merekomendasikan tas laptop kepada pembeli laptop baru. </vt:lpstr>
      <vt:lpstr>Netflix (User-Based Collaborative Filtering) Netflix menggunakan pola rating pengguna lain untuk merekomendasikan film. Jika pengguna A dan B menonton film serupa, maka film yang disukai B tapi belum dilihat A akan direkomendasikan ke A. </vt:lpstr>
      <vt:lpstr>PowerPoint Presentation</vt:lpstr>
      <vt:lpstr>Hybrid Recommender Systems </vt:lpstr>
      <vt:lpstr>Netflix (Pendekatan Hybrid) Netflix mengombinasikan: Content-based: fitur film (genre, aktor, sutradara). Collaborative filtering: perilaku pengguna lain (rating, durasi tonton). Rekomendasi akhir dihasilkan dari penggabungan bobot (weighted) antara dua model.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Oci Asus</dc:creator>
  <cp:lastModifiedBy>Oci Asus</cp:lastModifiedBy>
  <cp:revision>1</cp:revision>
  <dcterms:created xsi:type="dcterms:W3CDTF">2025-10-12T14:40:26Z</dcterms:created>
  <dcterms:modified xsi:type="dcterms:W3CDTF">2025-10-12T15:02:35Z</dcterms:modified>
</cp:coreProperties>
</file>