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59" r:id="rId5"/>
    <p:sldId id="258" r:id="rId6"/>
    <p:sldId id="2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889C1-CE4D-4306-ABAA-94F91D76ABA9}" type="datetimeFigureOut">
              <a:rPr lang="en-ID" smtClean="0"/>
              <a:t>08/10/2025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3CF48-65E5-4FDA-B3F1-E2AAED8759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6462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F6E9E-98FD-4B86-64F4-4F99EE696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DFBDC-D63F-761B-AA49-5C9336308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E26F-670A-4D21-747F-F5ECCFE8D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08/10/2025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1607A-11FA-11C7-6D32-01DA2FEB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2F4FC-AA62-AD12-66B0-3C5F7EF5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484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83BE-BD4D-D5EE-9814-E7D17B85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5C3CF-50D1-D22F-4E1A-350213A7F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3D2C4-A902-47BA-03E0-5FF14B43E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08/10/2025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9E006-3A10-2EAF-F1F8-966ECBF3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14334-B3A0-99C8-93D9-A655808B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843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9C7CD8-9042-3EB7-4980-5CE282F57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9395D-436F-8CE5-AA55-518E37086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674EE-C13E-8108-BC79-4000B98F4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08/10/2025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C49BC-0C8D-25E7-AD0C-D93B54CF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BFC99-B2E6-DEA0-CAE4-EA021BE07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564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18651-6A91-DE2F-F24A-D5F327B52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13F2D-DD8F-8647-C8DF-EB7103C9F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1C958-E82F-5349-384B-97D6AE9A1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08/10/2025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A5CE2-BA78-9DEE-F30F-68E4805F2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E259A-27E0-A5FC-B243-95F02A0B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621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FD89-A39E-2782-3EF0-D2744C1E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17799-B180-4657-0CDC-AD60F8A4B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D1782-91EE-EC01-B79C-2B7A2C93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08/10/2025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88E4F-649F-0D37-D36F-48970F9FA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AD29C-C721-4C7B-C66F-2FDD0637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566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89E9F-D9B5-3C31-E03C-F8C303F9E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93119-083F-D0D9-6424-E06B2A5AD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509F5-00A3-D8CD-69F0-9867F18DA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8EDE-3DD7-7C06-7D1B-DDCEB508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08/10/2025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F51AD-07F5-5E78-B3E5-9C9CF724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316A5-22E0-713A-2564-59BA3EA0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394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39027-2F24-3445-3E4C-ED1F9C25C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8EA1A-29BE-A85E-1BD8-4F8B80CD2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1ABEB-D2BC-1043-243C-632C141A2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8CD58-B637-E9D2-3CC8-D75AE20EC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FE469-F2A4-1441-5F2A-1C8699863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39253F-74D0-029A-A633-AFBD63ADD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08/10/2025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1F64E6-D007-035E-7C32-D373AB66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557C6-4072-671B-D225-6D128E3C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556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5FCE6-21CA-5DE3-DE07-E300D7FD7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DB3032-165B-8629-3328-26C724DF3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08/10/2025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4391E-3BF9-BCC3-7F7A-06F7A7AB1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A5A90-4684-BFD8-E80C-33E26770F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563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C8F3E-2DE5-055C-D7C6-2E4F4EC69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08/10/2025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2C7B0-3519-C50D-3902-C4ABED96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FC2DE-4388-52B8-19CA-1539914D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647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BE882-E751-ADF4-DBA1-5F1CB090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DBF2-5964-19F6-AF86-F1F1759B9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55B18-F7DA-B38F-5536-717E2D7A0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86B68-7E65-AA4E-AEEE-F2B8D6E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08/10/2025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FDFA1-7638-C6BB-3099-57D21E48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C54C0-0FF6-160A-F8CE-489B738A6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671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5CB7-3236-F546-2C5E-6D382DBE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35BA9-6A39-603C-749D-A91B26AB9E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14D31-84B6-867F-F3F8-F804E649D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4B7C4-0D6F-B6EC-58A1-7B3CDAFF6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08/10/2025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19E70-02AE-3FFE-1C5C-7920D095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72BCC-90E8-8B40-9AA6-73C89EA6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283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067D9C-AEB7-416D-8C74-A609CFB45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65866-1BD6-C902-A4D9-A26A92D35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E5E37-8520-AFCC-78B8-89D378A00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AB618-DAFA-4074-80EE-DBF8E2189AFC}" type="datetimeFigureOut">
              <a:rPr lang="en-ID" smtClean="0"/>
              <a:t>08/10/2025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7CF4F-CA04-2E71-8ADB-33466F4F9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AEFFD-B9E0-AD34-D2CC-2BA5D999C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966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61E2BA-CD74-BA8F-E4F9-AED136621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B8F013-0D1E-2257-535D-0A51FC78A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552" y="2618232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E</a:t>
            </a:r>
            <a:r>
              <a:rPr lang="en-ID" b="1" dirty="0">
                <a:solidFill>
                  <a:srgbClr val="00B05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NKRIPSI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BAC122-C64E-A8C2-4F2F-619D061F4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450629"/>
            <a:ext cx="9144000" cy="38474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Part 3</a:t>
            </a:r>
            <a:endParaRPr lang="en-ID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5F5B2D-B5A8-BDD3-1417-DAD8010FD0A4}"/>
              </a:ext>
            </a:extLst>
          </p:cNvPr>
          <p:cNvSpPr txBox="1"/>
          <p:nvPr/>
        </p:nvSpPr>
        <p:spPr>
          <a:xfrm>
            <a:off x="9354312" y="6412170"/>
            <a:ext cx="289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highlight>
                  <a:srgbClr val="00FF00"/>
                </a:highlight>
                <a:latin typeface="Arial Black" panose="020B0A04020102020204" pitchFamily="34" charset="0"/>
              </a:rPr>
              <a:t>Keamanan</a:t>
            </a:r>
            <a:r>
              <a:rPr lang="en-US" sz="2400" b="1" dirty="0">
                <a:highlight>
                  <a:srgbClr val="FFFF00"/>
                </a:highlight>
                <a:latin typeface="Arial Black" panose="020B0A04020102020204" pitchFamily="34" charset="0"/>
              </a:rPr>
              <a:t> </a:t>
            </a:r>
            <a:r>
              <a:rPr lang="en-US" sz="2400" b="1" dirty="0">
                <a:highlight>
                  <a:srgbClr val="00FF00"/>
                </a:highlight>
                <a:latin typeface="Arial Black" panose="020B0A04020102020204" pitchFamily="34" charset="0"/>
              </a:rPr>
              <a:t>Data</a:t>
            </a:r>
            <a:endParaRPr lang="en-ID" sz="2400" b="1" dirty="0">
              <a:highlight>
                <a:srgbClr val="00FF00"/>
              </a:highlight>
              <a:latin typeface="Arial Black" panose="020B0A04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BDA3DA-B388-B623-70E4-738DE8E0D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-64009"/>
            <a:ext cx="758952" cy="862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814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986C2-279B-E200-38E3-BBE69EAB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873"/>
            <a:ext cx="10515600" cy="3688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/>
              <a:t>proses </a:t>
            </a:r>
            <a:r>
              <a:rPr lang="en-ID" dirty="0" err="1"/>
              <a:t>melindungi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data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model </a:t>
            </a:r>
            <a:r>
              <a:rPr lang="en-ID" dirty="0" err="1"/>
              <a:t>matematis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mengacaknya</a:t>
            </a:r>
            <a:r>
              <a:rPr lang="en-ID" dirty="0"/>
              <a:t> </a:t>
            </a:r>
            <a:r>
              <a:rPr lang="en-ID" dirty="0" err="1"/>
              <a:t>sedemikian</a:t>
            </a:r>
            <a:r>
              <a:rPr lang="en-ID" dirty="0"/>
              <a:t> </a:t>
            </a:r>
            <a:r>
              <a:rPr lang="en-ID" dirty="0" err="1"/>
              <a:t>rupa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pihak</a:t>
            </a:r>
            <a:r>
              <a:rPr lang="en-ID" dirty="0"/>
              <a:t>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menguraikannya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mengaksesnya</a:t>
            </a:r>
            <a:r>
              <a:rPr lang="en-ID" dirty="0"/>
              <a:t>. Proses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berkisar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yang sangat </a:t>
            </a:r>
            <a:r>
              <a:rPr lang="en-ID" dirty="0" err="1"/>
              <a:t>sederhana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yang sangat </a:t>
            </a:r>
            <a:r>
              <a:rPr lang="en-ID" dirty="0" err="1"/>
              <a:t>kompleks</a:t>
            </a:r>
            <a:r>
              <a:rPr lang="en-ID" dirty="0"/>
              <a:t>, dan </a:t>
            </a:r>
            <a:r>
              <a:rPr lang="en-ID" dirty="0" err="1"/>
              <a:t>ahli</a:t>
            </a:r>
            <a:r>
              <a:rPr lang="en-ID" dirty="0"/>
              <a:t> </a:t>
            </a:r>
            <a:r>
              <a:rPr lang="en-ID" dirty="0" err="1"/>
              <a:t>matematika</a:t>
            </a:r>
            <a:r>
              <a:rPr lang="en-ID" dirty="0"/>
              <a:t> dan </a:t>
            </a:r>
            <a:r>
              <a:rPr lang="en-ID" dirty="0" err="1"/>
              <a:t>ilmuwan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menemukan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enkripsi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melindungi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dan data yang </a:t>
            </a:r>
            <a:r>
              <a:rPr lang="en-ID" dirty="0" err="1"/>
              <a:t>diandalkan</a:t>
            </a:r>
            <a:r>
              <a:rPr lang="en-ID" dirty="0"/>
              <a:t> oleh </a:t>
            </a:r>
            <a:r>
              <a:rPr lang="en-ID" dirty="0" err="1"/>
              <a:t>konsumen</a:t>
            </a:r>
            <a:r>
              <a:rPr lang="en-ID" dirty="0"/>
              <a:t> dan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. </a:t>
            </a:r>
            <a:endParaRPr lang="en-ID" sz="7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CD1C37-5F05-A4F5-711F-CE350515A578}"/>
              </a:ext>
            </a:extLst>
          </p:cNvPr>
          <p:cNvSpPr txBox="1">
            <a:spLocks/>
          </p:cNvSpPr>
          <p:nvPr/>
        </p:nvSpPr>
        <p:spPr>
          <a:xfrm>
            <a:off x="838200" y="612013"/>
            <a:ext cx="10515600" cy="787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b="1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Enkripsi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endParaRPr lang="en-ID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463129-A8F9-5443-6651-309FF568B4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24" t="22612" r="27786" b="22292"/>
          <a:stretch>
            <a:fillRect/>
          </a:stretch>
        </p:blipFill>
        <p:spPr>
          <a:xfrm>
            <a:off x="11332464" y="0"/>
            <a:ext cx="859536" cy="67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2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67EE8-8407-3F38-D15B-8B3611E3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013"/>
            <a:ext cx="10515600" cy="787019"/>
          </a:xfrm>
        </p:spPr>
        <p:txBody>
          <a:bodyPr/>
          <a:lstStyle/>
          <a:p>
            <a:r>
              <a:rPr lang="en-ID" b="1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Enkripsi</a:t>
            </a:r>
            <a:endParaRPr lang="en-ID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969F49-8150-DEAA-9FA7-88B5C1E92B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24" t="22612" r="27786" b="22292"/>
          <a:stretch>
            <a:fillRect/>
          </a:stretch>
        </p:blipFill>
        <p:spPr>
          <a:xfrm>
            <a:off x="11332464" y="0"/>
            <a:ext cx="859536" cy="676657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3A38A5E1-CB73-E2F5-1D32-19C6D72145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27785" y="1821759"/>
            <a:ext cx="9902190" cy="40702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ID" dirty="0"/>
              <a:t>“Sandi Caesar”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enkripsi</a:t>
            </a:r>
            <a:r>
              <a:rPr lang="en-ID" dirty="0"/>
              <a:t> yang paling </a:t>
            </a:r>
            <a:r>
              <a:rPr lang="en-ID" dirty="0" err="1"/>
              <a:t>awal</a:t>
            </a:r>
            <a:r>
              <a:rPr lang="en-ID" dirty="0"/>
              <a:t> dan </a:t>
            </a:r>
            <a:r>
              <a:rPr lang="en-ID" dirty="0" err="1"/>
              <a:t>sederhana</a:t>
            </a:r>
            <a:r>
              <a:rPr lang="en-ID" dirty="0"/>
              <a:t>. Metode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oleh Kaisar </a:t>
            </a:r>
            <a:r>
              <a:rPr lang="en-ID" dirty="0" err="1"/>
              <a:t>Romawi</a:t>
            </a:r>
            <a:r>
              <a:rPr lang="en-ID" dirty="0"/>
              <a:t> Julius Caesar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korespondensi</a:t>
            </a:r>
            <a:r>
              <a:rPr lang="en-ID" dirty="0"/>
              <a:t> </a:t>
            </a:r>
            <a:r>
              <a:rPr lang="en-ID" dirty="0" err="1"/>
              <a:t>pribadinya</a:t>
            </a:r>
            <a:r>
              <a:rPr lang="en-ID" dirty="0"/>
              <a:t>. Metode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substitution cipher, di mana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huruf</a:t>
            </a:r>
            <a:r>
              <a:rPr lang="en-ID" dirty="0"/>
              <a:t> </a:t>
            </a:r>
            <a:r>
              <a:rPr lang="en-ID" dirty="0" err="1"/>
              <a:t>digantikan</a:t>
            </a:r>
            <a:r>
              <a:rPr lang="en-ID" dirty="0"/>
              <a:t> oleh </a:t>
            </a:r>
            <a:r>
              <a:rPr lang="en-ID" dirty="0" err="1"/>
              <a:t>huruf</a:t>
            </a:r>
            <a:r>
              <a:rPr lang="en-ID" dirty="0"/>
              <a:t> lain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angka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susunan</a:t>
            </a:r>
            <a:r>
              <a:rPr lang="en-ID" dirty="0"/>
              <a:t> </a:t>
            </a:r>
            <a:r>
              <a:rPr lang="en-ID" dirty="0" err="1"/>
              <a:t>urutan</a:t>
            </a:r>
            <a:r>
              <a:rPr lang="en-ID" dirty="0"/>
              <a:t> </a:t>
            </a:r>
            <a:r>
              <a:rPr lang="en-ID" dirty="0" err="1"/>
              <a:t>alfabet</a:t>
            </a:r>
            <a:r>
              <a:rPr lang="en-ID" dirty="0"/>
              <a:t>.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mendekripsi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 </a:t>
            </a:r>
            <a:r>
              <a:rPr lang="en-ID" dirty="0" err="1"/>
              <a:t>berkode</a:t>
            </a:r>
            <a:r>
              <a:rPr lang="en-ID" dirty="0"/>
              <a:t>, </a:t>
            </a:r>
            <a:r>
              <a:rPr lang="en-ID" dirty="0" err="1"/>
              <a:t>penerima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mengetahui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chiper-nya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menggeser</a:t>
            </a:r>
            <a:r>
              <a:rPr lang="en-ID" dirty="0"/>
              <a:t> </a:t>
            </a:r>
            <a:r>
              <a:rPr lang="en-ID" dirty="0" err="1"/>
              <a:t>huruf</a:t>
            </a:r>
            <a:r>
              <a:rPr lang="en-ID" dirty="0"/>
              <a:t> </a:t>
            </a:r>
            <a:r>
              <a:rPr lang="en-ID" dirty="0" err="1"/>
              <a:t>empat</a:t>
            </a:r>
            <a:r>
              <a:rPr lang="en-ID" dirty="0"/>
              <a:t> kali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urutan</a:t>
            </a:r>
            <a:r>
              <a:rPr lang="en-ID" dirty="0"/>
              <a:t> </a:t>
            </a:r>
            <a:r>
              <a:rPr lang="en-ID" dirty="0" err="1"/>
              <a:t>mundur</a:t>
            </a:r>
            <a:r>
              <a:rPr lang="en-ID" dirty="0"/>
              <a:t> (“</a:t>
            </a:r>
            <a:r>
              <a:rPr lang="en-ID" dirty="0" err="1"/>
              <a:t>geser</a:t>
            </a:r>
            <a:r>
              <a:rPr lang="en-ID" dirty="0"/>
              <a:t> </a:t>
            </a:r>
            <a:r>
              <a:rPr lang="en-ID" dirty="0" err="1"/>
              <a:t>mundur</a:t>
            </a:r>
            <a:r>
              <a:rPr lang="en-ID" dirty="0"/>
              <a:t> </a:t>
            </a:r>
            <a:r>
              <a:rPr lang="en-ID" dirty="0" err="1"/>
              <a:t>empat</a:t>
            </a:r>
            <a:r>
              <a:rPr lang="en-ID" dirty="0"/>
              <a:t> kali”).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demikian</a:t>
            </a:r>
            <a:r>
              <a:rPr lang="en-ID" dirty="0"/>
              <a:t>,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huruf</a:t>
            </a:r>
            <a:r>
              <a:rPr lang="en-ID" dirty="0"/>
              <a:t> "E" </a:t>
            </a:r>
            <a:r>
              <a:rPr lang="en-ID" dirty="0" err="1"/>
              <a:t>menjadi</a:t>
            </a:r>
            <a:r>
              <a:rPr lang="en-ID" dirty="0"/>
              <a:t> "Y" dan </a:t>
            </a:r>
            <a:r>
              <a:rPr lang="en-ID" dirty="0" err="1"/>
              <a:t>seterusnya</a:t>
            </a:r>
            <a:r>
              <a:rPr lang="en-ID" dirty="0"/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EABD7D7-072A-EFA4-BBC6-18F6A0AE0C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24" t="22612" r="27786" b="22292"/>
          <a:stretch>
            <a:fillRect/>
          </a:stretch>
        </p:blipFill>
        <p:spPr>
          <a:xfrm>
            <a:off x="11332464" y="0"/>
            <a:ext cx="859536" cy="6766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962399-B5DE-EC9C-CC75-C6F1B0285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846" y="5567965"/>
            <a:ext cx="1984154" cy="1322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AADFA6D-0DF0-E2C2-3B47-55D760623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0795"/>
            <a:ext cx="10515600" cy="3475213"/>
          </a:xfrm>
        </p:spPr>
        <p:txBody>
          <a:bodyPr>
            <a:normAutofit/>
          </a:bodyPr>
          <a:lstStyle/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ID" b="1" dirty="0" err="1"/>
              <a:t>Enkripsi</a:t>
            </a:r>
            <a:r>
              <a:rPr lang="en-ID" b="1" dirty="0"/>
              <a:t> </a:t>
            </a:r>
            <a:r>
              <a:rPr lang="en-ID" b="1" dirty="0" err="1"/>
              <a:t>simetris</a:t>
            </a:r>
            <a:r>
              <a:rPr lang="en-ID" dirty="0"/>
              <a:t>, juga </a:t>
            </a:r>
            <a:r>
              <a:rPr lang="en-ID" dirty="0" err="1"/>
              <a:t>dikenal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algoritma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pribadi</a:t>
            </a:r>
            <a:r>
              <a:rPr lang="en-ID" dirty="0"/>
              <a:t>,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yang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enkripsi</a:t>
            </a:r>
            <a:r>
              <a:rPr lang="en-ID" dirty="0"/>
              <a:t> dan </a:t>
            </a:r>
            <a:r>
              <a:rPr lang="en-ID" dirty="0" err="1"/>
              <a:t>dekripsi</a:t>
            </a:r>
            <a:r>
              <a:rPr lang="en-ID" dirty="0"/>
              <a:t>.</a:t>
            </a: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ID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ID" b="1" dirty="0" err="1"/>
              <a:t>Enkripsi</a:t>
            </a:r>
            <a:r>
              <a:rPr lang="en-ID" b="1" dirty="0"/>
              <a:t> </a:t>
            </a:r>
            <a:r>
              <a:rPr lang="en-ID" b="1" dirty="0" err="1"/>
              <a:t>asimetris</a:t>
            </a:r>
            <a:r>
              <a:rPr lang="en-ID" dirty="0"/>
              <a:t>, juga </a:t>
            </a:r>
            <a:r>
              <a:rPr lang="en-ID" dirty="0" err="1"/>
              <a:t>dikenal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kriptografi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publik</a:t>
            </a:r>
            <a:r>
              <a:rPr lang="en-ID" dirty="0"/>
              <a:t>, </a:t>
            </a:r>
            <a:r>
              <a:rPr lang="en-ID" dirty="0" err="1"/>
              <a:t>menggunakan</a:t>
            </a:r>
            <a:r>
              <a:rPr lang="en-ID" dirty="0"/>
              <a:t> dua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terpisah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mengenkripsi</a:t>
            </a:r>
            <a:r>
              <a:rPr lang="en-ID" dirty="0"/>
              <a:t> dan </a:t>
            </a:r>
            <a:r>
              <a:rPr lang="en-ID" dirty="0" err="1"/>
              <a:t>mendekripsi</a:t>
            </a:r>
            <a:r>
              <a:rPr lang="en-ID" dirty="0"/>
              <a:t> data. Salah </a:t>
            </a:r>
            <a:r>
              <a:rPr lang="en-ID" dirty="0" err="1"/>
              <a:t>satunya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publik</a:t>
            </a:r>
            <a:r>
              <a:rPr lang="en-ID" dirty="0"/>
              <a:t> yang </a:t>
            </a:r>
            <a:r>
              <a:rPr lang="en-ID" dirty="0" err="1"/>
              <a:t>dibagikan</a:t>
            </a:r>
            <a:r>
              <a:rPr lang="en-ID" dirty="0"/>
              <a:t> di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pihak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enkripsi</a:t>
            </a:r>
            <a:r>
              <a:rPr lang="en-ID" dirty="0"/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B1E28A-73D3-56A0-60ED-D4EAE8CE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18" y="206565"/>
            <a:ext cx="10515600" cy="787019"/>
          </a:xfrm>
        </p:spPr>
        <p:txBody>
          <a:bodyPr/>
          <a:lstStyle/>
          <a:p>
            <a:r>
              <a:rPr lang="en-ID" b="1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Enkripsi</a:t>
            </a:r>
            <a:endParaRPr lang="en-ID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7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C018B8-575C-E7E4-119A-F00508E7FFA4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9015984" y="4783134"/>
            <a:ext cx="3112008" cy="20320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999BE5-AA0A-D914-722A-76FD3D85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574"/>
            <a:ext cx="10515600" cy="476123"/>
          </a:xfrm>
        </p:spPr>
        <p:txBody>
          <a:bodyPr>
            <a:noAutofit/>
          </a:bodyPr>
          <a:lstStyle/>
          <a:p>
            <a:r>
              <a:rPr lang="en-ID" sz="3600" b="1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Enkripsi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B0875-FD40-6B53-A7F4-EA8080CE8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639" y="959168"/>
            <a:ext cx="10029825" cy="2469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 err="1"/>
              <a:t>Enkripsi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mengkodekan</a:t>
            </a:r>
            <a:r>
              <a:rPr lang="en-ID" dirty="0"/>
              <a:t> “</a:t>
            </a:r>
            <a:r>
              <a:rPr lang="en-ID" dirty="0" err="1"/>
              <a:t>teks</a:t>
            </a:r>
            <a:r>
              <a:rPr lang="en-ID" dirty="0"/>
              <a:t> </a:t>
            </a:r>
            <a:r>
              <a:rPr lang="en-ID" dirty="0" err="1"/>
              <a:t>biasa</a:t>
            </a:r>
            <a:r>
              <a:rPr lang="en-ID" dirty="0"/>
              <a:t>” </a:t>
            </a:r>
            <a:r>
              <a:rPr lang="en-ID" dirty="0" err="1"/>
              <a:t>menjadi</a:t>
            </a:r>
            <a:r>
              <a:rPr lang="en-ID" dirty="0"/>
              <a:t> “ciphertext”, </a:t>
            </a:r>
            <a:r>
              <a:rPr lang="en-ID" dirty="0" err="1"/>
              <a:t>umumnya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model </a:t>
            </a:r>
            <a:r>
              <a:rPr lang="en-ID" dirty="0" err="1"/>
              <a:t>matematis</a:t>
            </a:r>
            <a:r>
              <a:rPr lang="en-ID" dirty="0"/>
              <a:t> </a:t>
            </a:r>
            <a:r>
              <a:rPr lang="en-ID" dirty="0" err="1"/>
              <a:t>kriptografi</a:t>
            </a:r>
            <a:r>
              <a:rPr lang="en-ID" dirty="0"/>
              <a:t> yang </a:t>
            </a:r>
            <a:r>
              <a:rPr lang="en-ID" dirty="0" err="1"/>
              <a:t>dikenal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algoritma</a:t>
            </a:r>
            <a:r>
              <a:rPr lang="en-ID" dirty="0"/>
              <a:t>.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mendekode</a:t>
            </a:r>
            <a:r>
              <a:rPr lang="en-ID" dirty="0"/>
              <a:t> data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 </a:t>
            </a:r>
            <a:r>
              <a:rPr lang="en-ID" dirty="0" err="1"/>
              <a:t>biasa</a:t>
            </a:r>
            <a:r>
              <a:rPr lang="en-ID" dirty="0"/>
              <a:t>, </a:t>
            </a:r>
            <a:r>
              <a:rPr lang="en-ID" dirty="0" err="1"/>
              <a:t>diperlukan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dekripsi</a:t>
            </a:r>
            <a:r>
              <a:rPr lang="en-ID" dirty="0"/>
              <a:t>, string </a:t>
            </a:r>
            <a:r>
              <a:rPr lang="en-ID" dirty="0" err="1"/>
              <a:t>angka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sandi</a:t>
            </a:r>
            <a:r>
              <a:rPr lang="en-ID" dirty="0"/>
              <a:t> yang </a:t>
            </a:r>
            <a:r>
              <a:rPr lang="en-ID" dirty="0" err="1"/>
              <a:t>dibuat</a:t>
            </a:r>
            <a:r>
              <a:rPr lang="en-ID" dirty="0"/>
              <a:t> oleh </a:t>
            </a:r>
            <a:r>
              <a:rPr lang="en-ID" dirty="0" err="1"/>
              <a:t>algoritma</a:t>
            </a:r>
            <a:r>
              <a:rPr lang="en-ID" dirty="0"/>
              <a:t>.</a:t>
            </a:r>
            <a:endParaRPr lang="en-ID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EFD2CF-A673-69CE-ACEE-01B03B518D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324" t="22612" r="27786" b="22292"/>
          <a:stretch>
            <a:fillRect/>
          </a:stretch>
        </p:blipFill>
        <p:spPr>
          <a:xfrm>
            <a:off x="11332464" y="0"/>
            <a:ext cx="859536" cy="676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3B0364-FBB5-DA1D-0692-AF0E9FFC751E}"/>
              </a:ext>
            </a:extLst>
          </p:cNvPr>
          <p:cNvSpPr txBox="1"/>
          <p:nvPr/>
        </p:nvSpPr>
        <p:spPr>
          <a:xfrm>
            <a:off x="1703069" y="3105233"/>
            <a:ext cx="92289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b="1" dirty="0" err="1"/>
              <a:t>Kerahasiaan</a:t>
            </a:r>
            <a:r>
              <a:rPr lang="en-ID" b="1" dirty="0"/>
              <a:t>: </a:t>
            </a:r>
            <a:r>
              <a:rPr lang="en-ID" dirty="0" err="1"/>
              <a:t>menjaga</a:t>
            </a:r>
            <a:r>
              <a:rPr lang="en-ID" dirty="0"/>
              <a:t> </a:t>
            </a:r>
            <a:r>
              <a:rPr lang="en-ID" dirty="0" err="1"/>
              <a:t>kerahasiaan</a:t>
            </a:r>
            <a:r>
              <a:rPr lang="en-ID" dirty="0"/>
              <a:t> </a:t>
            </a:r>
            <a:r>
              <a:rPr lang="en-ID" dirty="0" err="1"/>
              <a:t>konten</a:t>
            </a:r>
            <a:r>
              <a:rPr lang="en-ID" dirty="0"/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b="1" dirty="0" err="1"/>
              <a:t>Integritas</a:t>
            </a:r>
            <a:r>
              <a:rPr lang="en-ID" b="1" dirty="0"/>
              <a:t>:</a:t>
            </a:r>
            <a:r>
              <a:rPr lang="en-ID" dirty="0"/>
              <a:t> </a:t>
            </a:r>
            <a:r>
              <a:rPr lang="en-ID" dirty="0" err="1"/>
              <a:t>memverifikasi</a:t>
            </a:r>
            <a:r>
              <a:rPr lang="en-ID" dirty="0"/>
              <a:t> </a:t>
            </a:r>
            <a:r>
              <a:rPr lang="en-ID" dirty="0" err="1"/>
              <a:t>asal</a:t>
            </a:r>
            <a:r>
              <a:rPr lang="en-ID" dirty="0"/>
              <a:t> </a:t>
            </a:r>
            <a:r>
              <a:rPr lang="en-ID" dirty="0" err="1"/>
              <a:t>pesan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b="1" dirty="0" err="1"/>
              <a:t>Autentikasi</a:t>
            </a:r>
            <a:r>
              <a:rPr lang="en-ID" b="1" dirty="0"/>
              <a:t>:</a:t>
            </a:r>
            <a:r>
              <a:rPr lang="en-ID" dirty="0"/>
              <a:t> </a:t>
            </a:r>
            <a:r>
              <a:rPr lang="en-ID" dirty="0" err="1"/>
              <a:t>memvalidasi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isi</a:t>
            </a:r>
            <a:r>
              <a:rPr lang="en-ID" dirty="0"/>
              <a:t> </a:t>
            </a:r>
            <a:r>
              <a:rPr lang="en-ID" dirty="0" err="1"/>
              <a:t>pesan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data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modifikasi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dikirim</a:t>
            </a:r>
            <a:endParaRPr lang="en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b="1" dirty="0"/>
              <a:t>Non-</a:t>
            </a:r>
            <a:r>
              <a:rPr lang="en-ID" b="1" dirty="0" err="1"/>
              <a:t>repudiasi</a:t>
            </a:r>
            <a:r>
              <a:rPr lang="en-ID" b="1" dirty="0"/>
              <a:t>:</a:t>
            </a:r>
            <a:r>
              <a:rPr lang="en-ID" dirty="0"/>
              <a:t> </a:t>
            </a:r>
            <a:r>
              <a:rPr lang="en-ID" dirty="0" err="1"/>
              <a:t>mencegah</a:t>
            </a:r>
            <a:r>
              <a:rPr lang="en-ID" dirty="0"/>
              <a:t> </a:t>
            </a:r>
            <a:r>
              <a:rPr lang="en-ID" dirty="0" err="1"/>
              <a:t>pengirim</a:t>
            </a:r>
            <a:r>
              <a:rPr lang="en-ID" dirty="0"/>
              <a:t> data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pesan</a:t>
            </a:r>
            <a:r>
              <a:rPr lang="en-ID" dirty="0"/>
              <a:t> </a:t>
            </a:r>
            <a:r>
              <a:rPr lang="en-ID" dirty="0" err="1"/>
              <a:t>menyangkal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pengirim</a:t>
            </a:r>
            <a:r>
              <a:rPr lang="en-ID" dirty="0"/>
              <a:t> </a:t>
            </a:r>
            <a:r>
              <a:rPr lang="en-ID" dirty="0" err="1"/>
              <a:t>aslinya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718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A5472-D52C-2B3A-A61C-719BE9180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F2B0D-127A-BB10-F853-B08C2267F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" y="0"/>
            <a:ext cx="12347253" cy="6936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A42E63-E309-A00D-2ED0-7D52F58D7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15412" y="5037011"/>
            <a:ext cx="1820989" cy="1820989"/>
          </a:xfrm>
        </p:spPr>
      </p:pic>
    </p:spTree>
    <p:extLst>
      <p:ext uri="{BB962C8B-B14F-4D97-AF65-F5344CB8AC3E}">
        <p14:creationId xmlns:p14="http://schemas.microsoft.com/office/powerpoint/2010/main" val="1753319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9407</TotalTime>
  <Words>309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Cascadia Mono</vt:lpstr>
      <vt:lpstr>Office Theme</vt:lpstr>
      <vt:lpstr>ENKRIPSI DATA</vt:lpstr>
      <vt:lpstr>PowerPoint Presentation</vt:lpstr>
      <vt:lpstr>Enkripsi</vt:lpstr>
      <vt:lpstr>Enkripsi</vt:lpstr>
      <vt:lpstr>Enkripsi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Dibyo s</dc:creator>
  <cp:lastModifiedBy>Dibyo s</cp:lastModifiedBy>
  <cp:revision>8</cp:revision>
  <dcterms:created xsi:type="dcterms:W3CDTF">2025-09-24T05:03:33Z</dcterms:created>
  <dcterms:modified xsi:type="dcterms:W3CDTF">2025-10-08T13:34:10Z</dcterms:modified>
</cp:coreProperties>
</file>