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4</a:t>
            </a:r>
          </a:p>
          <a:p>
            <a:r>
              <a:rPr lang="es-ES" sz="2400" b="1">
                <a:solidFill>
                  <a:srgbClr val="0F1115"/>
                </a:solidFill>
                <a:effectLst/>
                <a:latin typeface="quote-cjk-patch"/>
              </a:rPr>
              <a:t>Sertifikasi Hotel, Restoran, dan Destinasi</a:t>
            </a:r>
          </a:p>
          <a:p>
            <a:endParaRPr lang="en-US" sz="3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DB8D47-9653-E8F8-9FFC-903F675A18CE}"/>
              </a:ext>
            </a:extLst>
          </p:cNvPr>
          <p:cNvSpPr txBox="1"/>
          <p:nvPr/>
        </p:nvSpPr>
        <p:spPr>
          <a:xfrm>
            <a:off x="609600" y="228600"/>
            <a:ext cx="7696200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Destinasi dengan Sertifikasi IST</a:t>
            </a:r>
            <a:endParaRPr lang="en-ID" sz="28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1022737"/>
            <a:ext cx="8839200" cy="5606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Destinasi: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Nglanggeran (Gunung Api Purba), Yogyakarta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atau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Penglipuran, Bali.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Pencapaian Sertifikasi: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Meraih penghargaan IST Award.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Praktik Terbaik yang Diapresiasi: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Pengelolaan Lingkungan: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Program pengelolaan sampah mandiri, konservasi hutan.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Pelibatan Masyarakat: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Badan Pengelola Desa Wisata yang melibatkan seluruh warga.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Pelestarian Budaya: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Mempertahankan arsitektur tradisional dan upacara adat.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Dampak Ekonomi: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Peningkatan pendapatan warga dari homestay, kuliner, dan kerajinan.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9052EB-016C-4636-0FB1-20935A3432D4}"/>
              </a:ext>
            </a:extLst>
          </p:cNvPr>
          <p:cNvSpPr txBox="1"/>
          <p:nvPr/>
        </p:nvSpPr>
        <p:spPr>
          <a:xfrm>
            <a:off x="1219200" y="228600"/>
            <a:ext cx="67056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Peran SDM dalam Mendukung Sertifikasi</a:t>
            </a:r>
            <a:endParaRPr lang="en-ID" sz="28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969352"/>
            <a:ext cx="8534400" cy="5504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sebagai Kunci Keberhasilan (Marhaeni, 2024):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"Standar tertinggi sekalipun tidak akan efektif tanpa dijalankan oleh SDM yang kompeten, termotivasi, dan memiliki budaya melayani."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Pengembangan SDM untuk Sertifikasi: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Rekrutmen &amp; Seleksi: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Mencari kandidat dengan attitude pelayanan yang baik.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Pelatihan Berkelanjutan: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Teknis (food safety, tata graha) dan non-teknis (komunikasi, problem solving).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Sertifikasi Kompetensi Kerja: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Misalnya, sertifikasi bagi chef, bartender, atau housekeeping.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Budaya Mutu (</a:t>
            </a:r>
            <a:r>
              <a:rPr lang="en-ID" sz="2000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Quality Culture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Menciptakan lingkungan di mana setiap individu bertanggung jawab atas kualitas.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904BD9-34E8-41CA-E16F-6618C9738DDA}"/>
              </a:ext>
            </a:extLst>
          </p:cNvPr>
          <p:cNvSpPr txBox="1"/>
          <p:nvPr/>
        </p:nvSpPr>
        <p:spPr>
          <a:xfrm>
            <a:off x="1143000" y="304800"/>
            <a:ext cx="64770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Tantangan dalam Implementasi Sertifikasi</a:t>
            </a:r>
            <a:endParaRPr lang="en-ID" sz="28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-76200" y="990600"/>
            <a:ext cx="9296400" cy="5142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Analisis Berdasarkan Siregar (2025) dan Kurniansah (2024):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spcBef>
                <a:spcPts val="3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Biaya Tinggi: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Biaya assessment, konsultan, dan investasi pemenuhan standar memberatkan UMKM.</a:t>
            </a:r>
          </a:p>
          <a:p>
            <a:pPr marL="914400" lvl="1" indent="-4572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Kompleksitas Administratif: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Dokumen dan prosedur yang rumit menghambat proses.</a:t>
            </a:r>
          </a:p>
          <a:p>
            <a:pPr marL="914400" lvl="1" indent="-4572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Konsistensi (</a:t>
            </a:r>
            <a:r>
              <a:rPr lang="en-ID" sz="2400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Menjaga standar yang sama setiap hari, di setiap shift, sangat menantang.</a:t>
            </a:r>
          </a:p>
          <a:p>
            <a:pPr marL="914400" lvl="1" indent="-4572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Mindset &amp; Pemahaman: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Masih ada persepsi bahwa sertifikasi hanya untuk "pajangan," bukan untuk improvement.</a:t>
            </a:r>
          </a:p>
          <a:p>
            <a:pPr marL="914400" lvl="1" indent="-4572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Koordinasi Lintas Pihak (khusus destinasi):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Membangun kesepahaman antara pemerintah, swasta, dan komunitas.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2735D0-701F-7BEF-45D2-187086082607}"/>
              </a:ext>
            </a:extLst>
          </p:cNvPr>
          <p:cNvSpPr txBox="1"/>
          <p:nvPr/>
        </p:nvSpPr>
        <p:spPr>
          <a:xfrm>
            <a:off x="914400" y="264031"/>
            <a:ext cx="70104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 i="0">
                <a:solidFill>
                  <a:srgbClr val="0F1115"/>
                </a:solidFill>
                <a:effectLst/>
                <a:latin typeface="quote-cjk-patch"/>
              </a:rPr>
              <a:t>Tren Masa Depan Sertifikasi Pariwisata</a:t>
            </a:r>
            <a:endParaRPr lang="it-IT" sz="32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19C161-22F7-64F0-F1D8-7A426B0B3CE0}"/>
              </a:ext>
            </a:extLst>
          </p:cNvPr>
          <p:cNvSpPr txBox="1"/>
          <p:nvPr/>
        </p:nvSpPr>
        <p:spPr>
          <a:xfrm>
            <a:off x="381000" y="978329"/>
            <a:ext cx="8610600" cy="4901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Digitalisasi Sertifikasi: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Digital badges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platform </a:t>
            </a:r>
            <a:r>
              <a:rPr lang="en-ID" sz="20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online assessment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integrasi dengan ulasan wisatawan.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Fokus pada Keberlanjutan &amp; ESG: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Sertifikasi hijau, net-zero carbon, dan dampak sosial akan menjadi norma (Marhaeni, 2024).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Sertifikasi Hiper-Lokal &amp; Autentik: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Sertifikasi untuk produk lokal tertentu (e.g., kopi, tenun) atau pengalaman wisata yang unik.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en-ID" sz="2000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Experience-Centric Certification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Penilaian beralih dari fasilitas ke kualitas pengalaman wisatawan secara holistik.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33C23A-643F-7269-D694-57533DBD9FCB}"/>
              </a:ext>
            </a:extLst>
          </p:cNvPr>
          <p:cNvSpPr txBox="1"/>
          <p:nvPr/>
        </p:nvSpPr>
        <p:spPr>
          <a:xfrm>
            <a:off x="1371600" y="304800"/>
            <a:ext cx="5562600" cy="419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 dan Rekomendasi</a:t>
            </a:r>
            <a:endParaRPr lang="en-ID" sz="32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BA9239-8D57-7883-3FBF-5A3A4058F092}"/>
              </a:ext>
            </a:extLst>
          </p:cNvPr>
          <p:cNvSpPr txBox="1"/>
          <p:nvPr/>
        </p:nvSpPr>
        <p:spPr>
          <a:xfrm>
            <a:off x="381000" y="889699"/>
            <a:ext cx="8458200" cy="5968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Sertifikasi adalah instrumen kredibel untuk standardisasi, diferensiasi, dan peningkatan mutu berkelanjutan dalam pariwisata.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Skema sertifikasi untuk hotel, restoran, dan destinasi saling melengkapi dalam membangun ekosistem pariwisata berkualitas.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Keberhasilan sangat bergantung pada kualitas SDM dan komitmen manajemen puncak.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Rekomendasi: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 Pemerintah: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Sederhanakan birokrasi dan berikan insentif bagi UMKM untuk bersertifikasi.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 Pelaku Usaha: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Lihat sertifikasi sebagai investasi jangka panjang, bukan sekadar kewajiban.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 Akademisi: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Terus lakukan penelitian untuk mengembangkan standar sertifikasi yang relevan dengan tren masa depan.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33654"/>
            <a:ext cx="8610600" cy="39390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 i="0">
                <a:solidFill>
                  <a:srgbClr val="0F1115"/>
                </a:solidFill>
                <a:effectLst/>
              </a:rPr>
              <a:t>Mutu sebagai Kunci Daya Saing Pariwisata</a:t>
            </a:r>
            <a:endParaRPr lang="en-ID" sz="3200" b="1">
              <a:solidFill>
                <a:srgbClr val="0F1115"/>
              </a:solidFill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024169-6C0C-8D94-CC7A-567AC81EEB72}"/>
              </a:ext>
            </a:extLst>
          </p:cNvPr>
          <p:cNvSpPr txBox="1"/>
          <p:nvPr/>
        </p:nvSpPr>
        <p:spPr>
          <a:xfrm>
            <a:off x="-38100" y="779667"/>
            <a:ext cx="9220200" cy="5747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Definisi Mutu Pariwisata (Soeroso, 2022):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"Keseluruhan fitur dan karakteristik produk dan jasa pariwisata yang berkemampuan untuk memuaskan kebutuhan, baik yang dinyatakan maupun yang tersirat."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Dimensi Mutu Pariwisata: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Tangible: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Fasilitas fisik, kebersihan, kenyamanan akomodasi.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Intangible: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Keramahan (hospitality), keandalan layanan, pengalaman emosional wisatawan.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Mengapa Mutu Vital? (Rahayu dkk., 2022):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Meningkatkan kepuasan dan loyalitas wisatawan.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Membangun </a:t>
            </a:r>
            <a:r>
              <a:rPr lang="en-ID" b="0" i="1">
                <a:solidFill>
                  <a:srgbClr val="0F1115"/>
                </a:solidFill>
                <a:effectLst/>
                <a:latin typeface="quote-cjk-patch"/>
              </a:rPr>
              <a:t>brand image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dan reputasi destinasi.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Mendorong pembangunan berkelanjutan (</a:t>
            </a:r>
            <a:r>
              <a:rPr lang="en-ID" b="0" i="1">
                <a:solidFill>
                  <a:srgbClr val="0F1115"/>
                </a:solidFill>
                <a:effectLst/>
                <a:latin typeface="quote-cjk-patch"/>
              </a:rPr>
              <a:t>sustainable tourism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Sertifikasi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adalah alat terstruktur untuk mewujudkan dan mengkomunikasikan mutu ini.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4D87CD5-660C-24EF-E8CD-CAF24F55FD91}"/>
              </a:ext>
            </a:extLst>
          </p:cNvPr>
          <p:cNvSpPr txBox="1"/>
          <p:nvPr/>
        </p:nvSpPr>
        <p:spPr>
          <a:xfrm>
            <a:off x="357187" y="304800"/>
            <a:ext cx="8329613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 i="0">
                <a:solidFill>
                  <a:srgbClr val="0F1115"/>
                </a:solidFill>
                <a:effectLst/>
                <a:latin typeface="quote-cjk-patch"/>
              </a:rPr>
              <a:t>Memahami Sertifikasi dalam Pariwisata</a:t>
            </a:r>
            <a:endParaRPr lang="en-US" sz="36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092D91-EE20-44C6-9E19-01DDEE985BFE}"/>
              </a:ext>
            </a:extLst>
          </p:cNvPr>
          <p:cNvSpPr txBox="1"/>
          <p:nvPr/>
        </p:nvSpPr>
        <p:spPr>
          <a:xfrm>
            <a:off x="140493" y="852373"/>
            <a:ext cx="8763000" cy="5968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Definisi Operasional (Kurniansah &amp; rekan, 2024):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"Proses pemberian pengakuan formal oleh lembaga yang berwenang bahwa suatu produk, jasa, proses, atau sistem manajemen telah memenuhi standar spesifik yang telah ditetapkan."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Fungsi &amp; Manfaat Strategis (Siregar, 2025):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800100" lvl="1" indent="-342900" algn="l">
              <a:spcBef>
                <a:spcPts val="3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Jaminan Mutu (</a:t>
            </a:r>
            <a:r>
              <a:rPr lang="en-ID" b="1" i="1">
                <a:solidFill>
                  <a:srgbClr val="0F1115"/>
                </a:solidFill>
                <a:effectLst/>
                <a:latin typeface="quote-cjk-patch"/>
              </a:rPr>
              <a:t>Quality Assurance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Sebagai tanda kepercayaan bagi konsumen.</a:t>
            </a:r>
          </a:p>
          <a:p>
            <a:pPr marL="800100" lvl="1" indent="-3429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Pembeda Pasar (</a:t>
            </a:r>
            <a:r>
              <a:rPr lang="en-ID" b="1" i="1">
                <a:solidFill>
                  <a:srgbClr val="0F1115"/>
                </a:solidFill>
                <a:effectLst/>
                <a:latin typeface="quote-cjk-patch"/>
              </a:rPr>
              <a:t>Market Differentiation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Membantu bisnis menonjol di pasar yang padat.</a:t>
            </a:r>
          </a:p>
          <a:p>
            <a:pPr marL="800100" lvl="1" indent="-3429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Pendorong Peningkatan Berkelanjutan (</a:t>
            </a:r>
            <a:r>
              <a:rPr lang="en-ID" b="1" i="1">
                <a:solidFill>
                  <a:srgbClr val="0F1115"/>
                </a:solidFill>
                <a:effectLst/>
                <a:latin typeface="quote-cjk-patch"/>
              </a:rPr>
              <a:t>Continuous Improvement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Memacu bisnis untuk terus berkembang.</a:t>
            </a:r>
          </a:p>
          <a:p>
            <a:pPr marL="800100" lvl="1" indent="-3429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Alat Pemasaran (</a:t>
            </a:r>
            <a:r>
              <a:rPr lang="en-ID" b="1" i="1">
                <a:solidFill>
                  <a:srgbClr val="0F1115"/>
                </a:solidFill>
                <a:effectLst/>
                <a:latin typeface="quote-cjk-patch"/>
              </a:rPr>
              <a:t>Marketing Tool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Logo sertifikat adalah aset promosi yang kredibel.</a:t>
            </a:r>
          </a:p>
          <a:p>
            <a:pPr marL="800100" lvl="1" indent="-34290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Panduan bagi Wisatawan (</a:t>
            </a:r>
            <a:r>
              <a:rPr lang="en-ID" b="1" i="1">
                <a:solidFill>
                  <a:srgbClr val="0F1115"/>
                </a:solidFill>
                <a:effectLst/>
                <a:latin typeface="quote-cjk-patch"/>
              </a:rPr>
              <a:t>Travel Guide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):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Memudahkan wisatawan membuat pilihan yang informed.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2981653-DBC2-9404-0756-4EE5E5C632BF}"/>
              </a:ext>
            </a:extLst>
          </p:cNvPr>
          <p:cNvSpPr txBox="1"/>
          <p:nvPr/>
        </p:nvSpPr>
        <p:spPr>
          <a:xfrm>
            <a:off x="990600" y="381000"/>
            <a:ext cx="65151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 i="0">
                <a:solidFill>
                  <a:srgbClr val="0F1115"/>
                </a:solidFill>
                <a:effectLst/>
                <a:latin typeface="quote-cjk-patch"/>
              </a:rPr>
              <a:t>Sertifikasi Hotel: Konsep dan Skema</a:t>
            </a:r>
            <a:endParaRPr lang="en-ID" sz="32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171450" y="1447800"/>
            <a:ext cx="8801100" cy="516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Penilaian komprehensif terhadap fasilitas, layanan, dan manajemen hotel.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Skema Sertifikasi Hotel di Indonesia: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Utama: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Sertifikasi Bintang (1-5)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oleh Kementerian Pariwisata.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Sertifikasi berbasis </a:t>
            </a:r>
            <a:r>
              <a:rPr lang="en-ID" sz="20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(e.g., Syariah, Eco-Hotel, Boutique Hotel).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Tingkatan Bintang dan Fokusnya: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Bintang 1-2: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Layanan dasar, kebersihan, kenyamanan minimal.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Bintang 3: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Layanan lengkap, fasilitas rekreasi terbatas, kualitas SDM baik.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Bintang 4-5: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Kemewahan, fasilitas lengkap &amp; eksklusif, layanan personalisasi, SDM sangat profesional.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5C68F-4628-7EE5-C7E9-B93EE489E4E6}"/>
              </a:ext>
            </a:extLst>
          </p:cNvPr>
          <p:cNvSpPr txBox="1"/>
          <p:nvPr/>
        </p:nvSpPr>
        <p:spPr>
          <a:xfrm>
            <a:off x="1143000" y="134137"/>
            <a:ext cx="68580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 i="0">
                <a:solidFill>
                  <a:srgbClr val="0F1115"/>
                </a:solidFill>
                <a:effectLst/>
                <a:latin typeface="quote-cjk-patch"/>
              </a:rPr>
              <a:t>Aspek Kunci Penilaian Sertifikasi Hotel</a:t>
            </a:r>
            <a:endParaRPr lang="en-ID" sz="32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702612"/>
            <a:ext cx="8305800" cy="5452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 Standar Kemenpar (Dirangkum dari Soeroso, 2022):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Fasilitas &amp; Produk (</a:t>
            </a:r>
            <a:r>
              <a:rPr lang="en-ID" sz="2000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Luas dan kualitas kamar, kelengkapan fasilitas (kolam renang, spa, business center).</a:t>
            </a:r>
          </a:p>
          <a:p>
            <a:pPr marL="1143000" lvl="2" indent="-228600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Kualitas furnitur dan peralatan.</a:t>
            </a:r>
          </a:p>
          <a:p>
            <a:pPr marL="914400" lvl="1" indent="-457200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Layanan (</a:t>
            </a:r>
            <a:r>
              <a:rPr lang="en-ID" sz="2000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Keramahan, responsivitas, dan profesionalisme SDM.</a:t>
            </a:r>
          </a:p>
          <a:p>
            <a:pPr marL="1143000" lvl="2" indent="-228600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Kecepatan layanan (e.g., </a:t>
            </a:r>
            <a:r>
              <a:rPr lang="en-ID" sz="20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check-in/out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respons keluhan).</a:t>
            </a:r>
          </a:p>
          <a:p>
            <a:pPr marL="914400" lvl="1" indent="-457200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Kebersihan, Kesehatan, &amp; Keamanan: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Kebersihan seluruh area, prosedur keamanan, dan standar makanan.</a:t>
            </a:r>
          </a:p>
          <a:p>
            <a:pPr marL="914400" lvl="1" indent="-457200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 reservasi, pengelolaan keuangan, dan pelatihan SDM.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95179C3-6793-D779-65EB-82BE59F05EA1}"/>
              </a:ext>
            </a:extLst>
          </p:cNvPr>
          <p:cNvSpPr txBox="1"/>
          <p:nvPr/>
        </p:nvSpPr>
        <p:spPr>
          <a:xfrm>
            <a:off x="609600" y="304800"/>
            <a:ext cx="6972300" cy="703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Sertifikasi Restoran: Dari Higienis hingga Kuliner Berbintang</a:t>
            </a:r>
            <a:endParaRPr lang="en-ID" sz="28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04800" y="1212856"/>
            <a:ext cx="8077200" cy="4798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Penilaian terhadap keamanan pangan, kualitas kuliner, pelayanan, dan tata kelola restoran.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 &amp; Tingkatan Sertifikasi Restoran: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Dasar (Wajib): Sertifikasi Laik Higiene Sanitasi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dari Dinas Kesehatan.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Penilaian Mutu: Bintang Kuliner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atau sejenisnya (Piring Emas).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Skema Bintang Kuliner (Rahayu dkk., 2022):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Menilai kompleksitas menu, kreativitas, cita rasa, dan konsistensi.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Bintang 1: Kualitas baik untuk masakan lokal.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Bintang 5: Kualitas internasional, presentasi artistik, dan layanan prima.</a:t>
            </a: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it-IT" sz="3600" b="1" i="0">
                <a:solidFill>
                  <a:srgbClr val="0F1115"/>
                </a:solidFill>
                <a:effectLst/>
                <a:latin typeface="quote-cjk-patch"/>
              </a:rPr>
              <a:t>Aspek Kunci Penilaian Sertifikasi Restoran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76200" y="530770"/>
            <a:ext cx="9067800" cy="5796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 Rahayu dkk. (2022) dan Standar Kesehatan: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Keamanan Pangan &amp; Higiene Sanitasi: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Penyimpanan bahan baku (suhu, pemisahan).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Pengolahan makanan (mencegah kontaminasi silang).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Kebersihan peralatan, dapur, dan area makan.</a:t>
            </a:r>
          </a:p>
          <a:p>
            <a:pPr marL="800100" lvl="1" indent="-3429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Kualitas Produk Kuliner: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Rasa, Aroma, dan Tekstur.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Kreativitas dan Presentasi (</a:t>
            </a:r>
            <a:r>
              <a:rPr lang="en-ID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Plating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Konsistensi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antar kunjungan.</a:t>
            </a:r>
          </a:p>
          <a:p>
            <a:pPr marL="800100" lvl="1" indent="-3429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Pelayanan: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 menu oleh pramusaji, kecepatan layanan, keramahan.</a:t>
            </a:r>
          </a:p>
          <a:p>
            <a:pPr marL="800100" lvl="1" indent="-3429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Atmosfer &amp; Suasana: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Kebersihan, kenyamanan, dan dekorasi restoran.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96341B-FB1F-C13F-55E7-B03157DF60F4}"/>
              </a:ext>
            </a:extLst>
          </p:cNvPr>
          <p:cNvSpPr txBox="1"/>
          <p:nvPr/>
        </p:nvSpPr>
        <p:spPr>
          <a:xfrm>
            <a:off x="1066800" y="152400"/>
            <a:ext cx="7429500" cy="406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Sertifikasi Destinasi Pariwisata</a:t>
            </a:r>
            <a:endParaRPr lang="fi-FI" sz="28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1305341"/>
            <a:ext cx="84582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Penilaian holistik terhadap suatu kawasan wisata, mencakup aspek fisik, sosial, ekonomi, dan lingkungan.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 dengan Sertifikasi Bisnis: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Fokus pada tata kelola kawasan, bukan unit usaha tunggal.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Skema Sertifikasi Destinasi: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Global Sustainable Tourism Council (GSTC) for Destinations.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Nasional (Indonesia): Indonesian Sustainable Tourism (IST) Award/Destinations.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A5E126-868D-83E8-005A-74B5CC20C677}"/>
              </a:ext>
            </a:extLst>
          </p:cNvPr>
          <p:cNvSpPr txBox="1"/>
          <p:nvPr/>
        </p:nvSpPr>
        <p:spPr>
          <a:xfrm>
            <a:off x="457200" y="381000"/>
            <a:ext cx="80772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Aspek Penilaian Sertifikasi Destinasi Berkelanjutan</a:t>
            </a:r>
            <a:endParaRPr lang="en-ID" sz="28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0" y="1227115"/>
            <a:ext cx="91440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Pilar Utama (Kurniansah &amp; rekan, 2024; Marhaeni, 2024):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Pengelolaan Destinasi yang Berkelanjutan: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Tata kelola yang baik, perencanaan strategis, pemantauan dampak wisata.</a:t>
            </a:r>
          </a:p>
          <a:p>
            <a:pPr marL="914400" lvl="1" indent="-4572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Manfaat Sosio-Ekonomi bagi Masyarakat Lokal: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Pelibatan masyarakat dalam pengelolaan, penyerapan tenaga kerja lokal, dukungan pada UMKM.</a:t>
            </a:r>
          </a:p>
          <a:p>
            <a:pPr marL="914400" lvl="1" indent="-4572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Manfaat bagi Budaya: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Pelestarian warisan budaya, menghormati adat istiadat lokal.</a:t>
            </a:r>
          </a:p>
          <a:p>
            <a:pPr marL="914400" lvl="1" indent="-457200" algn="l">
              <a:spcBef>
                <a:spcPts val="45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Manfaat bagi Lingkungan: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Konservasi alam, pengelolaan sampah dan limbah, efisiensi energi dan air.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4529</TotalTime>
  <Words>1244</Words>
  <Application>Microsoft Office PowerPoint</Application>
  <PresentationFormat>On-screen Show (4:3)</PresentationFormat>
  <Paragraphs>125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537</cp:revision>
  <cp:lastPrinted>2017-08-29T02:54:51Z</cp:lastPrinted>
  <dcterms:created xsi:type="dcterms:W3CDTF">2010-04-18T12:06:30Z</dcterms:created>
  <dcterms:modified xsi:type="dcterms:W3CDTF">2025-10-13T01:35:49Z</dcterms:modified>
</cp:coreProperties>
</file>