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05900" cy="6819900"/>
  <p:notesSz cx="9105900" cy="68199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14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2942" y="2114169"/>
            <a:ext cx="7740015" cy="1432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5885" y="3819144"/>
            <a:ext cx="6374130" cy="170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6080" y="1067307"/>
            <a:ext cx="437515" cy="474345"/>
          </a:xfrm>
          <a:custGeom>
            <a:avLst/>
            <a:gdLst/>
            <a:ahLst/>
            <a:cxnLst/>
            <a:rect l="l" t="t" r="r" b="b"/>
            <a:pathLst>
              <a:path w="437515" h="474344">
                <a:moveTo>
                  <a:pt x="0" y="0"/>
                </a:moveTo>
                <a:lnTo>
                  <a:pt x="0" y="473963"/>
                </a:lnTo>
                <a:lnTo>
                  <a:pt x="437387" y="473963"/>
                </a:lnTo>
                <a:lnTo>
                  <a:pt x="43738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6860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71651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1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74700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7774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8079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8384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86891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E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89940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9298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9603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F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99083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F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0213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CF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80517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80822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0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81127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0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14323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0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81737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82041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1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823468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826515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2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82956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2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3261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2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83565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838708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2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841755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3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84480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3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847851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4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850900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4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85394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5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85699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5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86004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6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863091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6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866140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7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86918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7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87223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9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875283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A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87833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A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88137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B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88442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C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88747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890523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D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89357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89661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899668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F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902715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90576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D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908812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91185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914907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2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917956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2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921004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3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924051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927099" y="1067307"/>
            <a:ext cx="3175" cy="422275"/>
          </a:xfrm>
          <a:custGeom>
            <a:avLst/>
            <a:gdLst/>
            <a:ahLst/>
            <a:cxnLst/>
            <a:rect l="l" t="t" r="r" b="b"/>
            <a:pathLst>
              <a:path w="3175" h="422275">
                <a:moveTo>
                  <a:pt x="0" y="422148"/>
                </a:moveTo>
                <a:lnTo>
                  <a:pt x="3048" y="422148"/>
                </a:lnTo>
                <a:lnTo>
                  <a:pt x="3048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solidFill>
            <a:srgbClr val="FFE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93014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933196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936243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93929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942340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945387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948435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B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951484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B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95453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957579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D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96062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E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963676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E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966723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F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969771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F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972820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0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97586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1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978915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1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981963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3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98501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988059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991107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994156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997204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1000251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1003299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100634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1009396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1012443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8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101549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1018540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8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1021587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1024635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9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1027684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9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103073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9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1033779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A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03682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A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039876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A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1042924" y="1067307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64"/>
                </a:lnTo>
                <a:lnTo>
                  <a:pt x="3048" y="473964"/>
                </a:lnTo>
                <a:lnTo>
                  <a:pt x="6096" y="473964"/>
                </a:lnTo>
                <a:lnTo>
                  <a:pt x="6096" y="0"/>
                </a:lnTo>
                <a:close/>
              </a:path>
            </a:pathLst>
          </a:custGeom>
          <a:solidFill>
            <a:srgbClr val="FF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1049020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B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1052068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B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1055116" y="1067307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64"/>
                </a:lnTo>
                <a:lnTo>
                  <a:pt x="3048" y="473964"/>
                </a:lnTo>
                <a:lnTo>
                  <a:pt x="6096" y="473964"/>
                </a:lnTo>
                <a:lnTo>
                  <a:pt x="6096" y="0"/>
                </a:lnTo>
                <a:close/>
              </a:path>
            </a:pathLst>
          </a:custGeom>
          <a:solidFill>
            <a:srgbClr val="FFFC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1061212" y="1067307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C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1064260" y="1067307"/>
            <a:ext cx="9525" cy="474345"/>
          </a:xfrm>
          <a:custGeom>
            <a:avLst/>
            <a:gdLst/>
            <a:ahLst/>
            <a:cxnLst/>
            <a:rect l="l" t="t" r="r" b="b"/>
            <a:pathLst>
              <a:path w="9525" h="474344">
                <a:moveTo>
                  <a:pt x="9144" y="0"/>
                </a:moveTo>
                <a:lnTo>
                  <a:pt x="6096" y="0"/>
                </a:lnTo>
                <a:lnTo>
                  <a:pt x="3048" y="0"/>
                </a:lnTo>
                <a:lnTo>
                  <a:pt x="0" y="0"/>
                </a:lnTo>
                <a:lnTo>
                  <a:pt x="0" y="473964"/>
                </a:lnTo>
                <a:lnTo>
                  <a:pt x="3048" y="473964"/>
                </a:lnTo>
                <a:lnTo>
                  <a:pt x="6096" y="473964"/>
                </a:lnTo>
                <a:lnTo>
                  <a:pt x="9144" y="473964"/>
                </a:lnTo>
                <a:lnTo>
                  <a:pt x="9144" y="0"/>
                </a:lnTo>
                <a:close/>
              </a:path>
            </a:pathLst>
          </a:custGeom>
          <a:solidFill>
            <a:srgbClr val="FFFC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509524" y="1489468"/>
            <a:ext cx="422275" cy="474345"/>
          </a:xfrm>
          <a:custGeom>
            <a:avLst/>
            <a:gdLst/>
            <a:ahLst/>
            <a:cxnLst/>
            <a:rect l="l" t="t" r="r" b="b"/>
            <a:pathLst>
              <a:path w="422275" h="474344">
                <a:moveTo>
                  <a:pt x="422148" y="0"/>
                </a:moveTo>
                <a:lnTo>
                  <a:pt x="373380" y="0"/>
                </a:lnTo>
                <a:lnTo>
                  <a:pt x="370332" y="0"/>
                </a:lnTo>
                <a:lnTo>
                  <a:pt x="0" y="0"/>
                </a:lnTo>
                <a:lnTo>
                  <a:pt x="0" y="473951"/>
                </a:lnTo>
                <a:lnTo>
                  <a:pt x="370332" y="473951"/>
                </a:lnTo>
                <a:lnTo>
                  <a:pt x="373380" y="473951"/>
                </a:lnTo>
                <a:lnTo>
                  <a:pt x="422148" y="473951"/>
                </a:lnTo>
                <a:lnTo>
                  <a:pt x="422148" y="0"/>
                </a:lnTo>
                <a:close/>
              </a:path>
            </a:pathLst>
          </a:custGeom>
          <a:solidFill>
            <a:srgbClr val="3737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88290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838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88595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93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88900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A3A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89204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B3B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89509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89814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D3D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90119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3E3E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90424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90728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343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91033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444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913384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464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91947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848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92252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92557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B4B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92862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93167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05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93472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252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93776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353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94081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555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94386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757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94691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A58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94995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B5B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95300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D5D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95605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5F5F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95910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262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96215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46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96519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66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96824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A6A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97129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C6C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97434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D6D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97739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F6F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98044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070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98348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474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98653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878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98958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99263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B7B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99567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7D7D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99872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838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100177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8585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100482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8686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100787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8888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101092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8E8E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101396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090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101701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292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102006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102311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59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102615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999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102920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B9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103225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D9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103530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9F9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103835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2A2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104139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104444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8A8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104749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AAA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105054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105359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AEAE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105664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0B0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105968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4B4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106273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7B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106578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106883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AB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107187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BCBC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107492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107797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2C2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108102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4C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108407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5C5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108712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7C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109016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AC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109321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DCD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109626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EC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109931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0D0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110235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2D2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110540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3D3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110845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111150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6D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111455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111759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BD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112064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112369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EDE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112674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FD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112979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0E0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113284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1E1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1135887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4E3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1138935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6E4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114198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8E8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114503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114807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AEA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115112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BEB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1154176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BEB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115722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CEC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1160271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D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1163320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EE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1166368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EFEF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1169416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1F1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1175512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3F3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1178559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4F4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1181608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5F5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118770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6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1190752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7F7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1196848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8F8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1202943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8F8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1205992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9F9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1212088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AFA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1218184" y="1489455"/>
            <a:ext cx="3175" cy="474345"/>
          </a:xfrm>
          <a:custGeom>
            <a:avLst/>
            <a:gdLst/>
            <a:ahLst/>
            <a:cxnLst/>
            <a:rect l="l" t="t" r="r" b="b"/>
            <a:pathLst>
              <a:path w="3175" h="474344">
                <a:moveTo>
                  <a:pt x="0" y="0"/>
                </a:moveTo>
                <a:lnTo>
                  <a:pt x="0" y="473963"/>
                </a:lnTo>
                <a:lnTo>
                  <a:pt x="3048" y="473963"/>
                </a:lnTo>
                <a:lnTo>
                  <a:pt x="3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BFB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1221232" y="1489468"/>
            <a:ext cx="6350" cy="474345"/>
          </a:xfrm>
          <a:custGeom>
            <a:avLst/>
            <a:gdLst/>
            <a:ahLst/>
            <a:cxnLst/>
            <a:rect l="l" t="t" r="r" b="b"/>
            <a:pathLst>
              <a:path w="6350" h="474344">
                <a:moveTo>
                  <a:pt x="6096" y="0"/>
                </a:move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6096" y="0"/>
                </a:lnTo>
                <a:close/>
              </a:path>
            </a:pathLst>
          </a:custGeom>
          <a:solidFill>
            <a:srgbClr val="FB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1227328" y="1489468"/>
            <a:ext cx="9525" cy="474345"/>
          </a:xfrm>
          <a:custGeom>
            <a:avLst/>
            <a:gdLst/>
            <a:ahLst/>
            <a:cxnLst/>
            <a:rect l="l" t="t" r="r" b="b"/>
            <a:pathLst>
              <a:path w="9525" h="474344">
                <a:moveTo>
                  <a:pt x="9144" y="0"/>
                </a:moveTo>
                <a:lnTo>
                  <a:pt x="6096" y="0"/>
                </a:lnTo>
                <a:lnTo>
                  <a:pt x="3048" y="0"/>
                </a:lnTo>
                <a:lnTo>
                  <a:pt x="0" y="0"/>
                </a:lnTo>
                <a:lnTo>
                  <a:pt x="0" y="473951"/>
                </a:lnTo>
                <a:lnTo>
                  <a:pt x="3048" y="473951"/>
                </a:lnTo>
                <a:lnTo>
                  <a:pt x="6096" y="473951"/>
                </a:lnTo>
                <a:lnTo>
                  <a:pt x="9144" y="473951"/>
                </a:lnTo>
                <a:lnTo>
                  <a:pt x="9144" y="0"/>
                </a:lnTo>
                <a:close/>
              </a:path>
            </a:pathLst>
          </a:custGeom>
          <a:solidFill>
            <a:srgbClr val="FCFCF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0" name="bg object 2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6794" y="1416303"/>
            <a:ext cx="249033" cy="187451"/>
          </a:xfrm>
          <a:prstGeom prst="rect">
            <a:avLst/>
          </a:prstGeom>
        </p:spPr>
      </p:pic>
      <p:sp>
        <p:nvSpPr>
          <p:cNvPr id="221" name="bg object 221"/>
          <p:cNvSpPr/>
          <p:nvPr/>
        </p:nvSpPr>
        <p:spPr>
          <a:xfrm>
            <a:off x="400720" y="1416303"/>
            <a:ext cx="255270" cy="192405"/>
          </a:xfrm>
          <a:custGeom>
            <a:avLst/>
            <a:gdLst/>
            <a:ahLst/>
            <a:cxnLst/>
            <a:rect l="l" t="t" r="r" b="b"/>
            <a:pathLst>
              <a:path w="255270" h="192405">
                <a:moveTo>
                  <a:pt x="0" y="0"/>
                </a:moveTo>
                <a:lnTo>
                  <a:pt x="255107" y="192024"/>
                </a:lnTo>
                <a:lnTo>
                  <a:pt x="255107" y="187451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392620" y="1416303"/>
            <a:ext cx="263525" cy="198120"/>
          </a:xfrm>
          <a:custGeom>
            <a:avLst/>
            <a:gdLst/>
            <a:ahLst/>
            <a:cxnLst/>
            <a:rect l="l" t="t" r="r" b="b"/>
            <a:pathLst>
              <a:path w="263525" h="198119">
                <a:moveTo>
                  <a:pt x="263207" y="192024"/>
                </a:moveTo>
                <a:lnTo>
                  <a:pt x="8089" y="0"/>
                </a:lnTo>
                <a:lnTo>
                  <a:pt x="4038" y="0"/>
                </a:lnTo>
                <a:lnTo>
                  <a:pt x="0" y="0"/>
                </a:lnTo>
                <a:lnTo>
                  <a:pt x="263207" y="198120"/>
                </a:lnTo>
                <a:lnTo>
                  <a:pt x="263207" y="195072"/>
                </a:lnTo>
                <a:lnTo>
                  <a:pt x="263207" y="192024"/>
                </a:lnTo>
                <a:close/>
              </a:path>
            </a:pathLst>
          </a:custGeom>
          <a:solidFill>
            <a:srgbClr val="FF5A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388572" y="1416303"/>
            <a:ext cx="267335" cy="201295"/>
          </a:xfrm>
          <a:custGeom>
            <a:avLst/>
            <a:gdLst/>
            <a:ahLst/>
            <a:cxnLst/>
            <a:rect l="l" t="t" r="r" b="b"/>
            <a:pathLst>
              <a:path w="267334" h="201294">
                <a:moveTo>
                  <a:pt x="0" y="0"/>
                </a:moveTo>
                <a:lnTo>
                  <a:pt x="267255" y="201168"/>
                </a:lnTo>
                <a:lnTo>
                  <a:pt x="267255" y="198119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384522" y="1416303"/>
            <a:ext cx="271780" cy="204470"/>
          </a:xfrm>
          <a:custGeom>
            <a:avLst/>
            <a:gdLst/>
            <a:ahLst/>
            <a:cxnLst/>
            <a:rect l="l" t="t" r="r" b="b"/>
            <a:pathLst>
              <a:path w="271780" h="204469">
                <a:moveTo>
                  <a:pt x="0" y="0"/>
                </a:moveTo>
                <a:lnTo>
                  <a:pt x="271305" y="204215"/>
                </a:lnTo>
                <a:lnTo>
                  <a:pt x="271305" y="201167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5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380473" y="1416303"/>
            <a:ext cx="275590" cy="207645"/>
          </a:xfrm>
          <a:custGeom>
            <a:avLst/>
            <a:gdLst/>
            <a:ahLst/>
            <a:cxnLst/>
            <a:rect l="l" t="t" r="r" b="b"/>
            <a:pathLst>
              <a:path w="275590" h="207644">
                <a:moveTo>
                  <a:pt x="0" y="0"/>
                </a:moveTo>
                <a:lnTo>
                  <a:pt x="275354" y="207264"/>
                </a:lnTo>
                <a:lnTo>
                  <a:pt x="275354" y="20421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5E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374399" y="1416303"/>
            <a:ext cx="281940" cy="212090"/>
          </a:xfrm>
          <a:custGeom>
            <a:avLst/>
            <a:gdLst/>
            <a:ahLst/>
            <a:cxnLst/>
            <a:rect l="l" t="t" r="r" b="b"/>
            <a:pathLst>
              <a:path w="281940" h="212089">
                <a:moveTo>
                  <a:pt x="0" y="0"/>
                </a:moveTo>
                <a:lnTo>
                  <a:pt x="281428" y="211836"/>
                </a:lnTo>
                <a:lnTo>
                  <a:pt x="281428" y="207263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5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370350" y="1416303"/>
            <a:ext cx="285750" cy="215265"/>
          </a:xfrm>
          <a:custGeom>
            <a:avLst/>
            <a:gdLst/>
            <a:ahLst/>
            <a:cxnLst/>
            <a:rect l="l" t="t" r="r" b="b"/>
            <a:pathLst>
              <a:path w="285750" h="215264">
                <a:moveTo>
                  <a:pt x="0" y="0"/>
                </a:moveTo>
                <a:lnTo>
                  <a:pt x="285477" y="214884"/>
                </a:lnTo>
                <a:lnTo>
                  <a:pt x="285477" y="21183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366301" y="1416303"/>
            <a:ext cx="289560" cy="218440"/>
          </a:xfrm>
          <a:custGeom>
            <a:avLst/>
            <a:gdLst/>
            <a:ahLst/>
            <a:cxnLst/>
            <a:rect l="l" t="t" r="r" b="b"/>
            <a:pathLst>
              <a:path w="289559" h="218439">
                <a:moveTo>
                  <a:pt x="0" y="0"/>
                </a:moveTo>
                <a:lnTo>
                  <a:pt x="289526" y="217931"/>
                </a:lnTo>
                <a:lnTo>
                  <a:pt x="289526" y="214884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1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362251" y="1416303"/>
            <a:ext cx="294005" cy="220979"/>
          </a:xfrm>
          <a:custGeom>
            <a:avLst/>
            <a:gdLst/>
            <a:ahLst/>
            <a:cxnLst/>
            <a:rect l="l" t="t" r="r" b="b"/>
            <a:pathLst>
              <a:path w="294005" h="220980">
                <a:moveTo>
                  <a:pt x="0" y="0"/>
                </a:moveTo>
                <a:lnTo>
                  <a:pt x="293576" y="220979"/>
                </a:lnTo>
                <a:lnTo>
                  <a:pt x="293576" y="217931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358202" y="1416303"/>
            <a:ext cx="297815" cy="224154"/>
          </a:xfrm>
          <a:custGeom>
            <a:avLst/>
            <a:gdLst/>
            <a:ahLst/>
            <a:cxnLst/>
            <a:rect l="l" t="t" r="r" b="b"/>
            <a:pathLst>
              <a:path w="297815" h="224155">
                <a:moveTo>
                  <a:pt x="0" y="0"/>
                </a:moveTo>
                <a:lnTo>
                  <a:pt x="297625" y="224028"/>
                </a:lnTo>
                <a:lnTo>
                  <a:pt x="297625" y="22098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4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354153" y="1416303"/>
            <a:ext cx="302260" cy="227329"/>
          </a:xfrm>
          <a:custGeom>
            <a:avLst/>
            <a:gdLst/>
            <a:ahLst/>
            <a:cxnLst/>
            <a:rect l="l" t="t" r="r" b="b"/>
            <a:pathLst>
              <a:path w="302259" h="227330">
                <a:moveTo>
                  <a:pt x="0" y="0"/>
                </a:moveTo>
                <a:lnTo>
                  <a:pt x="301674" y="227075"/>
                </a:lnTo>
                <a:lnTo>
                  <a:pt x="301674" y="224028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350103" y="1416303"/>
            <a:ext cx="306070" cy="230504"/>
          </a:xfrm>
          <a:custGeom>
            <a:avLst/>
            <a:gdLst/>
            <a:ahLst/>
            <a:cxnLst/>
            <a:rect l="l" t="t" r="r" b="b"/>
            <a:pathLst>
              <a:path w="306070" h="230505">
                <a:moveTo>
                  <a:pt x="0" y="0"/>
                </a:moveTo>
                <a:lnTo>
                  <a:pt x="305724" y="230124"/>
                </a:lnTo>
                <a:lnTo>
                  <a:pt x="305724" y="227075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8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344029" y="1416303"/>
            <a:ext cx="312420" cy="234950"/>
          </a:xfrm>
          <a:custGeom>
            <a:avLst/>
            <a:gdLst/>
            <a:ahLst/>
            <a:cxnLst/>
            <a:rect l="l" t="t" r="r" b="b"/>
            <a:pathLst>
              <a:path w="312420" h="234950">
                <a:moveTo>
                  <a:pt x="0" y="0"/>
                </a:moveTo>
                <a:lnTo>
                  <a:pt x="311798" y="234696"/>
                </a:lnTo>
                <a:lnTo>
                  <a:pt x="311798" y="230124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9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339980" y="1416303"/>
            <a:ext cx="316230" cy="238125"/>
          </a:xfrm>
          <a:custGeom>
            <a:avLst/>
            <a:gdLst/>
            <a:ahLst/>
            <a:cxnLst/>
            <a:rect l="l" t="t" r="r" b="b"/>
            <a:pathLst>
              <a:path w="316230" h="238125">
                <a:moveTo>
                  <a:pt x="0" y="0"/>
                </a:moveTo>
                <a:lnTo>
                  <a:pt x="315847" y="237743"/>
                </a:lnTo>
                <a:lnTo>
                  <a:pt x="315847" y="234695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B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331876" y="1416303"/>
            <a:ext cx="324485" cy="244475"/>
          </a:xfrm>
          <a:custGeom>
            <a:avLst/>
            <a:gdLst/>
            <a:ahLst/>
            <a:cxnLst/>
            <a:rect l="l" t="t" r="r" b="b"/>
            <a:pathLst>
              <a:path w="324484" h="244475">
                <a:moveTo>
                  <a:pt x="323951" y="237744"/>
                </a:moveTo>
                <a:lnTo>
                  <a:pt x="8102" y="12"/>
                </a:lnTo>
                <a:lnTo>
                  <a:pt x="4064" y="12"/>
                </a:lnTo>
                <a:lnTo>
                  <a:pt x="0" y="0"/>
                </a:lnTo>
                <a:lnTo>
                  <a:pt x="323951" y="243852"/>
                </a:lnTo>
                <a:lnTo>
                  <a:pt x="323951" y="240804"/>
                </a:lnTo>
                <a:lnTo>
                  <a:pt x="163995" y="120408"/>
                </a:lnTo>
                <a:lnTo>
                  <a:pt x="323951" y="240792"/>
                </a:lnTo>
                <a:lnTo>
                  <a:pt x="323951" y="237744"/>
                </a:lnTo>
                <a:close/>
              </a:path>
            </a:pathLst>
          </a:custGeom>
          <a:solidFill>
            <a:srgbClr val="FF6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323773" y="1416303"/>
            <a:ext cx="332105" cy="250190"/>
          </a:xfrm>
          <a:custGeom>
            <a:avLst/>
            <a:gdLst/>
            <a:ahLst/>
            <a:cxnLst/>
            <a:rect l="l" t="t" r="r" b="b"/>
            <a:pathLst>
              <a:path w="332105" h="250189">
                <a:moveTo>
                  <a:pt x="332054" y="243840"/>
                </a:moveTo>
                <a:lnTo>
                  <a:pt x="8102" y="0"/>
                </a:lnTo>
                <a:lnTo>
                  <a:pt x="4051" y="0"/>
                </a:lnTo>
                <a:lnTo>
                  <a:pt x="0" y="0"/>
                </a:lnTo>
                <a:lnTo>
                  <a:pt x="332054" y="249936"/>
                </a:lnTo>
                <a:lnTo>
                  <a:pt x="332054" y="246888"/>
                </a:lnTo>
                <a:lnTo>
                  <a:pt x="332054" y="243840"/>
                </a:lnTo>
                <a:close/>
              </a:path>
            </a:pathLst>
          </a:custGeom>
          <a:solidFill>
            <a:srgbClr val="FF6E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317709" y="1416303"/>
            <a:ext cx="338455" cy="254635"/>
          </a:xfrm>
          <a:custGeom>
            <a:avLst/>
            <a:gdLst/>
            <a:ahLst/>
            <a:cxnLst/>
            <a:rect l="l" t="t" r="r" b="b"/>
            <a:pathLst>
              <a:path w="338455" h="254635">
                <a:moveTo>
                  <a:pt x="0" y="0"/>
                </a:moveTo>
                <a:lnTo>
                  <a:pt x="338118" y="254508"/>
                </a:lnTo>
                <a:lnTo>
                  <a:pt x="338118" y="249935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F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313659" y="1416303"/>
            <a:ext cx="342265" cy="257810"/>
          </a:xfrm>
          <a:custGeom>
            <a:avLst/>
            <a:gdLst/>
            <a:ahLst/>
            <a:cxnLst/>
            <a:rect l="l" t="t" r="r" b="b"/>
            <a:pathLst>
              <a:path w="342265" h="257810">
                <a:moveTo>
                  <a:pt x="0" y="0"/>
                </a:moveTo>
                <a:lnTo>
                  <a:pt x="342168" y="257555"/>
                </a:lnTo>
                <a:lnTo>
                  <a:pt x="342168" y="254507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309610" y="1416303"/>
            <a:ext cx="346710" cy="260985"/>
          </a:xfrm>
          <a:custGeom>
            <a:avLst/>
            <a:gdLst/>
            <a:ahLst/>
            <a:cxnLst/>
            <a:rect l="l" t="t" r="r" b="b"/>
            <a:pathLst>
              <a:path w="346709" h="260985">
                <a:moveTo>
                  <a:pt x="0" y="0"/>
                </a:moveTo>
                <a:lnTo>
                  <a:pt x="346217" y="260604"/>
                </a:lnTo>
                <a:lnTo>
                  <a:pt x="346217" y="25755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1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305561" y="1416303"/>
            <a:ext cx="350520" cy="264160"/>
          </a:xfrm>
          <a:custGeom>
            <a:avLst/>
            <a:gdLst/>
            <a:ahLst/>
            <a:cxnLst/>
            <a:rect l="l" t="t" r="r" b="b"/>
            <a:pathLst>
              <a:path w="350520" h="264160">
                <a:moveTo>
                  <a:pt x="0" y="0"/>
                </a:moveTo>
                <a:lnTo>
                  <a:pt x="350266" y="263651"/>
                </a:lnTo>
                <a:lnTo>
                  <a:pt x="350266" y="260604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301511" y="1416303"/>
            <a:ext cx="354330" cy="266700"/>
          </a:xfrm>
          <a:custGeom>
            <a:avLst/>
            <a:gdLst/>
            <a:ahLst/>
            <a:cxnLst/>
            <a:rect l="l" t="t" r="r" b="b"/>
            <a:pathLst>
              <a:path w="354330" h="266700">
                <a:moveTo>
                  <a:pt x="0" y="0"/>
                </a:moveTo>
                <a:lnTo>
                  <a:pt x="354316" y="266700"/>
                </a:lnTo>
                <a:lnTo>
                  <a:pt x="354316" y="26365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6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297462" y="1416303"/>
            <a:ext cx="358775" cy="269875"/>
          </a:xfrm>
          <a:custGeom>
            <a:avLst/>
            <a:gdLst/>
            <a:ahLst/>
            <a:cxnLst/>
            <a:rect l="l" t="t" r="r" b="b"/>
            <a:pathLst>
              <a:path w="358775" h="269875">
                <a:moveTo>
                  <a:pt x="0" y="0"/>
                </a:moveTo>
                <a:lnTo>
                  <a:pt x="358365" y="269748"/>
                </a:lnTo>
                <a:lnTo>
                  <a:pt x="358365" y="26670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7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283286" y="1416303"/>
            <a:ext cx="372745" cy="280670"/>
          </a:xfrm>
          <a:custGeom>
            <a:avLst/>
            <a:gdLst/>
            <a:ahLst/>
            <a:cxnLst/>
            <a:rect l="l" t="t" r="r" b="b"/>
            <a:pathLst>
              <a:path w="372745" h="280669">
                <a:moveTo>
                  <a:pt x="372541" y="269748"/>
                </a:moveTo>
                <a:lnTo>
                  <a:pt x="14173" y="0"/>
                </a:lnTo>
                <a:lnTo>
                  <a:pt x="8089" y="0"/>
                </a:lnTo>
                <a:lnTo>
                  <a:pt x="4051" y="12"/>
                </a:lnTo>
                <a:lnTo>
                  <a:pt x="0" y="12"/>
                </a:lnTo>
                <a:lnTo>
                  <a:pt x="372541" y="280428"/>
                </a:lnTo>
                <a:lnTo>
                  <a:pt x="372541" y="277380"/>
                </a:lnTo>
                <a:lnTo>
                  <a:pt x="372541" y="274320"/>
                </a:lnTo>
                <a:lnTo>
                  <a:pt x="372541" y="269748"/>
                </a:lnTo>
                <a:close/>
              </a:path>
            </a:pathLst>
          </a:custGeom>
          <a:solidFill>
            <a:srgbClr val="FF79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279240" y="1416303"/>
            <a:ext cx="377190" cy="283845"/>
          </a:xfrm>
          <a:custGeom>
            <a:avLst/>
            <a:gdLst/>
            <a:ahLst/>
            <a:cxnLst/>
            <a:rect l="l" t="t" r="r" b="b"/>
            <a:pathLst>
              <a:path w="377190" h="283844">
                <a:moveTo>
                  <a:pt x="0" y="0"/>
                </a:moveTo>
                <a:lnTo>
                  <a:pt x="376587" y="283464"/>
                </a:lnTo>
                <a:lnTo>
                  <a:pt x="376587" y="28041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B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275191" y="1416303"/>
            <a:ext cx="381000" cy="287020"/>
          </a:xfrm>
          <a:custGeom>
            <a:avLst/>
            <a:gdLst/>
            <a:ahLst/>
            <a:cxnLst/>
            <a:rect l="l" t="t" r="r" b="b"/>
            <a:pathLst>
              <a:path w="381000" h="287019">
                <a:moveTo>
                  <a:pt x="0" y="0"/>
                </a:moveTo>
                <a:lnTo>
                  <a:pt x="380636" y="286511"/>
                </a:lnTo>
                <a:lnTo>
                  <a:pt x="380636" y="283463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C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271141" y="1416303"/>
            <a:ext cx="384810" cy="289560"/>
          </a:xfrm>
          <a:custGeom>
            <a:avLst/>
            <a:gdLst/>
            <a:ahLst/>
            <a:cxnLst/>
            <a:rect l="l" t="t" r="r" b="b"/>
            <a:pathLst>
              <a:path w="384809" h="289560">
                <a:moveTo>
                  <a:pt x="0" y="0"/>
                </a:moveTo>
                <a:lnTo>
                  <a:pt x="384686" y="289560"/>
                </a:lnTo>
                <a:lnTo>
                  <a:pt x="384686" y="28651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D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265067" y="1416303"/>
            <a:ext cx="391160" cy="294640"/>
          </a:xfrm>
          <a:custGeom>
            <a:avLst/>
            <a:gdLst/>
            <a:ahLst/>
            <a:cxnLst/>
            <a:rect l="l" t="t" r="r" b="b"/>
            <a:pathLst>
              <a:path w="391159" h="294639">
                <a:moveTo>
                  <a:pt x="0" y="0"/>
                </a:moveTo>
                <a:lnTo>
                  <a:pt x="390760" y="294131"/>
                </a:lnTo>
                <a:lnTo>
                  <a:pt x="390760" y="289559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2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261018" y="1416303"/>
            <a:ext cx="394970" cy="297180"/>
          </a:xfrm>
          <a:custGeom>
            <a:avLst/>
            <a:gdLst/>
            <a:ahLst/>
            <a:cxnLst/>
            <a:rect l="l" t="t" r="r" b="b"/>
            <a:pathLst>
              <a:path w="394970" h="297180">
                <a:moveTo>
                  <a:pt x="0" y="0"/>
                </a:moveTo>
                <a:lnTo>
                  <a:pt x="394809" y="297179"/>
                </a:lnTo>
                <a:lnTo>
                  <a:pt x="394809" y="294131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3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256969" y="1416303"/>
            <a:ext cx="399415" cy="300355"/>
          </a:xfrm>
          <a:custGeom>
            <a:avLst/>
            <a:gdLst/>
            <a:ahLst/>
            <a:cxnLst/>
            <a:rect l="l" t="t" r="r" b="b"/>
            <a:pathLst>
              <a:path w="399415" h="300355">
                <a:moveTo>
                  <a:pt x="0" y="0"/>
                </a:moveTo>
                <a:lnTo>
                  <a:pt x="398858" y="300228"/>
                </a:lnTo>
                <a:lnTo>
                  <a:pt x="398858" y="29718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4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248869" y="1416303"/>
            <a:ext cx="407034" cy="306705"/>
          </a:xfrm>
          <a:custGeom>
            <a:avLst/>
            <a:gdLst/>
            <a:ahLst/>
            <a:cxnLst/>
            <a:rect l="l" t="t" r="r" b="b"/>
            <a:pathLst>
              <a:path w="407034" h="306705">
                <a:moveTo>
                  <a:pt x="406958" y="300228"/>
                </a:moveTo>
                <a:lnTo>
                  <a:pt x="8089" y="0"/>
                </a:lnTo>
                <a:lnTo>
                  <a:pt x="4038" y="0"/>
                </a:lnTo>
                <a:lnTo>
                  <a:pt x="0" y="0"/>
                </a:lnTo>
                <a:lnTo>
                  <a:pt x="406958" y="306324"/>
                </a:lnTo>
                <a:lnTo>
                  <a:pt x="406958" y="303276"/>
                </a:lnTo>
                <a:lnTo>
                  <a:pt x="406958" y="300228"/>
                </a:lnTo>
                <a:close/>
              </a:path>
            </a:pathLst>
          </a:custGeom>
          <a:solidFill>
            <a:srgbClr val="FF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244821" y="1416303"/>
            <a:ext cx="411480" cy="309880"/>
          </a:xfrm>
          <a:custGeom>
            <a:avLst/>
            <a:gdLst/>
            <a:ahLst/>
            <a:cxnLst/>
            <a:rect l="l" t="t" r="r" b="b"/>
            <a:pathLst>
              <a:path w="411480" h="309880">
                <a:moveTo>
                  <a:pt x="0" y="0"/>
                </a:moveTo>
                <a:lnTo>
                  <a:pt x="411006" y="309371"/>
                </a:lnTo>
                <a:lnTo>
                  <a:pt x="411006" y="306323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6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238747" y="1416303"/>
            <a:ext cx="417195" cy="314325"/>
          </a:xfrm>
          <a:custGeom>
            <a:avLst/>
            <a:gdLst/>
            <a:ahLst/>
            <a:cxnLst/>
            <a:rect l="l" t="t" r="r" b="b"/>
            <a:pathLst>
              <a:path w="417195" h="314325">
                <a:moveTo>
                  <a:pt x="0" y="0"/>
                </a:moveTo>
                <a:lnTo>
                  <a:pt x="417080" y="313943"/>
                </a:lnTo>
                <a:lnTo>
                  <a:pt x="417080" y="309371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8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234697" y="1416303"/>
            <a:ext cx="421640" cy="317500"/>
          </a:xfrm>
          <a:custGeom>
            <a:avLst/>
            <a:gdLst/>
            <a:ahLst/>
            <a:cxnLst/>
            <a:rect l="l" t="t" r="r" b="b"/>
            <a:pathLst>
              <a:path w="421640" h="317500">
                <a:moveTo>
                  <a:pt x="0" y="0"/>
                </a:moveTo>
                <a:lnTo>
                  <a:pt x="421130" y="316991"/>
                </a:lnTo>
                <a:lnTo>
                  <a:pt x="421130" y="313943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9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230648" y="1416303"/>
            <a:ext cx="425450" cy="320040"/>
          </a:xfrm>
          <a:custGeom>
            <a:avLst/>
            <a:gdLst/>
            <a:ahLst/>
            <a:cxnLst/>
            <a:rect l="l" t="t" r="r" b="b"/>
            <a:pathLst>
              <a:path w="425450" h="320039">
                <a:moveTo>
                  <a:pt x="0" y="0"/>
                </a:moveTo>
                <a:lnTo>
                  <a:pt x="425179" y="320040"/>
                </a:lnTo>
                <a:lnTo>
                  <a:pt x="425179" y="31699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D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226599" y="1416303"/>
            <a:ext cx="429259" cy="323215"/>
          </a:xfrm>
          <a:custGeom>
            <a:avLst/>
            <a:gdLst/>
            <a:ahLst/>
            <a:cxnLst/>
            <a:rect l="l" t="t" r="r" b="b"/>
            <a:pathLst>
              <a:path w="429259" h="323214">
                <a:moveTo>
                  <a:pt x="0" y="0"/>
                </a:moveTo>
                <a:lnTo>
                  <a:pt x="429228" y="323088"/>
                </a:lnTo>
                <a:lnTo>
                  <a:pt x="429228" y="32004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E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222549" y="1416303"/>
            <a:ext cx="433705" cy="326390"/>
          </a:xfrm>
          <a:custGeom>
            <a:avLst/>
            <a:gdLst/>
            <a:ahLst/>
            <a:cxnLst/>
            <a:rect l="l" t="t" r="r" b="b"/>
            <a:pathLst>
              <a:path w="433705" h="326389">
                <a:moveTo>
                  <a:pt x="0" y="0"/>
                </a:moveTo>
                <a:lnTo>
                  <a:pt x="433278" y="326135"/>
                </a:lnTo>
                <a:lnTo>
                  <a:pt x="433278" y="323088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F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218500" y="1416303"/>
            <a:ext cx="437515" cy="329565"/>
          </a:xfrm>
          <a:custGeom>
            <a:avLst/>
            <a:gdLst/>
            <a:ahLst/>
            <a:cxnLst/>
            <a:rect l="l" t="t" r="r" b="b"/>
            <a:pathLst>
              <a:path w="437515" h="329564">
                <a:moveTo>
                  <a:pt x="0" y="0"/>
                </a:moveTo>
                <a:lnTo>
                  <a:pt x="437327" y="329184"/>
                </a:lnTo>
                <a:lnTo>
                  <a:pt x="437327" y="32613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212426" y="1416303"/>
            <a:ext cx="443865" cy="334010"/>
          </a:xfrm>
          <a:custGeom>
            <a:avLst/>
            <a:gdLst/>
            <a:ahLst/>
            <a:cxnLst/>
            <a:rect l="l" t="t" r="r" b="b"/>
            <a:pathLst>
              <a:path w="443865" h="334010">
                <a:moveTo>
                  <a:pt x="0" y="0"/>
                </a:moveTo>
                <a:lnTo>
                  <a:pt x="443401" y="333755"/>
                </a:lnTo>
                <a:lnTo>
                  <a:pt x="443401" y="329183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1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208377" y="1416303"/>
            <a:ext cx="447675" cy="337185"/>
          </a:xfrm>
          <a:custGeom>
            <a:avLst/>
            <a:gdLst/>
            <a:ahLst/>
            <a:cxnLst/>
            <a:rect l="l" t="t" r="r" b="b"/>
            <a:pathLst>
              <a:path w="447675" h="337185">
                <a:moveTo>
                  <a:pt x="0" y="0"/>
                </a:moveTo>
                <a:lnTo>
                  <a:pt x="447450" y="336803"/>
                </a:lnTo>
                <a:lnTo>
                  <a:pt x="447450" y="333755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204327" y="1416303"/>
            <a:ext cx="452120" cy="340360"/>
          </a:xfrm>
          <a:custGeom>
            <a:avLst/>
            <a:gdLst/>
            <a:ahLst/>
            <a:cxnLst/>
            <a:rect l="l" t="t" r="r" b="b"/>
            <a:pathLst>
              <a:path w="452120" h="340360">
                <a:moveTo>
                  <a:pt x="0" y="0"/>
                </a:moveTo>
                <a:lnTo>
                  <a:pt x="451500" y="339851"/>
                </a:lnTo>
                <a:lnTo>
                  <a:pt x="451500" y="336804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2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200278" y="1416303"/>
            <a:ext cx="455930" cy="342900"/>
          </a:xfrm>
          <a:custGeom>
            <a:avLst/>
            <a:gdLst/>
            <a:ahLst/>
            <a:cxnLst/>
            <a:rect l="l" t="t" r="r" b="b"/>
            <a:pathLst>
              <a:path w="455930" h="342900">
                <a:moveTo>
                  <a:pt x="0" y="0"/>
                </a:moveTo>
                <a:lnTo>
                  <a:pt x="455549" y="342899"/>
                </a:lnTo>
                <a:lnTo>
                  <a:pt x="455549" y="339851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3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196229" y="1416303"/>
            <a:ext cx="459740" cy="346075"/>
          </a:xfrm>
          <a:custGeom>
            <a:avLst/>
            <a:gdLst/>
            <a:ahLst/>
            <a:cxnLst/>
            <a:rect l="l" t="t" r="r" b="b"/>
            <a:pathLst>
              <a:path w="459740" h="346075">
                <a:moveTo>
                  <a:pt x="0" y="0"/>
                </a:moveTo>
                <a:lnTo>
                  <a:pt x="459598" y="345948"/>
                </a:lnTo>
                <a:lnTo>
                  <a:pt x="459598" y="34290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4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192179" y="1416303"/>
            <a:ext cx="464184" cy="349250"/>
          </a:xfrm>
          <a:custGeom>
            <a:avLst/>
            <a:gdLst/>
            <a:ahLst/>
            <a:cxnLst/>
            <a:rect l="l" t="t" r="r" b="b"/>
            <a:pathLst>
              <a:path w="464184" h="349250">
                <a:moveTo>
                  <a:pt x="0" y="0"/>
                </a:moveTo>
                <a:lnTo>
                  <a:pt x="463648" y="348996"/>
                </a:lnTo>
                <a:lnTo>
                  <a:pt x="463648" y="345947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g object 264"/>
          <p:cNvSpPr/>
          <p:nvPr/>
        </p:nvSpPr>
        <p:spPr>
          <a:xfrm>
            <a:off x="182054" y="1416316"/>
            <a:ext cx="474345" cy="356870"/>
          </a:xfrm>
          <a:custGeom>
            <a:avLst/>
            <a:gdLst/>
            <a:ahLst/>
            <a:cxnLst/>
            <a:rect l="l" t="t" r="r" b="b"/>
            <a:pathLst>
              <a:path w="474345" h="356869">
                <a:moveTo>
                  <a:pt x="473773" y="348983"/>
                </a:moveTo>
                <a:lnTo>
                  <a:pt x="10121" y="0"/>
                </a:lnTo>
                <a:lnTo>
                  <a:pt x="4051" y="0"/>
                </a:lnTo>
                <a:lnTo>
                  <a:pt x="0" y="0"/>
                </a:lnTo>
                <a:lnTo>
                  <a:pt x="473773" y="356603"/>
                </a:lnTo>
                <a:lnTo>
                  <a:pt x="473773" y="353555"/>
                </a:lnTo>
                <a:lnTo>
                  <a:pt x="473773" y="348983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g object 265"/>
          <p:cNvSpPr/>
          <p:nvPr/>
        </p:nvSpPr>
        <p:spPr>
          <a:xfrm>
            <a:off x="178007" y="1416303"/>
            <a:ext cx="478155" cy="360045"/>
          </a:xfrm>
          <a:custGeom>
            <a:avLst/>
            <a:gdLst/>
            <a:ahLst/>
            <a:cxnLst/>
            <a:rect l="l" t="t" r="r" b="b"/>
            <a:pathLst>
              <a:path w="478155" h="360044">
                <a:moveTo>
                  <a:pt x="0" y="0"/>
                </a:moveTo>
                <a:lnTo>
                  <a:pt x="477820" y="359663"/>
                </a:lnTo>
                <a:lnTo>
                  <a:pt x="477820" y="356616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g object 266"/>
          <p:cNvSpPr/>
          <p:nvPr/>
        </p:nvSpPr>
        <p:spPr>
          <a:xfrm>
            <a:off x="173957" y="1416303"/>
            <a:ext cx="481965" cy="363220"/>
          </a:xfrm>
          <a:custGeom>
            <a:avLst/>
            <a:gdLst/>
            <a:ahLst/>
            <a:cxnLst/>
            <a:rect l="l" t="t" r="r" b="b"/>
            <a:pathLst>
              <a:path w="481965" h="363219">
                <a:moveTo>
                  <a:pt x="0" y="0"/>
                </a:moveTo>
                <a:lnTo>
                  <a:pt x="481870" y="362712"/>
                </a:lnTo>
                <a:lnTo>
                  <a:pt x="481870" y="359663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g object 267"/>
          <p:cNvSpPr/>
          <p:nvPr/>
        </p:nvSpPr>
        <p:spPr>
          <a:xfrm>
            <a:off x="169908" y="1416303"/>
            <a:ext cx="486409" cy="365760"/>
          </a:xfrm>
          <a:custGeom>
            <a:avLst/>
            <a:gdLst/>
            <a:ahLst/>
            <a:cxnLst/>
            <a:rect l="l" t="t" r="r" b="b"/>
            <a:pathLst>
              <a:path w="486409" h="365760">
                <a:moveTo>
                  <a:pt x="0" y="0"/>
                </a:moveTo>
                <a:lnTo>
                  <a:pt x="485919" y="365760"/>
                </a:lnTo>
                <a:lnTo>
                  <a:pt x="485919" y="36271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g object 268"/>
          <p:cNvSpPr/>
          <p:nvPr/>
        </p:nvSpPr>
        <p:spPr>
          <a:xfrm>
            <a:off x="165859" y="1416303"/>
            <a:ext cx="490220" cy="368935"/>
          </a:xfrm>
          <a:custGeom>
            <a:avLst/>
            <a:gdLst/>
            <a:ahLst/>
            <a:cxnLst/>
            <a:rect l="l" t="t" r="r" b="b"/>
            <a:pathLst>
              <a:path w="490220" h="368935">
                <a:moveTo>
                  <a:pt x="0" y="0"/>
                </a:moveTo>
                <a:lnTo>
                  <a:pt x="489968" y="368808"/>
                </a:lnTo>
                <a:lnTo>
                  <a:pt x="489968" y="36576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g object 269"/>
          <p:cNvSpPr/>
          <p:nvPr/>
        </p:nvSpPr>
        <p:spPr>
          <a:xfrm>
            <a:off x="159785" y="1416303"/>
            <a:ext cx="496570" cy="373380"/>
          </a:xfrm>
          <a:custGeom>
            <a:avLst/>
            <a:gdLst/>
            <a:ahLst/>
            <a:cxnLst/>
            <a:rect l="l" t="t" r="r" b="b"/>
            <a:pathLst>
              <a:path w="496570" h="373380">
                <a:moveTo>
                  <a:pt x="0" y="0"/>
                </a:moveTo>
                <a:lnTo>
                  <a:pt x="496042" y="373379"/>
                </a:lnTo>
                <a:lnTo>
                  <a:pt x="496042" y="368808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g object 270"/>
          <p:cNvSpPr/>
          <p:nvPr/>
        </p:nvSpPr>
        <p:spPr>
          <a:xfrm>
            <a:off x="155735" y="1416303"/>
            <a:ext cx="500380" cy="376555"/>
          </a:xfrm>
          <a:custGeom>
            <a:avLst/>
            <a:gdLst/>
            <a:ahLst/>
            <a:cxnLst/>
            <a:rect l="l" t="t" r="r" b="b"/>
            <a:pathLst>
              <a:path w="500380" h="376555">
                <a:moveTo>
                  <a:pt x="0" y="0"/>
                </a:moveTo>
                <a:lnTo>
                  <a:pt x="500092" y="376428"/>
                </a:lnTo>
                <a:lnTo>
                  <a:pt x="500092" y="37338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g object 271"/>
          <p:cNvSpPr/>
          <p:nvPr/>
        </p:nvSpPr>
        <p:spPr>
          <a:xfrm>
            <a:off x="151686" y="1416303"/>
            <a:ext cx="504190" cy="379730"/>
          </a:xfrm>
          <a:custGeom>
            <a:avLst/>
            <a:gdLst/>
            <a:ahLst/>
            <a:cxnLst/>
            <a:rect l="l" t="t" r="r" b="b"/>
            <a:pathLst>
              <a:path w="504190" h="379730">
                <a:moveTo>
                  <a:pt x="0" y="0"/>
                </a:moveTo>
                <a:lnTo>
                  <a:pt x="504141" y="379476"/>
                </a:lnTo>
                <a:lnTo>
                  <a:pt x="504141" y="376428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g object 272"/>
          <p:cNvSpPr/>
          <p:nvPr/>
        </p:nvSpPr>
        <p:spPr>
          <a:xfrm>
            <a:off x="147637" y="1416303"/>
            <a:ext cx="508634" cy="382905"/>
          </a:xfrm>
          <a:custGeom>
            <a:avLst/>
            <a:gdLst/>
            <a:ahLst/>
            <a:cxnLst/>
            <a:rect l="l" t="t" r="r" b="b"/>
            <a:pathLst>
              <a:path w="508634" h="382905">
                <a:moveTo>
                  <a:pt x="0" y="0"/>
                </a:moveTo>
                <a:lnTo>
                  <a:pt x="508190" y="382524"/>
                </a:lnTo>
                <a:lnTo>
                  <a:pt x="508190" y="379475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g object 273"/>
          <p:cNvSpPr/>
          <p:nvPr/>
        </p:nvSpPr>
        <p:spPr>
          <a:xfrm>
            <a:off x="143587" y="1416303"/>
            <a:ext cx="512445" cy="386080"/>
          </a:xfrm>
          <a:custGeom>
            <a:avLst/>
            <a:gdLst/>
            <a:ahLst/>
            <a:cxnLst/>
            <a:rect l="l" t="t" r="r" b="b"/>
            <a:pathLst>
              <a:path w="512445" h="386080">
                <a:moveTo>
                  <a:pt x="0" y="0"/>
                </a:moveTo>
                <a:lnTo>
                  <a:pt x="512240" y="385572"/>
                </a:lnTo>
                <a:lnTo>
                  <a:pt x="512240" y="382524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g object 274"/>
          <p:cNvSpPr/>
          <p:nvPr/>
        </p:nvSpPr>
        <p:spPr>
          <a:xfrm>
            <a:off x="139538" y="1416303"/>
            <a:ext cx="516890" cy="388620"/>
          </a:xfrm>
          <a:custGeom>
            <a:avLst/>
            <a:gdLst/>
            <a:ahLst/>
            <a:cxnLst/>
            <a:rect l="l" t="t" r="r" b="b"/>
            <a:pathLst>
              <a:path w="516890" h="388619">
                <a:moveTo>
                  <a:pt x="0" y="0"/>
                </a:moveTo>
                <a:lnTo>
                  <a:pt x="516289" y="388620"/>
                </a:lnTo>
                <a:lnTo>
                  <a:pt x="516289" y="38557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g object 275"/>
          <p:cNvSpPr/>
          <p:nvPr/>
        </p:nvSpPr>
        <p:spPr>
          <a:xfrm>
            <a:off x="133464" y="1416303"/>
            <a:ext cx="522605" cy="393700"/>
          </a:xfrm>
          <a:custGeom>
            <a:avLst/>
            <a:gdLst/>
            <a:ahLst/>
            <a:cxnLst/>
            <a:rect l="l" t="t" r="r" b="b"/>
            <a:pathLst>
              <a:path w="522605" h="393700">
                <a:moveTo>
                  <a:pt x="0" y="0"/>
                </a:moveTo>
                <a:lnTo>
                  <a:pt x="522363" y="393192"/>
                </a:lnTo>
                <a:lnTo>
                  <a:pt x="522363" y="388619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g object 276"/>
          <p:cNvSpPr/>
          <p:nvPr/>
        </p:nvSpPr>
        <p:spPr>
          <a:xfrm>
            <a:off x="129415" y="1416303"/>
            <a:ext cx="526415" cy="396240"/>
          </a:xfrm>
          <a:custGeom>
            <a:avLst/>
            <a:gdLst/>
            <a:ahLst/>
            <a:cxnLst/>
            <a:rect l="l" t="t" r="r" b="b"/>
            <a:pathLst>
              <a:path w="526415" h="396239">
                <a:moveTo>
                  <a:pt x="0" y="0"/>
                </a:moveTo>
                <a:lnTo>
                  <a:pt x="526412" y="396240"/>
                </a:lnTo>
                <a:lnTo>
                  <a:pt x="526412" y="393192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g object 277"/>
          <p:cNvSpPr/>
          <p:nvPr/>
        </p:nvSpPr>
        <p:spPr>
          <a:xfrm>
            <a:off x="125365" y="1416303"/>
            <a:ext cx="530860" cy="399415"/>
          </a:xfrm>
          <a:custGeom>
            <a:avLst/>
            <a:gdLst/>
            <a:ahLst/>
            <a:cxnLst/>
            <a:rect l="l" t="t" r="r" b="b"/>
            <a:pathLst>
              <a:path w="530860" h="399414">
                <a:moveTo>
                  <a:pt x="0" y="0"/>
                </a:moveTo>
                <a:lnTo>
                  <a:pt x="530462" y="399288"/>
                </a:lnTo>
                <a:lnTo>
                  <a:pt x="530462" y="39624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g object 278"/>
          <p:cNvSpPr/>
          <p:nvPr/>
        </p:nvSpPr>
        <p:spPr>
          <a:xfrm>
            <a:off x="121316" y="1416303"/>
            <a:ext cx="534670" cy="402590"/>
          </a:xfrm>
          <a:custGeom>
            <a:avLst/>
            <a:gdLst/>
            <a:ahLst/>
            <a:cxnLst/>
            <a:rect l="l" t="t" r="r" b="b"/>
            <a:pathLst>
              <a:path w="534670" h="402589">
                <a:moveTo>
                  <a:pt x="0" y="0"/>
                </a:moveTo>
                <a:lnTo>
                  <a:pt x="534511" y="402336"/>
                </a:lnTo>
                <a:lnTo>
                  <a:pt x="534511" y="399288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g object 279"/>
          <p:cNvSpPr/>
          <p:nvPr/>
        </p:nvSpPr>
        <p:spPr>
          <a:xfrm>
            <a:off x="113207" y="1416303"/>
            <a:ext cx="542925" cy="408940"/>
          </a:xfrm>
          <a:custGeom>
            <a:avLst/>
            <a:gdLst/>
            <a:ahLst/>
            <a:cxnLst/>
            <a:rect l="l" t="t" r="r" b="b"/>
            <a:pathLst>
              <a:path w="542925" h="408939">
                <a:moveTo>
                  <a:pt x="542620" y="402336"/>
                </a:moveTo>
                <a:lnTo>
                  <a:pt x="8102" y="0"/>
                </a:lnTo>
                <a:lnTo>
                  <a:pt x="4051" y="0"/>
                </a:lnTo>
                <a:lnTo>
                  <a:pt x="0" y="0"/>
                </a:lnTo>
                <a:lnTo>
                  <a:pt x="542620" y="408444"/>
                </a:lnTo>
                <a:lnTo>
                  <a:pt x="542620" y="405384"/>
                </a:lnTo>
                <a:lnTo>
                  <a:pt x="542620" y="402336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g object 280"/>
          <p:cNvSpPr/>
          <p:nvPr/>
        </p:nvSpPr>
        <p:spPr>
          <a:xfrm>
            <a:off x="107143" y="1416303"/>
            <a:ext cx="549275" cy="413384"/>
          </a:xfrm>
          <a:custGeom>
            <a:avLst/>
            <a:gdLst/>
            <a:ahLst/>
            <a:cxnLst/>
            <a:rect l="l" t="t" r="r" b="b"/>
            <a:pathLst>
              <a:path w="549275" h="413385">
                <a:moveTo>
                  <a:pt x="0" y="0"/>
                </a:moveTo>
                <a:lnTo>
                  <a:pt x="548684" y="413004"/>
                </a:lnTo>
                <a:lnTo>
                  <a:pt x="548684" y="408431"/>
                </a:lnTo>
                <a:lnTo>
                  <a:pt x="6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E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g object 281"/>
          <p:cNvSpPr/>
          <p:nvPr/>
        </p:nvSpPr>
        <p:spPr>
          <a:xfrm>
            <a:off x="103094" y="1416303"/>
            <a:ext cx="553085" cy="416559"/>
          </a:xfrm>
          <a:custGeom>
            <a:avLst/>
            <a:gdLst/>
            <a:ahLst/>
            <a:cxnLst/>
            <a:rect l="l" t="t" r="r" b="b"/>
            <a:pathLst>
              <a:path w="553085" h="416560">
                <a:moveTo>
                  <a:pt x="0" y="0"/>
                </a:moveTo>
                <a:lnTo>
                  <a:pt x="552733" y="416051"/>
                </a:lnTo>
                <a:lnTo>
                  <a:pt x="552733" y="413004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g object 282"/>
          <p:cNvSpPr/>
          <p:nvPr/>
        </p:nvSpPr>
        <p:spPr>
          <a:xfrm>
            <a:off x="99045" y="1416303"/>
            <a:ext cx="556895" cy="419100"/>
          </a:xfrm>
          <a:custGeom>
            <a:avLst/>
            <a:gdLst/>
            <a:ahLst/>
            <a:cxnLst/>
            <a:rect l="l" t="t" r="r" b="b"/>
            <a:pathLst>
              <a:path w="556895" h="419100">
                <a:moveTo>
                  <a:pt x="0" y="0"/>
                </a:moveTo>
                <a:lnTo>
                  <a:pt x="556782" y="419100"/>
                </a:lnTo>
                <a:lnTo>
                  <a:pt x="556782" y="416051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g object 283"/>
          <p:cNvSpPr/>
          <p:nvPr/>
        </p:nvSpPr>
        <p:spPr>
          <a:xfrm>
            <a:off x="94996" y="1416303"/>
            <a:ext cx="561340" cy="422275"/>
          </a:xfrm>
          <a:custGeom>
            <a:avLst/>
            <a:gdLst/>
            <a:ahLst/>
            <a:cxnLst/>
            <a:rect l="l" t="t" r="r" b="b"/>
            <a:pathLst>
              <a:path w="561340" h="422275">
                <a:moveTo>
                  <a:pt x="0" y="0"/>
                </a:moveTo>
                <a:lnTo>
                  <a:pt x="560831" y="422148"/>
                </a:lnTo>
                <a:lnTo>
                  <a:pt x="560831" y="419100"/>
                </a:lnTo>
                <a:lnTo>
                  <a:pt x="40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g object 284"/>
          <p:cNvSpPr/>
          <p:nvPr/>
        </p:nvSpPr>
        <p:spPr>
          <a:xfrm>
            <a:off x="94996" y="1416303"/>
            <a:ext cx="561340" cy="422275"/>
          </a:xfrm>
          <a:custGeom>
            <a:avLst/>
            <a:gdLst/>
            <a:ahLst/>
            <a:cxnLst/>
            <a:rect l="l" t="t" r="r" b="b"/>
            <a:pathLst>
              <a:path w="561340" h="422275">
                <a:moveTo>
                  <a:pt x="0" y="0"/>
                </a:moveTo>
                <a:lnTo>
                  <a:pt x="0" y="3048"/>
                </a:lnTo>
                <a:lnTo>
                  <a:pt x="556782" y="422148"/>
                </a:lnTo>
                <a:lnTo>
                  <a:pt x="560831" y="422148"/>
                </a:lnTo>
                <a:lnTo>
                  <a:pt x="0" y="0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g object 285"/>
          <p:cNvSpPr/>
          <p:nvPr/>
        </p:nvSpPr>
        <p:spPr>
          <a:xfrm>
            <a:off x="94996" y="1419351"/>
            <a:ext cx="556895" cy="419100"/>
          </a:xfrm>
          <a:custGeom>
            <a:avLst/>
            <a:gdLst/>
            <a:ahLst/>
            <a:cxnLst/>
            <a:rect l="l" t="t" r="r" b="b"/>
            <a:pathLst>
              <a:path w="556895" h="419100">
                <a:moveTo>
                  <a:pt x="0" y="0"/>
                </a:moveTo>
                <a:lnTo>
                  <a:pt x="0" y="3048"/>
                </a:lnTo>
                <a:lnTo>
                  <a:pt x="552733" y="419100"/>
                </a:lnTo>
                <a:lnTo>
                  <a:pt x="556782" y="419100"/>
                </a:lnTo>
                <a:lnTo>
                  <a:pt x="0" y="0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g object 286"/>
          <p:cNvSpPr/>
          <p:nvPr/>
        </p:nvSpPr>
        <p:spPr>
          <a:xfrm>
            <a:off x="94996" y="1422399"/>
            <a:ext cx="553085" cy="416559"/>
          </a:xfrm>
          <a:custGeom>
            <a:avLst/>
            <a:gdLst/>
            <a:ahLst/>
            <a:cxnLst/>
            <a:rect l="l" t="t" r="r" b="b"/>
            <a:pathLst>
              <a:path w="553085" h="416560">
                <a:moveTo>
                  <a:pt x="0" y="0"/>
                </a:moveTo>
                <a:lnTo>
                  <a:pt x="0" y="3048"/>
                </a:lnTo>
                <a:lnTo>
                  <a:pt x="548684" y="416051"/>
                </a:lnTo>
                <a:lnTo>
                  <a:pt x="552733" y="416051"/>
                </a:lnTo>
                <a:lnTo>
                  <a:pt x="0" y="0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g object 287"/>
          <p:cNvSpPr/>
          <p:nvPr/>
        </p:nvSpPr>
        <p:spPr>
          <a:xfrm>
            <a:off x="94996" y="1425447"/>
            <a:ext cx="549275" cy="413384"/>
          </a:xfrm>
          <a:custGeom>
            <a:avLst/>
            <a:gdLst/>
            <a:ahLst/>
            <a:cxnLst/>
            <a:rect l="l" t="t" r="r" b="b"/>
            <a:pathLst>
              <a:path w="549275" h="413385">
                <a:moveTo>
                  <a:pt x="0" y="0"/>
                </a:moveTo>
                <a:lnTo>
                  <a:pt x="0" y="4572"/>
                </a:lnTo>
                <a:lnTo>
                  <a:pt x="542610" y="413003"/>
                </a:lnTo>
                <a:lnTo>
                  <a:pt x="548684" y="413003"/>
                </a:lnTo>
                <a:lnTo>
                  <a:pt x="0" y="0"/>
                </a:lnTo>
                <a:close/>
              </a:path>
            </a:pathLst>
          </a:custGeom>
          <a:solidFill>
            <a:srgbClr val="FFB7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g object 288"/>
          <p:cNvSpPr/>
          <p:nvPr/>
        </p:nvSpPr>
        <p:spPr>
          <a:xfrm>
            <a:off x="94996" y="1430019"/>
            <a:ext cx="542925" cy="408940"/>
          </a:xfrm>
          <a:custGeom>
            <a:avLst/>
            <a:gdLst/>
            <a:ahLst/>
            <a:cxnLst/>
            <a:rect l="l" t="t" r="r" b="b"/>
            <a:pathLst>
              <a:path w="542925" h="408939">
                <a:moveTo>
                  <a:pt x="542607" y="408432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534504" y="408432"/>
                </a:lnTo>
                <a:lnTo>
                  <a:pt x="538556" y="408432"/>
                </a:lnTo>
                <a:lnTo>
                  <a:pt x="542607" y="40843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g object 289"/>
          <p:cNvSpPr/>
          <p:nvPr/>
        </p:nvSpPr>
        <p:spPr>
          <a:xfrm>
            <a:off x="94996" y="1436115"/>
            <a:ext cx="534670" cy="402590"/>
          </a:xfrm>
          <a:custGeom>
            <a:avLst/>
            <a:gdLst/>
            <a:ahLst/>
            <a:cxnLst/>
            <a:rect l="l" t="t" r="r" b="b"/>
            <a:pathLst>
              <a:path w="534670" h="402589">
                <a:moveTo>
                  <a:pt x="0" y="0"/>
                </a:moveTo>
                <a:lnTo>
                  <a:pt x="0" y="3048"/>
                </a:lnTo>
                <a:lnTo>
                  <a:pt x="530462" y="402336"/>
                </a:lnTo>
                <a:lnTo>
                  <a:pt x="534511" y="402336"/>
                </a:lnTo>
                <a:lnTo>
                  <a:pt x="0" y="0"/>
                </a:lnTo>
                <a:close/>
              </a:path>
            </a:pathLst>
          </a:custGeom>
          <a:solidFill>
            <a:srgbClr val="FFB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g object 290"/>
          <p:cNvSpPr/>
          <p:nvPr/>
        </p:nvSpPr>
        <p:spPr>
          <a:xfrm>
            <a:off x="94996" y="1439163"/>
            <a:ext cx="530860" cy="399415"/>
          </a:xfrm>
          <a:custGeom>
            <a:avLst/>
            <a:gdLst/>
            <a:ahLst/>
            <a:cxnLst/>
            <a:rect l="l" t="t" r="r" b="b"/>
            <a:pathLst>
              <a:path w="530860" h="399414">
                <a:moveTo>
                  <a:pt x="0" y="0"/>
                </a:moveTo>
                <a:lnTo>
                  <a:pt x="0" y="3048"/>
                </a:lnTo>
                <a:lnTo>
                  <a:pt x="526412" y="399288"/>
                </a:lnTo>
                <a:lnTo>
                  <a:pt x="530462" y="399288"/>
                </a:lnTo>
                <a:lnTo>
                  <a:pt x="0" y="0"/>
                </a:lnTo>
                <a:close/>
              </a:path>
            </a:pathLst>
          </a:custGeom>
          <a:solidFill>
            <a:srgbClr val="FFB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g object 291"/>
          <p:cNvSpPr/>
          <p:nvPr/>
        </p:nvSpPr>
        <p:spPr>
          <a:xfrm>
            <a:off x="94996" y="1442211"/>
            <a:ext cx="526415" cy="396240"/>
          </a:xfrm>
          <a:custGeom>
            <a:avLst/>
            <a:gdLst/>
            <a:ahLst/>
            <a:cxnLst/>
            <a:rect l="l" t="t" r="r" b="b"/>
            <a:pathLst>
              <a:path w="526415" h="396239">
                <a:moveTo>
                  <a:pt x="0" y="0"/>
                </a:moveTo>
                <a:lnTo>
                  <a:pt x="0" y="3048"/>
                </a:lnTo>
                <a:lnTo>
                  <a:pt x="522363" y="396239"/>
                </a:lnTo>
                <a:lnTo>
                  <a:pt x="526412" y="396239"/>
                </a:lnTo>
                <a:lnTo>
                  <a:pt x="0" y="0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g object 292"/>
          <p:cNvSpPr/>
          <p:nvPr/>
        </p:nvSpPr>
        <p:spPr>
          <a:xfrm>
            <a:off x="94996" y="1445259"/>
            <a:ext cx="522605" cy="393700"/>
          </a:xfrm>
          <a:custGeom>
            <a:avLst/>
            <a:gdLst/>
            <a:ahLst/>
            <a:cxnLst/>
            <a:rect l="l" t="t" r="r" b="b"/>
            <a:pathLst>
              <a:path w="522605" h="393700">
                <a:moveTo>
                  <a:pt x="0" y="0"/>
                </a:moveTo>
                <a:lnTo>
                  <a:pt x="0" y="4572"/>
                </a:lnTo>
                <a:lnTo>
                  <a:pt x="516289" y="393191"/>
                </a:lnTo>
                <a:lnTo>
                  <a:pt x="522363" y="393191"/>
                </a:lnTo>
                <a:lnTo>
                  <a:pt x="0" y="0"/>
                </a:lnTo>
                <a:close/>
              </a:path>
            </a:pathLst>
          </a:custGeom>
          <a:solidFill>
            <a:srgbClr val="FF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g object 293"/>
          <p:cNvSpPr/>
          <p:nvPr/>
        </p:nvSpPr>
        <p:spPr>
          <a:xfrm>
            <a:off x="94996" y="1449831"/>
            <a:ext cx="516890" cy="388620"/>
          </a:xfrm>
          <a:custGeom>
            <a:avLst/>
            <a:gdLst/>
            <a:ahLst/>
            <a:cxnLst/>
            <a:rect l="l" t="t" r="r" b="b"/>
            <a:pathLst>
              <a:path w="516890" h="388619">
                <a:moveTo>
                  <a:pt x="0" y="0"/>
                </a:moveTo>
                <a:lnTo>
                  <a:pt x="0" y="3048"/>
                </a:lnTo>
                <a:lnTo>
                  <a:pt x="512240" y="388620"/>
                </a:lnTo>
                <a:lnTo>
                  <a:pt x="516289" y="388620"/>
                </a:lnTo>
                <a:lnTo>
                  <a:pt x="0" y="0"/>
                </a:lnTo>
                <a:close/>
              </a:path>
            </a:pathLst>
          </a:custGeom>
          <a:solidFill>
            <a:srgbClr val="FF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g object 294"/>
          <p:cNvSpPr/>
          <p:nvPr/>
        </p:nvSpPr>
        <p:spPr>
          <a:xfrm>
            <a:off x="94996" y="1452879"/>
            <a:ext cx="512445" cy="386080"/>
          </a:xfrm>
          <a:custGeom>
            <a:avLst/>
            <a:gdLst/>
            <a:ahLst/>
            <a:cxnLst/>
            <a:rect l="l" t="t" r="r" b="b"/>
            <a:pathLst>
              <a:path w="512445" h="386080">
                <a:moveTo>
                  <a:pt x="0" y="0"/>
                </a:moveTo>
                <a:lnTo>
                  <a:pt x="0" y="3047"/>
                </a:lnTo>
                <a:lnTo>
                  <a:pt x="508190" y="385572"/>
                </a:lnTo>
                <a:lnTo>
                  <a:pt x="512240" y="385572"/>
                </a:lnTo>
                <a:lnTo>
                  <a:pt x="0" y="0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g object 295"/>
          <p:cNvSpPr/>
          <p:nvPr/>
        </p:nvSpPr>
        <p:spPr>
          <a:xfrm>
            <a:off x="94996" y="1455927"/>
            <a:ext cx="508634" cy="382905"/>
          </a:xfrm>
          <a:custGeom>
            <a:avLst/>
            <a:gdLst/>
            <a:ahLst/>
            <a:cxnLst/>
            <a:rect l="l" t="t" r="r" b="b"/>
            <a:pathLst>
              <a:path w="508634" h="382905">
                <a:moveTo>
                  <a:pt x="0" y="0"/>
                </a:moveTo>
                <a:lnTo>
                  <a:pt x="0" y="3048"/>
                </a:lnTo>
                <a:lnTo>
                  <a:pt x="504141" y="382524"/>
                </a:lnTo>
                <a:lnTo>
                  <a:pt x="508190" y="382524"/>
                </a:lnTo>
                <a:lnTo>
                  <a:pt x="0" y="0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g object 296"/>
          <p:cNvSpPr/>
          <p:nvPr/>
        </p:nvSpPr>
        <p:spPr>
          <a:xfrm>
            <a:off x="94996" y="1458975"/>
            <a:ext cx="504190" cy="379730"/>
          </a:xfrm>
          <a:custGeom>
            <a:avLst/>
            <a:gdLst/>
            <a:ahLst/>
            <a:cxnLst/>
            <a:rect l="l" t="t" r="r" b="b"/>
            <a:pathLst>
              <a:path w="504190" h="379730">
                <a:moveTo>
                  <a:pt x="0" y="0"/>
                </a:moveTo>
                <a:lnTo>
                  <a:pt x="0" y="3048"/>
                </a:lnTo>
                <a:lnTo>
                  <a:pt x="500092" y="379475"/>
                </a:lnTo>
                <a:lnTo>
                  <a:pt x="504141" y="379475"/>
                </a:lnTo>
                <a:lnTo>
                  <a:pt x="0" y="0"/>
                </a:lnTo>
                <a:close/>
              </a:path>
            </a:pathLst>
          </a:custGeom>
          <a:solidFill>
            <a:srgbClr val="FF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g object 297"/>
          <p:cNvSpPr/>
          <p:nvPr/>
        </p:nvSpPr>
        <p:spPr>
          <a:xfrm>
            <a:off x="94996" y="1462023"/>
            <a:ext cx="500380" cy="376555"/>
          </a:xfrm>
          <a:custGeom>
            <a:avLst/>
            <a:gdLst/>
            <a:ahLst/>
            <a:cxnLst/>
            <a:rect l="l" t="t" r="r" b="b"/>
            <a:pathLst>
              <a:path w="500380" h="376555">
                <a:moveTo>
                  <a:pt x="0" y="0"/>
                </a:moveTo>
                <a:lnTo>
                  <a:pt x="0" y="3048"/>
                </a:lnTo>
                <a:lnTo>
                  <a:pt x="496042" y="376427"/>
                </a:lnTo>
                <a:lnTo>
                  <a:pt x="500092" y="376427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g object 298"/>
          <p:cNvSpPr/>
          <p:nvPr/>
        </p:nvSpPr>
        <p:spPr>
          <a:xfrm>
            <a:off x="94996" y="1465071"/>
            <a:ext cx="496570" cy="373380"/>
          </a:xfrm>
          <a:custGeom>
            <a:avLst/>
            <a:gdLst/>
            <a:ahLst/>
            <a:cxnLst/>
            <a:rect l="l" t="t" r="r" b="b"/>
            <a:pathLst>
              <a:path w="496570" h="373380">
                <a:moveTo>
                  <a:pt x="0" y="0"/>
                </a:moveTo>
                <a:lnTo>
                  <a:pt x="0" y="4571"/>
                </a:lnTo>
                <a:lnTo>
                  <a:pt x="489968" y="373379"/>
                </a:lnTo>
                <a:lnTo>
                  <a:pt x="496042" y="373379"/>
                </a:lnTo>
                <a:lnTo>
                  <a:pt x="0" y="0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g object 299"/>
          <p:cNvSpPr/>
          <p:nvPr/>
        </p:nvSpPr>
        <p:spPr>
          <a:xfrm>
            <a:off x="94996" y="1469643"/>
            <a:ext cx="490220" cy="368935"/>
          </a:xfrm>
          <a:custGeom>
            <a:avLst/>
            <a:gdLst/>
            <a:ahLst/>
            <a:cxnLst/>
            <a:rect l="l" t="t" r="r" b="b"/>
            <a:pathLst>
              <a:path w="490220" h="368935">
                <a:moveTo>
                  <a:pt x="489966" y="368808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481863" y="368808"/>
                </a:lnTo>
                <a:lnTo>
                  <a:pt x="485914" y="368808"/>
                </a:lnTo>
                <a:lnTo>
                  <a:pt x="489966" y="368808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g object 300"/>
          <p:cNvSpPr/>
          <p:nvPr/>
        </p:nvSpPr>
        <p:spPr>
          <a:xfrm>
            <a:off x="94996" y="1475739"/>
            <a:ext cx="481965" cy="363220"/>
          </a:xfrm>
          <a:custGeom>
            <a:avLst/>
            <a:gdLst/>
            <a:ahLst/>
            <a:cxnLst/>
            <a:rect l="l" t="t" r="r" b="b"/>
            <a:pathLst>
              <a:path w="481965" h="363219">
                <a:moveTo>
                  <a:pt x="0" y="0"/>
                </a:moveTo>
                <a:lnTo>
                  <a:pt x="0" y="3048"/>
                </a:lnTo>
                <a:lnTo>
                  <a:pt x="477820" y="362712"/>
                </a:lnTo>
                <a:lnTo>
                  <a:pt x="481870" y="362712"/>
                </a:lnTo>
                <a:lnTo>
                  <a:pt x="0" y="0"/>
                </a:lnTo>
                <a:close/>
              </a:path>
            </a:pathLst>
          </a:custGeom>
          <a:solidFill>
            <a:srgbClr val="FF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g object 301"/>
          <p:cNvSpPr/>
          <p:nvPr/>
        </p:nvSpPr>
        <p:spPr>
          <a:xfrm>
            <a:off x="94996" y="1478787"/>
            <a:ext cx="478155" cy="360045"/>
          </a:xfrm>
          <a:custGeom>
            <a:avLst/>
            <a:gdLst/>
            <a:ahLst/>
            <a:cxnLst/>
            <a:rect l="l" t="t" r="r" b="b"/>
            <a:pathLst>
              <a:path w="478155" h="360044">
                <a:moveTo>
                  <a:pt x="0" y="0"/>
                </a:moveTo>
                <a:lnTo>
                  <a:pt x="0" y="3048"/>
                </a:lnTo>
                <a:lnTo>
                  <a:pt x="473771" y="359663"/>
                </a:lnTo>
                <a:lnTo>
                  <a:pt x="477820" y="359663"/>
                </a:lnTo>
                <a:lnTo>
                  <a:pt x="0" y="0"/>
                </a:lnTo>
                <a:close/>
              </a:path>
            </a:pathLst>
          </a:custGeom>
          <a:solidFill>
            <a:srgbClr val="FFC7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g object 302"/>
          <p:cNvSpPr/>
          <p:nvPr/>
        </p:nvSpPr>
        <p:spPr>
          <a:xfrm>
            <a:off x="94996" y="1481835"/>
            <a:ext cx="474345" cy="356870"/>
          </a:xfrm>
          <a:custGeom>
            <a:avLst/>
            <a:gdLst/>
            <a:ahLst/>
            <a:cxnLst/>
            <a:rect l="l" t="t" r="r" b="b"/>
            <a:pathLst>
              <a:path w="474345" h="356869">
                <a:moveTo>
                  <a:pt x="0" y="0"/>
                </a:moveTo>
                <a:lnTo>
                  <a:pt x="0" y="3048"/>
                </a:lnTo>
                <a:lnTo>
                  <a:pt x="469722" y="356615"/>
                </a:lnTo>
                <a:lnTo>
                  <a:pt x="473771" y="356615"/>
                </a:lnTo>
                <a:lnTo>
                  <a:pt x="0" y="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g object 303"/>
          <p:cNvSpPr/>
          <p:nvPr/>
        </p:nvSpPr>
        <p:spPr>
          <a:xfrm>
            <a:off x="94996" y="1484883"/>
            <a:ext cx="469900" cy="353695"/>
          </a:xfrm>
          <a:custGeom>
            <a:avLst/>
            <a:gdLst/>
            <a:ahLst/>
            <a:cxnLst/>
            <a:rect l="l" t="t" r="r" b="b"/>
            <a:pathLst>
              <a:path w="469900" h="353694">
                <a:moveTo>
                  <a:pt x="0" y="0"/>
                </a:moveTo>
                <a:lnTo>
                  <a:pt x="0" y="4572"/>
                </a:lnTo>
                <a:lnTo>
                  <a:pt x="463648" y="353567"/>
                </a:lnTo>
                <a:lnTo>
                  <a:pt x="469722" y="353567"/>
                </a:lnTo>
                <a:lnTo>
                  <a:pt x="0" y="0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g object 304"/>
          <p:cNvSpPr/>
          <p:nvPr/>
        </p:nvSpPr>
        <p:spPr>
          <a:xfrm>
            <a:off x="94996" y="1489455"/>
            <a:ext cx="464184" cy="349250"/>
          </a:xfrm>
          <a:custGeom>
            <a:avLst/>
            <a:gdLst/>
            <a:ahLst/>
            <a:cxnLst/>
            <a:rect l="l" t="t" r="r" b="b"/>
            <a:pathLst>
              <a:path w="464184" h="349250">
                <a:moveTo>
                  <a:pt x="0" y="0"/>
                </a:moveTo>
                <a:lnTo>
                  <a:pt x="0" y="3048"/>
                </a:lnTo>
                <a:lnTo>
                  <a:pt x="459598" y="348996"/>
                </a:lnTo>
                <a:lnTo>
                  <a:pt x="463648" y="348996"/>
                </a:lnTo>
                <a:lnTo>
                  <a:pt x="0" y="0"/>
                </a:lnTo>
                <a:close/>
              </a:path>
            </a:pathLst>
          </a:custGeom>
          <a:solidFill>
            <a:srgbClr val="FFCA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g object 305"/>
          <p:cNvSpPr/>
          <p:nvPr/>
        </p:nvSpPr>
        <p:spPr>
          <a:xfrm>
            <a:off x="94996" y="1492503"/>
            <a:ext cx="459740" cy="346075"/>
          </a:xfrm>
          <a:custGeom>
            <a:avLst/>
            <a:gdLst/>
            <a:ahLst/>
            <a:cxnLst/>
            <a:rect l="l" t="t" r="r" b="b"/>
            <a:pathLst>
              <a:path w="459740" h="346075">
                <a:moveTo>
                  <a:pt x="0" y="0"/>
                </a:moveTo>
                <a:lnTo>
                  <a:pt x="0" y="3048"/>
                </a:lnTo>
                <a:lnTo>
                  <a:pt x="455549" y="345948"/>
                </a:lnTo>
                <a:lnTo>
                  <a:pt x="459598" y="345948"/>
                </a:lnTo>
                <a:lnTo>
                  <a:pt x="0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g object 306"/>
          <p:cNvSpPr/>
          <p:nvPr/>
        </p:nvSpPr>
        <p:spPr>
          <a:xfrm>
            <a:off x="94996" y="1495551"/>
            <a:ext cx="455930" cy="342900"/>
          </a:xfrm>
          <a:custGeom>
            <a:avLst/>
            <a:gdLst/>
            <a:ahLst/>
            <a:cxnLst/>
            <a:rect l="l" t="t" r="r" b="b"/>
            <a:pathLst>
              <a:path w="455930" h="342900">
                <a:moveTo>
                  <a:pt x="0" y="0"/>
                </a:moveTo>
                <a:lnTo>
                  <a:pt x="0" y="3048"/>
                </a:lnTo>
                <a:lnTo>
                  <a:pt x="451500" y="342900"/>
                </a:lnTo>
                <a:lnTo>
                  <a:pt x="455549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g object 307"/>
          <p:cNvSpPr/>
          <p:nvPr/>
        </p:nvSpPr>
        <p:spPr>
          <a:xfrm>
            <a:off x="94996" y="1498599"/>
            <a:ext cx="452120" cy="340360"/>
          </a:xfrm>
          <a:custGeom>
            <a:avLst/>
            <a:gdLst/>
            <a:ahLst/>
            <a:cxnLst/>
            <a:rect l="l" t="t" r="r" b="b"/>
            <a:pathLst>
              <a:path w="452120" h="340360">
                <a:moveTo>
                  <a:pt x="0" y="0"/>
                </a:moveTo>
                <a:lnTo>
                  <a:pt x="0" y="3048"/>
                </a:lnTo>
                <a:lnTo>
                  <a:pt x="447450" y="339851"/>
                </a:lnTo>
                <a:lnTo>
                  <a:pt x="451500" y="339851"/>
                </a:lnTo>
                <a:lnTo>
                  <a:pt x="0" y="0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g object 308"/>
          <p:cNvSpPr/>
          <p:nvPr/>
        </p:nvSpPr>
        <p:spPr>
          <a:xfrm>
            <a:off x="94996" y="1501647"/>
            <a:ext cx="447675" cy="337185"/>
          </a:xfrm>
          <a:custGeom>
            <a:avLst/>
            <a:gdLst/>
            <a:ahLst/>
            <a:cxnLst/>
            <a:rect l="l" t="t" r="r" b="b"/>
            <a:pathLst>
              <a:path w="447675" h="337185">
                <a:moveTo>
                  <a:pt x="0" y="0"/>
                </a:moveTo>
                <a:lnTo>
                  <a:pt x="0" y="3048"/>
                </a:lnTo>
                <a:lnTo>
                  <a:pt x="443401" y="336803"/>
                </a:lnTo>
                <a:lnTo>
                  <a:pt x="447450" y="336803"/>
                </a:lnTo>
                <a:lnTo>
                  <a:pt x="0" y="0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g object 309"/>
          <p:cNvSpPr/>
          <p:nvPr/>
        </p:nvSpPr>
        <p:spPr>
          <a:xfrm>
            <a:off x="94996" y="1504695"/>
            <a:ext cx="443865" cy="334010"/>
          </a:xfrm>
          <a:custGeom>
            <a:avLst/>
            <a:gdLst/>
            <a:ahLst/>
            <a:cxnLst/>
            <a:rect l="l" t="t" r="r" b="b"/>
            <a:pathLst>
              <a:path w="443865" h="334010">
                <a:moveTo>
                  <a:pt x="0" y="0"/>
                </a:moveTo>
                <a:lnTo>
                  <a:pt x="0" y="4571"/>
                </a:lnTo>
                <a:lnTo>
                  <a:pt x="437327" y="333755"/>
                </a:lnTo>
                <a:lnTo>
                  <a:pt x="443401" y="333755"/>
                </a:lnTo>
                <a:lnTo>
                  <a:pt x="0" y="0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g object 310"/>
          <p:cNvSpPr/>
          <p:nvPr/>
        </p:nvSpPr>
        <p:spPr>
          <a:xfrm>
            <a:off x="94996" y="1509267"/>
            <a:ext cx="437515" cy="329565"/>
          </a:xfrm>
          <a:custGeom>
            <a:avLst/>
            <a:gdLst/>
            <a:ahLst/>
            <a:cxnLst/>
            <a:rect l="l" t="t" r="r" b="b"/>
            <a:pathLst>
              <a:path w="437515" h="329564">
                <a:moveTo>
                  <a:pt x="0" y="0"/>
                </a:moveTo>
                <a:lnTo>
                  <a:pt x="0" y="3048"/>
                </a:lnTo>
                <a:lnTo>
                  <a:pt x="433278" y="329184"/>
                </a:lnTo>
                <a:lnTo>
                  <a:pt x="437327" y="329184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g object 311"/>
          <p:cNvSpPr/>
          <p:nvPr/>
        </p:nvSpPr>
        <p:spPr>
          <a:xfrm>
            <a:off x="94996" y="1512315"/>
            <a:ext cx="433705" cy="326390"/>
          </a:xfrm>
          <a:custGeom>
            <a:avLst/>
            <a:gdLst/>
            <a:ahLst/>
            <a:cxnLst/>
            <a:rect l="l" t="t" r="r" b="b"/>
            <a:pathLst>
              <a:path w="433705" h="326389">
                <a:moveTo>
                  <a:pt x="433273" y="326136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425170" y="326136"/>
                </a:lnTo>
                <a:lnTo>
                  <a:pt x="429221" y="326136"/>
                </a:lnTo>
                <a:lnTo>
                  <a:pt x="433273" y="326136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g object 312"/>
          <p:cNvSpPr/>
          <p:nvPr/>
        </p:nvSpPr>
        <p:spPr>
          <a:xfrm>
            <a:off x="94996" y="1518411"/>
            <a:ext cx="425450" cy="320040"/>
          </a:xfrm>
          <a:custGeom>
            <a:avLst/>
            <a:gdLst/>
            <a:ahLst/>
            <a:cxnLst/>
            <a:rect l="l" t="t" r="r" b="b"/>
            <a:pathLst>
              <a:path w="425450" h="320039">
                <a:moveTo>
                  <a:pt x="425170" y="320040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417080" y="320040"/>
                </a:lnTo>
                <a:lnTo>
                  <a:pt x="421119" y="320040"/>
                </a:lnTo>
                <a:lnTo>
                  <a:pt x="425170" y="320040"/>
                </a:lnTo>
                <a:close/>
              </a:path>
            </a:pathLst>
          </a:custGeom>
          <a:solidFill>
            <a:srgbClr val="FF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g object 313"/>
          <p:cNvSpPr/>
          <p:nvPr/>
        </p:nvSpPr>
        <p:spPr>
          <a:xfrm>
            <a:off x="94996" y="1524507"/>
            <a:ext cx="417195" cy="314325"/>
          </a:xfrm>
          <a:custGeom>
            <a:avLst/>
            <a:gdLst/>
            <a:ahLst/>
            <a:cxnLst/>
            <a:rect l="l" t="t" r="r" b="b"/>
            <a:pathLst>
              <a:path w="417195" h="314325">
                <a:moveTo>
                  <a:pt x="0" y="0"/>
                </a:moveTo>
                <a:lnTo>
                  <a:pt x="0" y="4572"/>
                </a:lnTo>
                <a:lnTo>
                  <a:pt x="411006" y="313944"/>
                </a:lnTo>
                <a:lnTo>
                  <a:pt x="417080" y="313944"/>
                </a:lnTo>
                <a:lnTo>
                  <a:pt x="0" y="0"/>
                </a:lnTo>
                <a:close/>
              </a:path>
            </a:pathLst>
          </a:custGeom>
          <a:solidFill>
            <a:srgbClr val="FF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g object 314"/>
          <p:cNvSpPr/>
          <p:nvPr/>
        </p:nvSpPr>
        <p:spPr>
          <a:xfrm>
            <a:off x="94996" y="1529079"/>
            <a:ext cx="411480" cy="309880"/>
          </a:xfrm>
          <a:custGeom>
            <a:avLst/>
            <a:gdLst/>
            <a:ahLst/>
            <a:cxnLst/>
            <a:rect l="l" t="t" r="r" b="b"/>
            <a:pathLst>
              <a:path w="411480" h="309880">
                <a:moveTo>
                  <a:pt x="0" y="0"/>
                </a:moveTo>
                <a:lnTo>
                  <a:pt x="0" y="3048"/>
                </a:lnTo>
                <a:lnTo>
                  <a:pt x="406957" y="309372"/>
                </a:lnTo>
                <a:lnTo>
                  <a:pt x="411006" y="309372"/>
                </a:lnTo>
                <a:lnTo>
                  <a:pt x="0" y="0"/>
                </a:lnTo>
                <a:close/>
              </a:path>
            </a:pathLst>
          </a:custGeom>
          <a:solidFill>
            <a:srgbClr val="FFD5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g object 315"/>
          <p:cNvSpPr/>
          <p:nvPr/>
        </p:nvSpPr>
        <p:spPr>
          <a:xfrm>
            <a:off x="94996" y="1532127"/>
            <a:ext cx="407034" cy="306705"/>
          </a:xfrm>
          <a:custGeom>
            <a:avLst/>
            <a:gdLst/>
            <a:ahLst/>
            <a:cxnLst/>
            <a:rect l="l" t="t" r="r" b="b"/>
            <a:pathLst>
              <a:path w="407034" h="306705">
                <a:moveTo>
                  <a:pt x="0" y="0"/>
                </a:moveTo>
                <a:lnTo>
                  <a:pt x="0" y="3048"/>
                </a:lnTo>
                <a:lnTo>
                  <a:pt x="402908" y="306324"/>
                </a:lnTo>
                <a:lnTo>
                  <a:pt x="406957" y="306324"/>
                </a:lnTo>
                <a:lnTo>
                  <a:pt x="0" y="0"/>
                </a:lnTo>
                <a:close/>
              </a:path>
            </a:pathLst>
          </a:custGeom>
          <a:solidFill>
            <a:srgbClr val="FFD6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g object 316"/>
          <p:cNvSpPr/>
          <p:nvPr/>
        </p:nvSpPr>
        <p:spPr>
          <a:xfrm>
            <a:off x="94996" y="1535175"/>
            <a:ext cx="403225" cy="303530"/>
          </a:xfrm>
          <a:custGeom>
            <a:avLst/>
            <a:gdLst/>
            <a:ahLst/>
            <a:cxnLst/>
            <a:rect l="l" t="t" r="r" b="b"/>
            <a:pathLst>
              <a:path w="403225" h="303530">
                <a:moveTo>
                  <a:pt x="0" y="0"/>
                </a:moveTo>
                <a:lnTo>
                  <a:pt x="0" y="3048"/>
                </a:lnTo>
                <a:lnTo>
                  <a:pt x="398858" y="303275"/>
                </a:lnTo>
                <a:lnTo>
                  <a:pt x="402908" y="303275"/>
                </a:lnTo>
                <a:lnTo>
                  <a:pt x="0" y="0"/>
                </a:lnTo>
                <a:close/>
              </a:path>
            </a:pathLst>
          </a:custGeom>
          <a:solidFill>
            <a:srgbClr val="FFD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g object 317"/>
          <p:cNvSpPr/>
          <p:nvPr/>
        </p:nvSpPr>
        <p:spPr>
          <a:xfrm>
            <a:off x="94996" y="1538223"/>
            <a:ext cx="399415" cy="300355"/>
          </a:xfrm>
          <a:custGeom>
            <a:avLst/>
            <a:gdLst/>
            <a:ahLst/>
            <a:cxnLst/>
            <a:rect l="l" t="t" r="r" b="b"/>
            <a:pathLst>
              <a:path w="399415" h="300355">
                <a:moveTo>
                  <a:pt x="0" y="0"/>
                </a:moveTo>
                <a:lnTo>
                  <a:pt x="0" y="3048"/>
                </a:lnTo>
                <a:lnTo>
                  <a:pt x="394809" y="300227"/>
                </a:lnTo>
                <a:lnTo>
                  <a:pt x="398858" y="300227"/>
                </a:lnTo>
                <a:lnTo>
                  <a:pt x="0" y="0"/>
                </a:lnTo>
                <a:close/>
              </a:path>
            </a:pathLst>
          </a:custGeom>
          <a:solidFill>
            <a:srgbClr val="FF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g object 318"/>
          <p:cNvSpPr/>
          <p:nvPr/>
        </p:nvSpPr>
        <p:spPr>
          <a:xfrm>
            <a:off x="94996" y="1541271"/>
            <a:ext cx="394970" cy="297180"/>
          </a:xfrm>
          <a:custGeom>
            <a:avLst/>
            <a:gdLst/>
            <a:ahLst/>
            <a:cxnLst/>
            <a:rect l="l" t="t" r="r" b="b"/>
            <a:pathLst>
              <a:path w="394970" h="297180">
                <a:moveTo>
                  <a:pt x="394804" y="297180"/>
                </a:moveTo>
                <a:lnTo>
                  <a:pt x="0" y="0"/>
                </a:lnTo>
                <a:lnTo>
                  <a:pt x="0" y="3048"/>
                </a:lnTo>
                <a:lnTo>
                  <a:pt x="0" y="7620"/>
                </a:lnTo>
                <a:lnTo>
                  <a:pt x="384683" y="297180"/>
                </a:lnTo>
                <a:lnTo>
                  <a:pt x="390753" y="297180"/>
                </a:lnTo>
                <a:lnTo>
                  <a:pt x="394804" y="297180"/>
                </a:lnTo>
                <a:close/>
              </a:path>
            </a:pathLst>
          </a:custGeom>
          <a:solidFill>
            <a:srgbClr val="FF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g object 319"/>
          <p:cNvSpPr/>
          <p:nvPr/>
        </p:nvSpPr>
        <p:spPr>
          <a:xfrm>
            <a:off x="94996" y="1548891"/>
            <a:ext cx="384810" cy="289560"/>
          </a:xfrm>
          <a:custGeom>
            <a:avLst/>
            <a:gdLst/>
            <a:ahLst/>
            <a:cxnLst/>
            <a:rect l="l" t="t" r="r" b="b"/>
            <a:pathLst>
              <a:path w="384809" h="289560">
                <a:moveTo>
                  <a:pt x="0" y="0"/>
                </a:moveTo>
                <a:lnTo>
                  <a:pt x="0" y="3048"/>
                </a:lnTo>
                <a:lnTo>
                  <a:pt x="380636" y="289560"/>
                </a:lnTo>
                <a:lnTo>
                  <a:pt x="384686" y="289560"/>
                </a:lnTo>
                <a:lnTo>
                  <a:pt x="0" y="0"/>
                </a:lnTo>
                <a:close/>
              </a:path>
            </a:pathLst>
          </a:custGeom>
          <a:solidFill>
            <a:srgbClr val="FFD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g object 320"/>
          <p:cNvSpPr/>
          <p:nvPr/>
        </p:nvSpPr>
        <p:spPr>
          <a:xfrm>
            <a:off x="94996" y="1551939"/>
            <a:ext cx="381000" cy="287020"/>
          </a:xfrm>
          <a:custGeom>
            <a:avLst/>
            <a:gdLst/>
            <a:ahLst/>
            <a:cxnLst/>
            <a:rect l="l" t="t" r="r" b="b"/>
            <a:pathLst>
              <a:path w="381000" h="287019">
                <a:moveTo>
                  <a:pt x="0" y="0"/>
                </a:moveTo>
                <a:lnTo>
                  <a:pt x="0" y="3048"/>
                </a:lnTo>
                <a:lnTo>
                  <a:pt x="376587" y="286512"/>
                </a:lnTo>
                <a:lnTo>
                  <a:pt x="380636" y="286512"/>
                </a:lnTo>
                <a:lnTo>
                  <a:pt x="0" y="0"/>
                </a:lnTo>
                <a:close/>
              </a:path>
            </a:pathLst>
          </a:custGeom>
          <a:solidFill>
            <a:srgbClr val="FFD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g object 321"/>
          <p:cNvSpPr/>
          <p:nvPr/>
        </p:nvSpPr>
        <p:spPr>
          <a:xfrm>
            <a:off x="94996" y="1554987"/>
            <a:ext cx="377190" cy="283845"/>
          </a:xfrm>
          <a:custGeom>
            <a:avLst/>
            <a:gdLst/>
            <a:ahLst/>
            <a:cxnLst/>
            <a:rect l="l" t="t" r="r" b="b"/>
            <a:pathLst>
              <a:path w="377190" h="283844">
                <a:moveTo>
                  <a:pt x="376580" y="283464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368477" y="283464"/>
                </a:lnTo>
                <a:lnTo>
                  <a:pt x="372529" y="283464"/>
                </a:lnTo>
                <a:lnTo>
                  <a:pt x="376580" y="283464"/>
                </a:lnTo>
                <a:close/>
              </a:path>
            </a:pathLst>
          </a:custGeom>
          <a:solidFill>
            <a:srgbClr val="FF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g object 322"/>
          <p:cNvSpPr/>
          <p:nvPr/>
        </p:nvSpPr>
        <p:spPr>
          <a:xfrm>
            <a:off x="94996" y="1561083"/>
            <a:ext cx="368935" cy="277495"/>
          </a:xfrm>
          <a:custGeom>
            <a:avLst/>
            <a:gdLst/>
            <a:ahLst/>
            <a:cxnLst/>
            <a:rect l="l" t="t" r="r" b="b"/>
            <a:pathLst>
              <a:path w="368934" h="277494">
                <a:moveTo>
                  <a:pt x="0" y="0"/>
                </a:moveTo>
                <a:lnTo>
                  <a:pt x="0" y="3047"/>
                </a:lnTo>
                <a:lnTo>
                  <a:pt x="364439" y="277367"/>
                </a:lnTo>
                <a:lnTo>
                  <a:pt x="368488" y="277367"/>
                </a:lnTo>
                <a:lnTo>
                  <a:pt x="0" y="0"/>
                </a:lnTo>
                <a:close/>
              </a:path>
            </a:pathLst>
          </a:custGeom>
          <a:solidFill>
            <a:srgbClr val="FFDE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g object 323"/>
          <p:cNvSpPr/>
          <p:nvPr/>
        </p:nvSpPr>
        <p:spPr>
          <a:xfrm>
            <a:off x="94996" y="1564131"/>
            <a:ext cx="364490" cy="274320"/>
          </a:xfrm>
          <a:custGeom>
            <a:avLst/>
            <a:gdLst/>
            <a:ahLst/>
            <a:cxnLst/>
            <a:rect l="l" t="t" r="r" b="b"/>
            <a:pathLst>
              <a:path w="364490" h="274319">
                <a:moveTo>
                  <a:pt x="364439" y="274320"/>
                </a:moveTo>
                <a:lnTo>
                  <a:pt x="0" y="0"/>
                </a:lnTo>
                <a:lnTo>
                  <a:pt x="0" y="4572"/>
                </a:lnTo>
                <a:lnTo>
                  <a:pt x="0" y="7620"/>
                </a:lnTo>
                <a:lnTo>
                  <a:pt x="0" y="10680"/>
                </a:lnTo>
                <a:lnTo>
                  <a:pt x="350266" y="274320"/>
                </a:lnTo>
                <a:lnTo>
                  <a:pt x="354304" y="274320"/>
                </a:lnTo>
                <a:lnTo>
                  <a:pt x="358355" y="274320"/>
                </a:lnTo>
                <a:lnTo>
                  <a:pt x="364439" y="274320"/>
                </a:lnTo>
                <a:close/>
              </a:path>
            </a:pathLst>
          </a:custGeom>
          <a:solidFill>
            <a:srgbClr val="F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g object 324"/>
          <p:cNvSpPr/>
          <p:nvPr/>
        </p:nvSpPr>
        <p:spPr>
          <a:xfrm>
            <a:off x="94996" y="1574799"/>
            <a:ext cx="350520" cy="264160"/>
          </a:xfrm>
          <a:custGeom>
            <a:avLst/>
            <a:gdLst/>
            <a:ahLst/>
            <a:cxnLst/>
            <a:rect l="l" t="t" r="r" b="b"/>
            <a:pathLst>
              <a:path w="350520" h="264160">
                <a:moveTo>
                  <a:pt x="0" y="0"/>
                </a:moveTo>
                <a:lnTo>
                  <a:pt x="0" y="3047"/>
                </a:lnTo>
                <a:lnTo>
                  <a:pt x="346217" y="263651"/>
                </a:lnTo>
                <a:lnTo>
                  <a:pt x="350266" y="263651"/>
                </a:lnTo>
                <a:lnTo>
                  <a:pt x="0" y="0"/>
                </a:lnTo>
                <a:close/>
              </a:path>
            </a:pathLst>
          </a:custGeom>
          <a:solidFill>
            <a:srgbClr val="FFE0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g object 325"/>
          <p:cNvSpPr/>
          <p:nvPr/>
        </p:nvSpPr>
        <p:spPr>
          <a:xfrm>
            <a:off x="94996" y="1577847"/>
            <a:ext cx="346710" cy="260985"/>
          </a:xfrm>
          <a:custGeom>
            <a:avLst/>
            <a:gdLst/>
            <a:ahLst/>
            <a:cxnLst/>
            <a:rect l="l" t="t" r="r" b="b"/>
            <a:pathLst>
              <a:path w="346709" h="260985">
                <a:moveTo>
                  <a:pt x="0" y="0"/>
                </a:moveTo>
                <a:lnTo>
                  <a:pt x="0" y="3048"/>
                </a:lnTo>
                <a:lnTo>
                  <a:pt x="342168" y="260603"/>
                </a:lnTo>
                <a:lnTo>
                  <a:pt x="346217" y="260603"/>
                </a:lnTo>
                <a:lnTo>
                  <a:pt x="0" y="0"/>
                </a:lnTo>
                <a:close/>
              </a:path>
            </a:pathLst>
          </a:custGeom>
          <a:solidFill>
            <a:srgbClr val="FF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g object 326"/>
          <p:cNvSpPr/>
          <p:nvPr/>
        </p:nvSpPr>
        <p:spPr>
          <a:xfrm>
            <a:off x="94996" y="1580895"/>
            <a:ext cx="342265" cy="257810"/>
          </a:xfrm>
          <a:custGeom>
            <a:avLst/>
            <a:gdLst/>
            <a:ahLst/>
            <a:cxnLst/>
            <a:rect l="l" t="t" r="r" b="b"/>
            <a:pathLst>
              <a:path w="342265" h="257810">
                <a:moveTo>
                  <a:pt x="342163" y="257556"/>
                </a:moveTo>
                <a:lnTo>
                  <a:pt x="0" y="0"/>
                </a:lnTo>
                <a:lnTo>
                  <a:pt x="0" y="3048"/>
                </a:lnTo>
                <a:lnTo>
                  <a:pt x="0" y="7620"/>
                </a:lnTo>
                <a:lnTo>
                  <a:pt x="332041" y="257556"/>
                </a:lnTo>
                <a:lnTo>
                  <a:pt x="338112" y="257556"/>
                </a:lnTo>
                <a:lnTo>
                  <a:pt x="342163" y="257556"/>
                </a:lnTo>
                <a:close/>
              </a:path>
            </a:pathLst>
          </a:custGeom>
          <a:solidFill>
            <a:srgbClr val="FFE2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g object 327"/>
          <p:cNvSpPr/>
          <p:nvPr/>
        </p:nvSpPr>
        <p:spPr>
          <a:xfrm>
            <a:off x="94996" y="1588515"/>
            <a:ext cx="332105" cy="250190"/>
          </a:xfrm>
          <a:custGeom>
            <a:avLst/>
            <a:gdLst/>
            <a:ahLst/>
            <a:cxnLst/>
            <a:rect l="l" t="t" r="r" b="b"/>
            <a:pathLst>
              <a:path w="332105" h="250189">
                <a:moveTo>
                  <a:pt x="0" y="0"/>
                </a:moveTo>
                <a:lnTo>
                  <a:pt x="0" y="3048"/>
                </a:lnTo>
                <a:lnTo>
                  <a:pt x="327995" y="249936"/>
                </a:lnTo>
                <a:lnTo>
                  <a:pt x="332044" y="249936"/>
                </a:lnTo>
                <a:lnTo>
                  <a:pt x="0" y="0"/>
                </a:lnTo>
                <a:close/>
              </a:path>
            </a:pathLst>
          </a:custGeom>
          <a:solidFill>
            <a:srgbClr val="FFE3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g object 328"/>
          <p:cNvSpPr/>
          <p:nvPr/>
        </p:nvSpPr>
        <p:spPr>
          <a:xfrm>
            <a:off x="94996" y="1591563"/>
            <a:ext cx="328295" cy="247015"/>
          </a:xfrm>
          <a:custGeom>
            <a:avLst/>
            <a:gdLst/>
            <a:ahLst/>
            <a:cxnLst/>
            <a:rect l="l" t="t" r="r" b="b"/>
            <a:pathLst>
              <a:path w="328295" h="247014">
                <a:moveTo>
                  <a:pt x="327990" y="246888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319887" y="246888"/>
                </a:lnTo>
                <a:lnTo>
                  <a:pt x="323938" y="246888"/>
                </a:lnTo>
                <a:lnTo>
                  <a:pt x="327990" y="246888"/>
                </a:lnTo>
                <a:close/>
              </a:path>
            </a:pathLst>
          </a:custGeom>
          <a:solidFill>
            <a:srgbClr val="FFE4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g object 329"/>
          <p:cNvSpPr/>
          <p:nvPr/>
        </p:nvSpPr>
        <p:spPr>
          <a:xfrm>
            <a:off x="94996" y="1597659"/>
            <a:ext cx="320040" cy="241300"/>
          </a:xfrm>
          <a:custGeom>
            <a:avLst/>
            <a:gdLst/>
            <a:ahLst/>
            <a:cxnLst/>
            <a:rect l="l" t="t" r="r" b="b"/>
            <a:pathLst>
              <a:path w="320040" h="241300">
                <a:moveTo>
                  <a:pt x="319887" y="240792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311797" y="240792"/>
                </a:lnTo>
                <a:lnTo>
                  <a:pt x="315836" y="240792"/>
                </a:lnTo>
                <a:lnTo>
                  <a:pt x="319887" y="240792"/>
                </a:lnTo>
                <a:close/>
              </a:path>
            </a:pathLst>
          </a:custGeom>
          <a:solidFill>
            <a:srgbClr val="FF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g object 330"/>
          <p:cNvSpPr/>
          <p:nvPr/>
        </p:nvSpPr>
        <p:spPr>
          <a:xfrm>
            <a:off x="94996" y="1603755"/>
            <a:ext cx="312420" cy="234950"/>
          </a:xfrm>
          <a:custGeom>
            <a:avLst/>
            <a:gdLst/>
            <a:ahLst/>
            <a:cxnLst/>
            <a:rect l="l" t="t" r="r" b="b"/>
            <a:pathLst>
              <a:path w="312420" h="234950">
                <a:moveTo>
                  <a:pt x="0" y="0"/>
                </a:moveTo>
                <a:lnTo>
                  <a:pt x="0" y="4572"/>
                </a:lnTo>
                <a:lnTo>
                  <a:pt x="305724" y="234696"/>
                </a:lnTo>
                <a:lnTo>
                  <a:pt x="311798" y="234696"/>
                </a:lnTo>
                <a:lnTo>
                  <a:pt x="0" y="0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g object 331"/>
          <p:cNvSpPr/>
          <p:nvPr/>
        </p:nvSpPr>
        <p:spPr>
          <a:xfrm>
            <a:off x="94996" y="1608327"/>
            <a:ext cx="306070" cy="230504"/>
          </a:xfrm>
          <a:custGeom>
            <a:avLst/>
            <a:gdLst/>
            <a:ahLst/>
            <a:cxnLst/>
            <a:rect l="l" t="t" r="r" b="b"/>
            <a:pathLst>
              <a:path w="306070" h="230505">
                <a:moveTo>
                  <a:pt x="305714" y="230124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297624" y="230124"/>
                </a:lnTo>
                <a:lnTo>
                  <a:pt x="301663" y="230124"/>
                </a:lnTo>
                <a:lnTo>
                  <a:pt x="305714" y="230124"/>
                </a:lnTo>
                <a:close/>
              </a:path>
            </a:pathLst>
          </a:custGeom>
          <a:solidFill>
            <a:srgbClr val="FFE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g object 332"/>
          <p:cNvSpPr/>
          <p:nvPr/>
        </p:nvSpPr>
        <p:spPr>
          <a:xfrm>
            <a:off x="94996" y="1614423"/>
            <a:ext cx="297815" cy="224154"/>
          </a:xfrm>
          <a:custGeom>
            <a:avLst/>
            <a:gdLst/>
            <a:ahLst/>
            <a:cxnLst/>
            <a:rect l="l" t="t" r="r" b="b"/>
            <a:pathLst>
              <a:path w="297815" h="224155">
                <a:moveTo>
                  <a:pt x="297624" y="224028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289521" y="224028"/>
                </a:lnTo>
                <a:lnTo>
                  <a:pt x="293573" y="224028"/>
                </a:lnTo>
                <a:lnTo>
                  <a:pt x="297624" y="224028"/>
                </a:lnTo>
                <a:close/>
              </a:path>
            </a:pathLst>
          </a:custGeom>
          <a:solidFill>
            <a:srgbClr val="FF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g object 333"/>
          <p:cNvSpPr/>
          <p:nvPr/>
        </p:nvSpPr>
        <p:spPr>
          <a:xfrm>
            <a:off x="94996" y="1620519"/>
            <a:ext cx="289560" cy="218440"/>
          </a:xfrm>
          <a:custGeom>
            <a:avLst/>
            <a:gdLst/>
            <a:ahLst/>
            <a:cxnLst/>
            <a:rect l="l" t="t" r="r" b="b"/>
            <a:pathLst>
              <a:path w="289560" h="218439">
                <a:moveTo>
                  <a:pt x="289521" y="217932"/>
                </a:moveTo>
                <a:lnTo>
                  <a:pt x="0" y="0"/>
                </a:lnTo>
                <a:lnTo>
                  <a:pt x="0" y="3048"/>
                </a:lnTo>
                <a:lnTo>
                  <a:pt x="0" y="7620"/>
                </a:lnTo>
                <a:lnTo>
                  <a:pt x="0" y="10668"/>
                </a:lnTo>
                <a:lnTo>
                  <a:pt x="275348" y="217932"/>
                </a:lnTo>
                <a:lnTo>
                  <a:pt x="279400" y="217932"/>
                </a:lnTo>
                <a:lnTo>
                  <a:pt x="285470" y="217932"/>
                </a:lnTo>
                <a:lnTo>
                  <a:pt x="289521" y="217932"/>
                </a:lnTo>
                <a:close/>
              </a:path>
            </a:pathLst>
          </a:custGeom>
          <a:solidFill>
            <a:srgbClr val="FF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g object 334"/>
          <p:cNvSpPr/>
          <p:nvPr/>
        </p:nvSpPr>
        <p:spPr>
          <a:xfrm>
            <a:off x="94996" y="1631187"/>
            <a:ext cx="275590" cy="207645"/>
          </a:xfrm>
          <a:custGeom>
            <a:avLst/>
            <a:gdLst/>
            <a:ahLst/>
            <a:cxnLst/>
            <a:rect l="l" t="t" r="r" b="b"/>
            <a:pathLst>
              <a:path w="275590" h="207644">
                <a:moveTo>
                  <a:pt x="275348" y="207264"/>
                </a:moveTo>
                <a:lnTo>
                  <a:pt x="0" y="0"/>
                </a:lnTo>
                <a:lnTo>
                  <a:pt x="0" y="3048"/>
                </a:lnTo>
                <a:lnTo>
                  <a:pt x="0" y="6108"/>
                </a:lnTo>
                <a:lnTo>
                  <a:pt x="267246" y="207264"/>
                </a:lnTo>
                <a:lnTo>
                  <a:pt x="271297" y="207264"/>
                </a:lnTo>
                <a:lnTo>
                  <a:pt x="275348" y="207264"/>
                </a:lnTo>
                <a:close/>
              </a:path>
            </a:pathLst>
          </a:custGeom>
          <a:solidFill>
            <a:srgbClr val="FF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g object 335"/>
          <p:cNvSpPr/>
          <p:nvPr/>
        </p:nvSpPr>
        <p:spPr>
          <a:xfrm>
            <a:off x="94996" y="1637283"/>
            <a:ext cx="267335" cy="201295"/>
          </a:xfrm>
          <a:custGeom>
            <a:avLst/>
            <a:gdLst/>
            <a:ahLst/>
            <a:cxnLst/>
            <a:rect l="l" t="t" r="r" b="b"/>
            <a:pathLst>
              <a:path w="267335" h="201294">
                <a:moveTo>
                  <a:pt x="267246" y="201168"/>
                </a:moveTo>
                <a:lnTo>
                  <a:pt x="0" y="0"/>
                </a:lnTo>
                <a:lnTo>
                  <a:pt x="0" y="3048"/>
                </a:lnTo>
                <a:lnTo>
                  <a:pt x="0" y="6108"/>
                </a:lnTo>
                <a:lnTo>
                  <a:pt x="259156" y="201168"/>
                </a:lnTo>
                <a:lnTo>
                  <a:pt x="263194" y="201168"/>
                </a:lnTo>
                <a:lnTo>
                  <a:pt x="267246" y="201168"/>
                </a:lnTo>
                <a:close/>
              </a:path>
            </a:pathLst>
          </a:custGeom>
          <a:solidFill>
            <a:srgbClr val="FF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g object 336"/>
          <p:cNvSpPr/>
          <p:nvPr/>
        </p:nvSpPr>
        <p:spPr>
          <a:xfrm>
            <a:off x="94996" y="1643379"/>
            <a:ext cx="259715" cy="195580"/>
          </a:xfrm>
          <a:custGeom>
            <a:avLst/>
            <a:gdLst/>
            <a:ahLst/>
            <a:cxnLst/>
            <a:rect l="l" t="t" r="r" b="b"/>
            <a:pathLst>
              <a:path w="259715" h="195580">
                <a:moveTo>
                  <a:pt x="259156" y="195072"/>
                </a:moveTo>
                <a:lnTo>
                  <a:pt x="0" y="0"/>
                </a:lnTo>
                <a:lnTo>
                  <a:pt x="0" y="3048"/>
                </a:lnTo>
                <a:lnTo>
                  <a:pt x="0" y="7620"/>
                </a:lnTo>
                <a:lnTo>
                  <a:pt x="249021" y="195072"/>
                </a:lnTo>
                <a:lnTo>
                  <a:pt x="255104" y="195072"/>
                </a:lnTo>
                <a:lnTo>
                  <a:pt x="259156" y="195072"/>
                </a:lnTo>
                <a:close/>
              </a:path>
            </a:pathLst>
          </a:custGeom>
          <a:solidFill>
            <a:srgbClr val="FF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7" name="bg object 33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996" y="1650999"/>
            <a:ext cx="249033" cy="187451"/>
          </a:xfrm>
          <a:prstGeom prst="rect">
            <a:avLst/>
          </a:prstGeom>
        </p:spPr>
      </p:pic>
      <p:sp>
        <p:nvSpPr>
          <p:cNvPr id="338" name="bg object 338"/>
          <p:cNvSpPr/>
          <p:nvPr/>
        </p:nvSpPr>
        <p:spPr>
          <a:xfrm>
            <a:off x="411988" y="959103"/>
            <a:ext cx="350520" cy="1053465"/>
          </a:xfrm>
          <a:custGeom>
            <a:avLst/>
            <a:gdLst/>
            <a:ahLst/>
            <a:cxnLst/>
            <a:rect l="l" t="t" r="r" b="b"/>
            <a:pathLst>
              <a:path w="350520" h="1053464">
                <a:moveTo>
                  <a:pt x="36576" y="790956"/>
                </a:moveTo>
                <a:lnTo>
                  <a:pt x="0" y="790956"/>
                </a:lnTo>
                <a:lnTo>
                  <a:pt x="0" y="822960"/>
                </a:lnTo>
                <a:lnTo>
                  <a:pt x="36576" y="822960"/>
                </a:lnTo>
                <a:lnTo>
                  <a:pt x="36576" y="790956"/>
                </a:lnTo>
                <a:close/>
              </a:path>
              <a:path w="350520" h="1053464">
                <a:moveTo>
                  <a:pt x="350520" y="0"/>
                </a:moveTo>
                <a:lnTo>
                  <a:pt x="318516" y="0"/>
                </a:lnTo>
                <a:lnTo>
                  <a:pt x="318516" y="1053084"/>
                </a:lnTo>
                <a:lnTo>
                  <a:pt x="350520" y="1053084"/>
                </a:lnTo>
                <a:lnTo>
                  <a:pt x="350520" y="0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g object 339"/>
          <p:cNvSpPr/>
          <p:nvPr/>
        </p:nvSpPr>
        <p:spPr>
          <a:xfrm>
            <a:off x="448564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2222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g object 340"/>
          <p:cNvSpPr/>
          <p:nvPr/>
        </p:nvSpPr>
        <p:spPr>
          <a:xfrm>
            <a:off x="48361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323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g object 341"/>
          <p:cNvSpPr/>
          <p:nvPr/>
        </p:nvSpPr>
        <p:spPr>
          <a:xfrm>
            <a:off x="52019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4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g object 342"/>
          <p:cNvSpPr/>
          <p:nvPr/>
        </p:nvSpPr>
        <p:spPr>
          <a:xfrm>
            <a:off x="556768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2727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g object 343"/>
          <p:cNvSpPr/>
          <p:nvPr/>
        </p:nvSpPr>
        <p:spPr>
          <a:xfrm>
            <a:off x="591819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828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g object 344"/>
          <p:cNvSpPr/>
          <p:nvPr/>
        </p:nvSpPr>
        <p:spPr>
          <a:xfrm>
            <a:off x="62839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2929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g object 345"/>
          <p:cNvSpPr/>
          <p:nvPr/>
        </p:nvSpPr>
        <p:spPr>
          <a:xfrm>
            <a:off x="70002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A2A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g object 346"/>
          <p:cNvSpPr/>
          <p:nvPr/>
        </p:nvSpPr>
        <p:spPr>
          <a:xfrm>
            <a:off x="73660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B2B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g object 347"/>
          <p:cNvSpPr/>
          <p:nvPr/>
        </p:nvSpPr>
        <p:spPr>
          <a:xfrm>
            <a:off x="77317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5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2C2C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g object 348"/>
          <p:cNvSpPr/>
          <p:nvPr/>
        </p:nvSpPr>
        <p:spPr>
          <a:xfrm>
            <a:off x="84480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E2E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g object 349"/>
          <p:cNvSpPr/>
          <p:nvPr/>
        </p:nvSpPr>
        <p:spPr>
          <a:xfrm>
            <a:off x="881379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2F2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g object 350"/>
          <p:cNvSpPr/>
          <p:nvPr/>
        </p:nvSpPr>
        <p:spPr>
          <a:xfrm>
            <a:off x="91643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030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g object 351"/>
          <p:cNvSpPr/>
          <p:nvPr/>
        </p:nvSpPr>
        <p:spPr>
          <a:xfrm>
            <a:off x="953008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5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3131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g object 352"/>
          <p:cNvSpPr/>
          <p:nvPr/>
        </p:nvSpPr>
        <p:spPr>
          <a:xfrm>
            <a:off x="102463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g object 353"/>
          <p:cNvSpPr/>
          <p:nvPr/>
        </p:nvSpPr>
        <p:spPr>
          <a:xfrm>
            <a:off x="106121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434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g object 354"/>
          <p:cNvSpPr/>
          <p:nvPr/>
        </p:nvSpPr>
        <p:spPr>
          <a:xfrm>
            <a:off x="109778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535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g object 355"/>
          <p:cNvSpPr/>
          <p:nvPr/>
        </p:nvSpPr>
        <p:spPr>
          <a:xfrm>
            <a:off x="1134363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g object 356"/>
          <p:cNvSpPr/>
          <p:nvPr/>
        </p:nvSpPr>
        <p:spPr>
          <a:xfrm>
            <a:off x="116941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g object 357"/>
          <p:cNvSpPr/>
          <p:nvPr/>
        </p:nvSpPr>
        <p:spPr>
          <a:xfrm>
            <a:off x="1205992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5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3939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g object 358"/>
          <p:cNvSpPr/>
          <p:nvPr/>
        </p:nvSpPr>
        <p:spPr>
          <a:xfrm>
            <a:off x="127762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A3A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g object 359"/>
          <p:cNvSpPr/>
          <p:nvPr/>
        </p:nvSpPr>
        <p:spPr>
          <a:xfrm>
            <a:off x="131419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B3B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g object 360"/>
          <p:cNvSpPr/>
          <p:nvPr/>
        </p:nvSpPr>
        <p:spPr>
          <a:xfrm>
            <a:off x="135077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g object 361"/>
          <p:cNvSpPr/>
          <p:nvPr/>
        </p:nvSpPr>
        <p:spPr>
          <a:xfrm>
            <a:off x="138582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D3D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g object 362"/>
          <p:cNvSpPr/>
          <p:nvPr/>
        </p:nvSpPr>
        <p:spPr>
          <a:xfrm>
            <a:off x="1422399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g object 363"/>
          <p:cNvSpPr/>
          <p:nvPr/>
        </p:nvSpPr>
        <p:spPr>
          <a:xfrm>
            <a:off x="145897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4141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g object 364"/>
          <p:cNvSpPr/>
          <p:nvPr/>
        </p:nvSpPr>
        <p:spPr>
          <a:xfrm>
            <a:off x="1494028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24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g object 365"/>
          <p:cNvSpPr/>
          <p:nvPr/>
        </p:nvSpPr>
        <p:spPr>
          <a:xfrm>
            <a:off x="153060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g object 366"/>
          <p:cNvSpPr/>
          <p:nvPr/>
        </p:nvSpPr>
        <p:spPr>
          <a:xfrm>
            <a:off x="1567179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4444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g object 367"/>
          <p:cNvSpPr/>
          <p:nvPr/>
        </p:nvSpPr>
        <p:spPr>
          <a:xfrm>
            <a:off x="1602232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46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g object 368"/>
          <p:cNvSpPr/>
          <p:nvPr/>
        </p:nvSpPr>
        <p:spPr>
          <a:xfrm>
            <a:off x="1675384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4747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g object 369"/>
          <p:cNvSpPr/>
          <p:nvPr/>
        </p:nvSpPr>
        <p:spPr>
          <a:xfrm>
            <a:off x="171043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848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g object 370"/>
          <p:cNvSpPr/>
          <p:nvPr/>
        </p:nvSpPr>
        <p:spPr>
          <a:xfrm>
            <a:off x="174701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g object 371"/>
          <p:cNvSpPr/>
          <p:nvPr/>
        </p:nvSpPr>
        <p:spPr>
          <a:xfrm>
            <a:off x="1783588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g object 372"/>
          <p:cNvSpPr/>
          <p:nvPr/>
        </p:nvSpPr>
        <p:spPr>
          <a:xfrm>
            <a:off x="181864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g object 373"/>
          <p:cNvSpPr/>
          <p:nvPr/>
        </p:nvSpPr>
        <p:spPr>
          <a:xfrm>
            <a:off x="185521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E4E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g object 374"/>
          <p:cNvSpPr/>
          <p:nvPr/>
        </p:nvSpPr>
        <p:spPr>
          <a:xfrm>
            <a:off x="189179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4F4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g object 375"/>
          <p:cNvSpPr/>
          <p:nvPr/>
        </p:nvSpPr>
        <p:spPr>
          <a:xfrm>
            <a:off x="192684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0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g object 376"/>
          <p:cNvSpPr/>
          <p:nvPr/>
        </p:nvSpPr>
        <p:spPr>
          <a:xfrm>
            <a:off x="1963419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151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g object 377"/>
          <p:cNvSpPr/>
          <p:nvPr/>
        </p:nvSpPr>
        <p:spPr>
          <a:xfrm>
            <a:off x="199999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5252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g object 378"/>
          <p:cNvSpPr/>
          <p:nvPr/>
        </p:nvSpPr>
        <p:spPr>
          <a:xfrm>
            <a:off x="203504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454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g object 379"/>
          <p:cNvSpPr/>
          <p:nvPr/>
        </p:nvSpPr>
        <p:spPr>
          <a:xfrm>
            <a:off x="207162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555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g object 380"/>
          <p:cNvSpPr/>
          <p:nvPr/>
        </p:nvSpPr>
        <p:spPr>
          <a:xfrm>
            <a:off x="210820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575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g object 381"/>
          <p:cNvSpPr/>
          <p:nvPr/>
        </p:nvSpPr>
        <p:spPr>
          <a:xfrm>
            <a:off x="214325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g object 382"/>
          <p:cNvSpPr/>
          <p:nvPr/>
        </p:nvSpPr>
        <p:spPr>
          <a:xfrm>
            <a:off x="2179828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5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5A5A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g object 383"/>
          <p:cNvSpPr/>
          <p:nvPr/>
        </p:nvSpPr>
        <p:spPr>
          <a:xfrm>
            <a:off x="225145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C5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g object 384"/>
          <p:cNvSpPr/>
          <p:nvPr/>
        </p:nvSpPr>
        <p:spPr>
          <a:xfrm>
            <a:off x="228803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g object 385"/>
          <p:cNvSpPr/>
          <p:nvPr/>
        </p:nvSpPr>
        <p:spPr>
          <a:xfrm>
            <a:off x="2324607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5F5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g object 386"/>
          <p:cNvSpPr/>
          <p:nvPr/>
        </p:nvSpPr>
        <p:spPr>
          <a:xfrm>
            <a:off x="235966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06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g object 387"/>
          <p:cNvSpPr/>
          <p:nvPr/>
        </p:nvSpPr>
        <p:spPr>
          <a:xfrm>
            <a:off x="239623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161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g object 388"/>
          <p:cNvSpPr/>
          <p:nvPr/>
        </p:nvSpPr>
        <p:spPr>
          <a:xfrm>
            <a:off x="243281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262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g object 389"/>
          <p:cNvSpPr/>
          <p:nvPr/>
        </p:nvSpPr>
        <p:spPr>
          <a:xfrm>
            <a:off x="2469388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636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g object 390"/>
          <p:cNvSpPr/>
          <p:nvPr/>
        </p:nvSpPr>
        <p:spPr>
          <a:xfrm>
            <a:off x="2504440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g object 391"/>
          <p:cNvSpPr/>
          <p:nvPr/>
        </p:nvSpPr>
        <p:spPr>
          <a:xfrm>
            <a:off x="257759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6868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g object 392"/>
          <p:cNvSpPr/>
          <p:nvPr/>
        </p:nvSpPr>
        <p:spPr>
          <a:xfrm>
            <a:off x="261264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B6B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g object 393"/>
          <p:cNvSpPr/>
          <p:nvPr/>
        </p:nvSpPr>
        <p:spPr>
          <a:xfrm>
            <a:off x="2649219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C6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g object 394"/>
          <p:cNvSpPr/>
          <p:nvPr/>
        </p:nvSpPr>
        <p:spPr>
          <a:xfrm>
            <a:off x="268579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g object 395"/>
          <p:cNvSpPr/>
          <p:nvPr/>
        </p:nvSpPr>
        <p:spPr>
          <a:xfrm>
            <a:off x="2720848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6E6E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g object 396"/>
          <p:cNvSpPr/>
          <p:nvPr/>
        </p:nvSpPr>
        <p:spPr>
          <a:xfrm>
            <a:off x="279400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g object 397"/>
          <p:cNvSpPr/>
          <p:nvPr/>
        </p:nvSpPr>
        <p:spPr>
          <a:xfrm>
            <a:off x="282905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g object 398"/>
          <p:cNvSpPr/>
          <p:nvPr/>
        </p:nvSpPr>
        <p:spPr>
          <a:xfrm>
            <a:off x="2865628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171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g object 399"/>
          <p:cNvSpPr/>
          <p:nvPr/>
        </p:nvSpPr>
        <p:spPr>
          <a:xfrm>
            <a:off x="2902203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7676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g object 400"/>
          <p:cNvSpPr/>
          <p:nvPr/>
        </p:nvSpPr>
        <p:spPr>
          <a:xfrm>
            <a:off x="293725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777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g object 401"/>
          <p:cNvSpPr/>
          <p:nvPr/>
        </p:nvSpPr>
        <p:spPr>
          <a:xfrm>
            <a:off x="297383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87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g object 402"/>
          <p:cNvSpPr/>
          <p:nvPr/>
        </p:nvSpPr>
        <p:spPr>
          <a:xfrm>
            <a:off x="3010408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5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7979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g object 403"/>
          <p:cNvSpPr/>
          <p:nvPr/>
        </p:nvSpPr>
        <p:spPr>
          <a:xfrm>
            <a:off x="308203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A7A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g object 404"/>
          <p:cNvSpPr/>
          <p:nvPr/>
        </p:nvSpPr>
        <p:spPr>
          <a:xfrm>
            <a:off x="3118612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7C7C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g object 405"/>
          <p:cNvSpPr/>
          <p:nvPr/>
        </p:nvSpPr>
        <p:spPr>
          <a:xfrm>
            <a:off x="315366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D7D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g object 406"/>
          <p:cNvSpPr/>
          <p:nvPr/>
        </p:nvSpPr>
        <p:spPr>
          <a:xfrm>
            <a:off x="319024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30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g object 407"/>
          <p:cNvSpPr/>
          <p:nvPr/>
        </p:nvSpPr>
        <p:spPr>
          <a:xfrm>
            <a:off x="322681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8484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g object 408"/>
          <p:cNvSpPr/>
          <p:nvPr/>
        </p:nvSpPr>
        <p:spPr>
          <a:xfrm>
            <a:off x="3261868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g object 409"/>
          <p:cNvSpPr/>
          <p:nvPr/>
        </p:nvSpPr>
        <p:spPr>
          <a:xfrm>
            <a:off x="3335019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8686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g object 410"/>
          <p:cNvSpPr/>
          <p:nvPr/>
        </p:nvSpPr>
        <p:spPr>
          <a:xfrm>
            <a:off x="337007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787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g object 411"/>
          <p:cNvSpPr/>
          <p:nvPr/>
        </p:nvSpPr>
        <p:spPr>
          <a:xfrm>
            <a:off x="3406648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989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g object 412"/>
          <p:cNvSpPr/>
          <p:nvPr/>
        </p:nvSpPr>
        <p:spPr>
          <a:xfrm>
            <a:off x="3443224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g object 413"/>
          <p:cNvSpPr/>
          <p:nvPr/>
        </p:nvSpPr>
        <p:spPr>
          <a:xfrm>
            <a:off x="347827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E8E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g object 414"/>
          <p:cNvSpPr/>
          <p:nvPr/>
        </p:nvSpPr>
        <p:spPr>
          <a:xfrm>
            <a:off x="3514851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909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g object 415"/>
          <p:cNvSpPr/>
          <p:nvPr/>
        </p:nvSpPr>
        <p:spPr>
          <a:xfrm>
            <a:off x="358648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191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g object 416"/>
          <p:cNvSpPr/>
          <p:nvPr/>
        </p:nvSpPr>
        <p:spPr>
          <a:xfrm>
            <a:off x="362305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g object 417"/>
          <p:cNvSpPr/>
          <p:nvPr/>
        </p:nvSpPr>
        <p:spPr>
          <a:xfrm>
            <a:off x="365963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4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2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g object 418"/>
          <p:cNvSpPr/>
          <p:nvPr/>
        </p:nvSpPr>
        <p:spPr>
          <a:xfrm>
            <a:off x="369468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3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g object 419"/>
          <p:cNvSpPr/>
          <p:nvPr/>
        </p:nvSpPr>
        <p:spPr>
          <a:xfrm>
            <a:off x="373126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595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g object 420"/>
          <p:cNvSpPr/>
          <p:nvPr/>
        </p:nvSpPr>
        <p:spPr>
          <a:xfrm>
            <a:off x="376783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9696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g object 421"/>
          <p:cNvSpPr/>
          <p:nvPr/>
        </p:nvSpPr>
        <p:spPr>
          <a:xfrm>
            <a:off x="380288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g object 422"/>
          <p:cNvSpPr/>
          <p:nvPr/>
        </p:nvSpPr>
        <p:spPr>
          <a:xfrm>
            <a:off x="383946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B9B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g object 423"/>
          <p:cNvSpPr/>
          <p:nvPr/>
        </p:nvSpPr>
        <p:spPr>
          <a:xfrm>
            <a:off x="387604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C9C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g object 424"/>
          <p:cNvSpPr/>
          <p:nvPr/>
        </p:nvSpPr>
        <p:spPr>
          <a:xfrm>
            <a:off x="391261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9D9D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g object 425"/>
          <p:cNvSpPr/>
          <p:nvPr/>
        </p:nvSpPr>
        <p:spPr>
          <a:xfrm>
            <a:off x="3947668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g object 426"/>
          <p:cNvSpPr/>
          <p:nvPr/>
        </p:nvSpPr>
        <p:spPr>
          <a:xfrm>
            <a:off x="4020819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A0A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g object 427"/>
          <p:cNvSpPr/>
          <p:nvPr/>
        </p:nvSpPr>
        <p:spPr>
          <a:xfrm>
            <a:off x="405587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1A1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g object 428"/>
          <p:cNvSpPr/>
          <p:nvPr/>
        </p:nvSpPr>
        <p:spPr>
          <a:xfrm>
            <a:off x="4092448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g object 429"/>
          <p:cNvSpPr/>
          <p:nvPr/>
        </p:nvSpPr>
        <p:spPr>
          <a:xfrm>
            <a:off x="4129024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g object 430"/>
          <p:cNvSpPr/>
          <p:nvPr/>
        </p:nvSpPr>
        <p:spPr>
          <a:xfrm>
            <a:off x="416407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7A7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g object 431"/>
          <p:cNvSpPr/>
          <p:nvPr/>
        </p:nvSpPr>
        <p:spPr>
          <a:xfrm>
            <a:off x="420065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9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g object 432"/>
          <p:cNvSpPr/>
          <p:nvPr/>
        </p:nvSpPr>
        <p:spPr>
          <a:xfrm>
            <a:off x="4237228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AAA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g object 433"/>
          <p:cNvSpPr/>
          <p:nvPr/>
        </p:nvSpPr>
        <p:spPr>
          <a:xfrm>
            <a:off x="427228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B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g object 434"/>
          <p:cNvSpPr/>
          <p:nvPr/>
        </p:nvSpPr>
        <p:spPr>
          <a:xfrm>
            <a:off x="430885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ACAC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g object 435"/>
          <p:cNvSpPr/>
          <p:nvPr/>
        </p:nvSpPr>
        <p:spPr>
          <a:xfrm>
            <a:off x="438048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FAF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g object 436"/>
          <p:cNvSpPr/>
          <p:nvPr/>
        </p:nvSpPr>
        <p:spPr>
          <a:xfrm>
            <a:off x="441706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0B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g object 437"/>
          <p:cNvSpPr/>
          <p:nvPr/>
        </p:nvSpPr>
        <p:spPr>
          <a:xfrm>
            <a:off x="4453636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g object 438"/>
          <p:cNvSpPr/>
          <p:nvPr/>
        </p:nvSpPr>
        <p:spPr>
          <a:xfrm>
            <a:off x="448868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g object 439"/>
          <p:cNvSpPr/>
          <p:nvPr/>
        </p:nvSpPr>
        <p:spPr>
          <a:xfrm>
            <a:off x="452526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4B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g object 440"/>
          <p:cNvSpPr/>
          <p:nvPr/>
        </p:nvSpPr>
        <p:spPr>
          <a:xfrm>
            <a:off x="456184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B6B6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g object 441"/>
          <p:cNvSpPr/>
          <p:nvPr/>
        </p:nvSpPr>
        <p:spPr>
          <a:xfrm>
            <a:off x="459689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7B7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g object 442"/>
          <p:cNvSpPr/>
          <p:nvPr/>
        </p:nvSpPr>
        <p:spPr>
          <a:xfrm>
            <a:off x="463346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g object 443"/>
          <p:cNvSpPr/>
          <p:nvPr/>
        </p:nvSpPr>
        <p:spPr>
          <a:xfrm>
            <a:off x="4670043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B9B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g object 444"/>
          <p:cNvSpPr/>
          <p:nvPr/>
        </p:nvSpPr>
        <p:spPr>
          <a:xfrm>
            <a:off x="4705096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AB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g object 445"/>
          <p:cNvSpPr/>
          <p:nvPr/>
        </p:nvSpPr>
        <p:spPr>
          <a:xfrm>
            <a:off x="474167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BB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g object 446"/>
          <p:cNvSpPr/>
          <p:nvPr/>
        </p:nvSpPr>
        <p:spPr>
          <a:xfrm>
            <a:off x="4778248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BCBC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g object 447"/>
          <p:cNvSpPr/>
          <p:nvPr/>
        </p:nvSpPr>
        <p:spPr>
          <a:xfrm>
            <a:off x="4813299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g object 448"/>
          <p:cNvSpPr/>
          <p:nvPr/>
        </p:nvSpPr>
        <p:spPr>
          <a:xfrm>
            <a:off x="484987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g object 449"/>
          <p:cNvSpPr/>
          <p:nvPr/>
        </p:nvSpPr>
        <p:spPr>
          <a:xfrm>
            <a:off x="488645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C1C1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g object 450"/>
          <p:cNvSpPr/>
          <p:nvPr/>
        </p:nvSpPr>
        <p:spPr>
          <a:xfrm>
            <a:off x="492150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g object 451"/>
          <p:cNvSpPr/>
          <p:nvPr/>
        </p:nvSpPr>
        <p:spPr>
          <a:xfrm>
            <a:off x="4958080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4C4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g object 452"/>
          <p:cNvSpPr/>
          <p:nvPr/>
        </p:nvSpPr>
        <p:spPr>
          <a:xfrm>
            <a:off x="499465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C5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g object 453"/>
          <p:cNvSpPr/>
          <p:nvPr/>
        </p:nvSpPr>
        <p:spPr>
          <a:xfrm>
            <a:off x="506628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6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g object 454"/>
          <p:cNvSpPr/>
          <p:nvPr/>
        </p:nvSpPr>
        <p:spPr>
          <a:xfrm>
            <a:off x="510286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C7C7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g object 455"/>
          <p:cNvSpPr/>
          <p:nvPr/>
        </p:nvSpPr>
        <p:spPr>
          <a:xfrm>
            <a:off x="513791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8C8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g object 456"/>
          <p:cNvSpPr/>
          <p:nvPr/>
        </p:nvSpPr>
        <p:spPr>
          <a:xfrm>
            <a:off x="517448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9C9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g object 457"/>
          <p:cNvSpPr/>
          <p:nvPr/>
        </p:nvSpPr>
        <p:spPr>
          <a:xfrm>
            <a:off x="5211063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ACA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g object 458"/>
          <p:cNvSpPr/>
          <p:nvPr/>
        </p:nvSpPr>
        <p:spPr>
          <a:xfrm>
            <a:off x="524764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g object 459"/>
          <p:cNvSpPr/>
          <p:nvPr/>
        </p:nvSpPr>
        <p:spPr>
          <a:xfrm>
            <a:off x="5282692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E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g object 460"/>
          <p:cNvSpPr/>
          <p:nvPr/>
        </p:nvSpPr>
        <p:spPr>
          <a:xfrm>
            <a:off x="531926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FCF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g object 461"/>
          <p:cNvSpPr/>
          <p:nvPr/>
        </p:nvSpPr>
        <p:spPr>
          <a:xfrm>
            <a:off x="5355843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D0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g object 462"/>
          <p:cNvSpPr/>
          <p:nvPr/>
        </p:nvSpPr>
        <p:spPr>
          <a:xfrm>
            <a:off x="5390896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D1D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g object 463"/>
          <p:cNvSpPr/>
          <p:nvPr/>
        </p:nvSpPr>
        <p:spPr>
          <a:xfrm>
            <a:off x="5464048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D2D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g object 464"/>
          <p:cNvSpPr/>
          <p:nvPr/>
        </p:nvSpPr>
        <p:spPr>
          <a:xfrm>
            <a:off x="5535675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g object 465"/>
          <p:cNvSpPr/>
          <p:nvPr/>
        </p:nvSpPr>
        <p:spPr>
          <a:xfrm>
            <a:off x="5572251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D5D5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g object 466"/>
          <p:cNvSpPr/>
          <p:nvPr/>
        </p:nvSpPr>
        <p:spPr>
          <a:xfrm>
            <a:off x="560730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6D6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g object 467"/>
          <p:cNvSpPr/>
          <p:nvPr/>
        </p:nvSpPr>
        <p:spPr>
          <a:xfrm>
            <a:off x="5643880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D7D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g object 468"/>
          <p:cNvSpPr/>
          <p:nvPr/>
        </p:nvSpPr>
        <p:spPr>
          <a:xfrm>
            <a:off x="571550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g object 469"/>
          <p:cNvSpPr/>
          <p:nvPr/>
        </p:nvSpPr>
        <p:spPr>
          <a:xfrm>
            <a:off x="575208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g object 470"/>
          <p:cNvSpPr/>
          <p:nvPr/>
        </p:nvSpPr>
        <p:spPr>
          <a:xfrm>
            <a:off x="5788660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DBDB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g object 471"/>
          <p:cNvSpPr/>
          <p:nvPr/>
        </p:nvSpPr>
        <p:spPr>
          <a:xfrm>
            <a:off x="5823711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g object 472"/>
          <p:cNvSpPr/>
          <p:nvPr/>
        </p:nvSpPr>
        <p:spPr>
          <a:xfrm>
            <a:off x="586028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g object 473"/>
          <p:cNvSpPr/>
          <p:nvPr/>
        </p:nvSpPr>
        <p:spPr>
          <a:xfrm>
            <a:off x="5896863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DEDE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g object 474"/>
          <p:cNvSpPr/>
          <p:nvPr/>
        </p:nvSpPr>
        <p:spPr>
          <a:xfrm>
            <a:off x="5931916" y="1750059"/>
            <a:ext cx="108585" cy="32384"/>
          </a:xfrm>
          <a:custGeom>
            <a:avLst/>
            <a:gdLst/>
            <a:ahLst/>
            <a:cxnLst/>
            <a:rect l="l" t="t" r="r" b="b"/>
            <a:pathLst>
              <a:path w="108585" h="32385">
                <a:moveTo>
                  <a:pt x="108204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108204" y="32004"/>
                </a:lnTo>
                <a:lnTo>
                  <a:pt x="108204" y="0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g object 475"/>
          <p:cNvSpPr/>
          <p:nvPr/>
        </p:nvSpPr>
        <p:spPr>
          <a:xfrm>
            <a:off x="6040120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E0E0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g object 476"/>
          <p:cNvSpPr/>
          <p:nvPr/>
        </p:nvSpPr>
        <p:spPr>
          <a:xfrm>
            <a:off x="6113272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E1E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g object 477"/>
          <p:cNvSpPr/>
          <p:nvPr/>
        </p:nvSpPr>
        <p:spPr>
          <a:xfrm>
            <a:off x="6148324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60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E4E3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g object 478"/>
          <p:cNvSpPr/>
          <p:nvPr/>
        </p:nvSpPr>
        <p:spPr>
          <a:xfrm>
            <a:off x="622147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E6E4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g object 479"/>
          <p:cNvSpPr/>
          <p:nvPr/>
        </p:nvSpPr>
        <p:spPr>
          <a:xfrm>
            <a:off x="6293104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7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g object 480"/>
          <p:cNvSpPr/>
          <p:nvPr/>
        </p:nvSpPr>
        <p:spPr>
          <a:xfrm>
            <a:off x="6329680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g object 481"/>
          <p:cNvSpPr/>
          <p:nvPr/>
        </p:nvSpPr>
        <p:spPr>
          <a:xfrm>
            <a:off x="6401307" y="1750059"/>
            <a:ext cx="36830" cy="32384"/>
          </a:xfrm>
          <a:custGeom>
            <a:avLst/>
            <a:gdLst/>
            <a:ahLst/>
            <a:cxnLst/>
            <a:rect l="l" t="t" r="r" b="b"/>
            <a:pathLst>
              <a:path w="36829" h="32385">
                <a:moveTo>
                  <a:pt x="0" y="0"/>
                </a:moveTo>
                <a:lnTo>
                  <a:pt x="0" y="32003"/>
                </a:lnTo>
                <a:lnTo>
                  <a:pt x="36575" y="32003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g object 482"/>
          <p:cNvSpPr/>
          <p:nvPr/>
        </p:nvSpPr>
        <p:spPr>
          <a:xfrm>
            <a:off x="6437884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60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g object 483"/>
          <p:cNvSpPr/>
          <p:nvPr/>
        </p:nvSpPr>
        <p:spPr>
          <a:xfrm>
            <a:off x="6472936" y="1750059"/>
            <a:ext cx="144780" cy="32384"/>
          </a:xfrm>
          <a:custGeom>
            <a:avLst/>
            <a:gdLst/>
            <a:ahLst/>
            <a:cxnLst/>
            <a:rect l="l" t="t" r="r" b="b"/>
            <a:pathLst>
              <a:path w="144779" h="32385">
                <a:moveTo>
                  <a:pt x="144780" y="0"/>
                </a:moveTo>
                <a:lnTo>
                  <a:pt x="109728" y="0"/>
                </a:ln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109728" y="32004"/>
                </a:lnTo>
                <a:lnTo>
                  <a:pt x="144780" y="32004"/>
                </a:lnTo>
                <a:lnTo>
                  <a:pt x="144780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g object 484"/>
          <p:cNvSpPr/>
          <p:nvPr/>
        </p:nvSpPr>
        <p:spPr>
          <a:xfrm>
            <a:off x="6617716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59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g object 485"/>
          <p:cNvSpPr/>
          <p:nvPr/>
        </p:nvSpPr>
        <p:spPr>
          <a:xfrm>
            <a:off x="6690867" y="1750059"/>
            <a:ext cx="35560" cy="32384"/>
          </a:xfrm>
          <a:custGeom>
            <a:avLst/>
            <a:gdLst/>
            <a:ahLst/>
            <a:cxnLst/>
            <a:rect l="l" t="t" r="r" b="b"/>
            <a:pathLst>
              <a:path w="35559" h="32385">
                <a:moveTo>
                  <a:pt x="0" y="0"/>
                </a:moveTo>
                <a:lnTo>
                  <a:pt x="0" y="32003"/>
                </a:lnTo>
                <a:lnTo>
                  <a:pt x="35051" y="32003"/>
                </a:lnTo>
                <a:lnTo>
                  <a:pt x="35051" y="0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g object 486"/>
          <p:cNvSpPr/>
          <p:nvPr/>
        </p:nvSpPr>
        <p:spPr>
          <a:xfrm>
            <a:off x="6725919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59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g object 487"/>
          <p:cNvSpPr/>
          <p:nvPr/>
        </p:nvSpPr>
        <p:spPr>
          <a:xfrm>
            <a:off x="6799072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g object 488"/>
          <p:cNvSpPr/>
          <p:nvPr/>
        </p:nvSpPr>
        <p:spPr>
          <a:xfrm>
            <a:off x="6870700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g object 489"/>
          <p:cNvSpPr/>
          <p:nvPr/>
        </p:nvSpPr>
        <p:spPr>
          <a:xfrm>
            <a:off x="6942328" y="1750059"/>
            <a:ext cx="73660" cy="32384"/>
          </a:xfrm>
          <a:custGeom>
            <a:avLst/>
            <a:gdLst/>
            <a:ahLst/>
            <a:cxnLst/>
            <a:rect l="l" t="t" r="r" b="b"/>
            <a:pathLst>
              <a:path w="73659" h="32385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7315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g object 490"/>
          <p:cNvSpPr/>
          <p:nvPr/>
        </p:nvSpPr>
        <p:spPr>
          <a:xfrm>
            <a:off x="7015480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5052" y="0"/>
                </a:lnTo>
                <a:lnTo>
                  <a:pt x="0" y="0"/>
                </a:lnTo>
                <a:lnTo>
                  <a:pt x="0" y="32004"/>
                </a:lnTo>
                <a:lnTo>
                  <a:pt x="35052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g object 491"/>
          <p:cNvSpPr/>
          <p:nvPr/>
        </p:nvSpPr>
        <p:spPr>
          <a:xfrm>
            <a:off x="7087107" y="1750059"/>
            <a:ext cx="108585" cy="32384"/>
          </a:xfrm>
          <a:custGeom>
            <a:avLst/>
            <a:gdLst/>
            <a:ahLst/>
            <a:cxnLst/>
            <a:rect l="l" t="t" r="r" b="b"/>
            <a:pathLst>
              <a:path w="108584" h="32385">
                <a:moveTo>
                  <a:pt x="108204" y="0"/>
                </a:moveTo>
                <a:lnTo>
                  <a:pt x="71628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108204" y="32004"/>
                </a:lnTo>
                <a:lnTo>
                  <a:pt x="108204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g object 492"/>
          <p:cNvSpPr/>
          <p:nvPr/>
        </p:nvSpPr>
        <p:spPr>
          <a:xfrm>
            <a:off x="7195312" y="1750059"/>
            <a:ext cx="108585" cy="32384"/>
          </a:xfrm>
          <a:custGeom>
            <a:avLst/>
            <a:gdLst/>
            <a:ahLst/>
            <a:cxnLst/>
            <a:rect l="l" t="t" r="r" b="b"/>
            <a:pathLst>
              <a:path w="108584" h="32385">
                <a:moveTo>
                  <a:pt x="108204" y="0"/>
                </a:moveTo>
                <a:lnTo>
                  <a:pt x="71628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108204" y="32004"/>
                </a:lnTo>
                <a:lnTo>
                  <a:pt x="108204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g object 493"/>
          <p:cNvSpPr/>
          <p:nvPr/>
        </p:nvSpPr>
        <p:spPr>
          <a:xfrm>
            <a:off x="7303516" y="1750059"/>
            <a:ext cx="71755" cy="32384"/>
          </a:xfrm>
          <a:custGeom>
            <a:avLst/>
            <a:gdLst/>
            <a:ahLst/>
            <a:cxnLst/>
            <a:rect l="l" t="t" r="r" b="b"/>
            <a:pathLst>
              <a:path w="71754" h="32385">
                <a:moveTo>
                  <a:pt x="71628" y="0"/>
                </a:move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71628" y="0"/>
                </a:lnTo>
                <a:close/>
              </a:path>
            </a:pathLst>
          </a:custGeom>
          <a:solidFill>
            <a:srgbClr val="F6F6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g object 494"/>
          <p:cNvSpPr/>
          <p:nvPr/>
        </p:nvSpPr>
        <p:spPr>
          <a:xfrm>
            <a:off x="7375144" y="1750059"/>
            <a:ext cx="108585" cy="32384"/>
          </a:xfrm>
          <a:custGeom>
            <a:avLst/>
            <a:gdLst/>
            <a:ahLst/>
            <a:cxnLst/>
            <a:rect l="l" t="t" r="r" b="b"/>
            <a:pathLst>
              <a:path w="108584" h="32385">
                <a:moveTo>
                  <a:pt x="108204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108204" y="32004"/>
                </a:lnTo>
                <a:lnTo>
                  <a:pt x="108204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g object 495"/>
          <p:cNvSpPr/>
          <p:nvPr/>
        </p:nvSpPr>
        <p:spPr>
          <a:xfrm>
            <a:off x="7483348" y="1750059"/>
            <a:ext cx="216535" cy="32384"/>
          </a:xfrm>
          <a:custGeom>
            <a:avLst/>
            <a:gdLst/>
            <a:ahLst/>
            <a:cxnLst/>
            <a:rect l="l" t="t" r="r" b="b"/>
            <a:pathLst>
              <a:path w="216534" h="32385">
                <a:moveTo>
                  <a:pt x="216408" y="0"/>
                </a:moveTo>
                <a:lnTo>
                  <a:pt x="216408" y="0"/>
                </a:lnTo>
                <a:lnTo>
                  <a:pt x="0" y="0"/>
                </a:lnTo>
                <a:lnTo>
                  <a:pt x="0" y="32004"/>
                </a:lnTo>
                <a:lnTo>
                  <a:pt x="216408" y="32004"/>
                </a:lnTo>
                <a:lnTo>
                  <a:pt x="216408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g object 496"/>
          <p:cNvSpPr/>
          <p:nvPr/>
        </p:nvSpPr>
        <p:spPr>
          <a:xfrm>
            <a:off x="7699756" y="1750059"/>
            <a:ext cx="144780" cy="32384"/>
          </a:xfrm>
          <a:custGeom>
            <a:avLst/>
            <a:gdLst/>
            <a:ahLst/>
            <a:cxnLst/>
            <a:rect l="l" t="t" r="r" b="b"/>
            <a:pathLst>
              <a:path w="144779" h="32385">
                <a:moveTo>
                  <a:pt x="144780" y="0"/>
                </a:moveTo>
                <a:lnTo>
                  <a:pt x="108204" y="0"/>
                </a:ln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3152" y="32004"/>
                </a:lnTo>
                <a:lnTo>
                  <a:pt x="108204" y="32004"/>
                </a:lnTo>
                <a:lnTo>
                  <a:pt x="144780" y="32004"/>
                </a:lnTo>
                <a:lnTo>
                  <a:pt x="144780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g object 497"/>
          <p:cNvSpPr/>
          <p:nvPr/>
        </p:nvSpPr>
        <p:spPr>
          <a:xfrm>
            <a:off x="7844536" y="1750059"/>
            <a:ext cx="144780" cy="32384"/>
          </a:xfrm>
          <a:custGeom>
            <a:avLst/>
            <a:gdLst/>
            <a:ahLst/>
            <a:cxnLst/>
            <a:rect l="l" t="t" r="r" b="b"/>
            <a:pathLst>
              <a:path w="144779" h="32385">
                <a:moveTo>
                  <a:pt x="144780" y="0"/>
                </a:moveTo>
                <a:lnTo>
                  <a:pt x="108204" y="0"/>
                </a:lnTo>
                <a:lnTo>
                  <a:pt x="71628" y="0"/>
                </a:lnTo>
                <a:lnTo>
                  <a:pt x="36576" y="0"/>
                </a:lnTo>
                <a:lnTo>
                  <a:pt x="0" y="0"/>
                </a:lnTo>
                <a:lnTo>
                  <a:pt x="0" y="32004"/>
                </a:lnTo>
                <a:lnTo>
                  <a:pt x="36576" y="32004"/>
                </a:lnTo>
                <a:lnTo>
                  <a:pt x="71628" y="32004"/>
                </a:lnTo>
                <a:lnTo>
                  <a:pt x="108204" y="32004"/>
                </a:lnTo>
                <a:lnTo>
                  <a:pt x="144780" y="32004"/>
                </a:lnTo>
                <a:lnTo>
                  <a:pt x="144780" y="0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g object 498"/>
          <p:cNvSpPr/>
          <p:nvPr/>
        </p:nvSpPr>
        <p:spPr>
          <a:xfrm>
            <a:off x="7989316" y="1750059"/>
            <a:ext cx="180340" cy="32384"/>
          </a:xfrm>
          <a:custGeom>
            <a:avLst/>
            <a:gdLst/>
            <a:ahLst/>
            <a:cxnLst/>
            <a:rect l="l" t="t" r="r" b="b"/>
            <a:pathLst>
              <a:path w="180340" h="32385">
                <a:moveTo>
                  <a:pt x="179832" y="0"/>
                </a:moveTo>
                <a:lnTo>
                  <a:pt x="179832" y="0"/>
                </a:lnTo>
                <a:lnTo>
                  <a:pt x="0" y="0"/>
                </a:lnTo>
                <a:lnTo>
                  <a:pt x="0" y="32004"/>
                </a:lnTo>
                <a:lnTo>
                  <a:pt x="179832" y="32004"/>
                </a:lnTo>
                <a:lnTo>
                  <a:pt x="179832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g object 499"/>
          <p:cNvSpPr/>
          <p:nvPr/>
        </p:nvSpPr>
        <p:spPr>
          <a:xfrm>
            <a:off x="8169148" y="1750059"/>
            <a:ext cx="216535" cy="32384"/>
          </a:xfrm>
          <a:custGeom>
            <a:avLst/>
            <a:gdLst/>
            <a:ahLst/>
            <a:cxnLst/>
            <a:rect l="l" t="t" r="r" b="b"/>
            <a:pathLst>
              <a:path w="216534" h="32385">
                <a:moveTo>
                  <a:pt x="216408" y="0"/>
                </a:moveTo>
                <a:lnTo>
                  <a:pt x="216408" y="0"/>
                </a:lnTo>
                <a:lnTo>
                  <a:pt x="0" y="0"/>
                </a:lnTo>
                <a:lnTo>
                  <a:pt x="0" y="32004"/>
                </a:lnTo>
                <a:lnTo>
                  <a:pt x="216408" y="32004"/>
                </a:lnTo>
                <a:lnTo>
                  <a:pt x="21640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295" y="1568577"/>
            <a:ext cx="3961066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89538" y="1568577"/>
            <a:ext cx="3961066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244" y="-9143"/>
            <a:ext cx="8875395" cy="1702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4467" y="1985771"/>
            <a:ext cx="3715385" cy="4333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96006" y="6342507"/>
            <a:ext cx="2913888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295" y="6342507"/>
            <a:ext cx="2094357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56248" y="6342507"/>
            <a:ext cx="2094357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99386" y="1057655"/>
            <a:ext cx="49860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3737CA"/>
                </a:solidFill>
                <a:latin typeface="Tahoma"/>
                <a:cs typeface="Tahoma"/>
              </a:rPr>
              <a:t>Direct-</a:t>
            </a:r>
            <a:r>
              <a:rPr sz="4000" dirty="0">
                <a:solidFill>
                  <a:srgbClr val="3737CA"/>
                </a:solidFill>
                <a:latin typeface="Tahoma"/>
                <a:cs typeface="Tahoma"/>
              </a:rPr>
              <a:t>Current </a:t>
            </a:r>
            <a:r>
              <a:rPr sz="4000" spc="-10" dirty="0">
                <a:solidFill>
                  <a:srgbClr val="3737CA"/>
                </a:solidFill>
                <a:latin typeface="Tahoma"/>
                <a:cs typeface="Tahoma"/>
              </a:rPr>
              <a:t>Circuits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36720" y="1736426"/>
            <a:ext cx="5488305" cy="3396699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dirty="0">
                <a:latin typeface="Tahoma"/>
                <a:cs typeface="Tahoma"/>
              </a:rPr>
              <a:t>Electric</a:t>
            </a:r>
            <a:r>
              <a:rPr sz="3200" spc="-9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Current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latin typeface="Tahoma"/>
                <a:cs typeface="Tahoma"/>
              </a:rPr>
              <a:t>Resistance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Ohm’s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Law</a:t>
            </a:r>
            <a:endParaRPr sz="3200" dirty="0">
              <a:latin typeface="Tahoma"/>
              <a:cs typeface="Tahoma"/>
            </a:endParaRPr>
          </a:p>
          <a:p>
            <a:pPr marL="13970" marR="334645" indent="-127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latin typeface="Tahoma"/>
                <a:cs typeface="Tahoma"/>
              </a:rPr>
              <a:t>Energy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Power</a:t>
            </a:r>
            <a:r>
              <a:rPr sz="3200" spc="-4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in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Electric Circuits</a:t>
            </a:r>
            <a:endParaRPr sz="3200" dirty="0">
              <a:latin typeface="Tahoma"/>
              <a:cs typeface="Tahoma"/>
            </a:endParaRPr>
          </a:p>
          <a:p>
            <a:pPr marL="12700" marR="5080">
              <a:lnSpc>
                <a:spcPts val="5770"/>
              </a:lnSpc>
              <a:spcBef>
                <a:spcPts val="300"/>
              </a:spcBef>
            </a:pPr>
            <a:r>
              <a:rPr sz="3200" dirty="0">
                <a:latin typeface="Tahoma"/>
                <a:cs typeface="Tahoma"/>
              </a:rPr>
              <a:t>Resisters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in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Series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Parallel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59503" y="2178303"/>
            <a:ext cx="4193909" cy="2793492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194" y="607469"/>
          <a:ext cx="8455658" cy="1278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5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5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000" i="1" dirty="0">
                          <a:latin typeface="Times New Roman"/>
                          <a:cs typeface="Times New Roman"/>
                        </a:rPr>
                        <a:t>Resistance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20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0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wire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depends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 on: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000" i="1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2510"/>
                        </a:lnSpc>
                        <a:spcBef>
                          <a:spcPts val="5"/>
                        </a:spcBef>
                        <a:tabLst>
                          <a:tab pos="1638300" algn="l"/>
                        </a:tabLst>
                      </a:pPr>
                      <a:r>
                        <a:rPr sz="20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2000" i="1" spc="-10" dirty="0">
                          <a:latin typeface="Times New Roman"/>
                          <a:cs typeface="Times New Roman"/>
                        </a:rPr>
                        <a:t> material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	(</a:t>
                      </a:r>
                      <a:r>
                        <a:rPr sz="2100" dirty="0">
                          <a:latin typeface="Symbol"/>
                          <a:cs typeface="Symbol"/>
                        </a:rPr>
                        <a:t></a:t>
                      </a:r>
                      <a:r>
                        <a:rPr sz="2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spc="-10" dirty="0">
                          <a:latin typeface="Times New Roman"/>
                          <a:cs typeface="Times New Roman"/>
                        </a:rPr>
                        <a:t>resistivity-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see</a:t>
                      </a:r>
                      <a:r>
                        <a:rPr sz="20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table</a:t>
                      </a:r>
                      <a:r>
                        <a:rPr sz="20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spc="-10" dirty="0">
                          <a:latin typeface="Times New Roman"/>
                          <a:cs typeface="Times New Roman"/>
                        </a:rPr>
                        <a:t>21.1)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ts val="2230"/>
                        </a:lnSpc>
                      </a:pPr>
                      <a:r>
                        <a:rPr sz="2000" i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230"/>
                        </a:lnSpc>
                        <a:tabLst>
                          <a:tab pos="1637664" algn="l"/>
                        </a:tabLst>
                      </a:pPr>
                      <a:r>
                        <a:rPr sz="20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20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i="1" spc="-20" dirty="0">
                          <a:latin typeface="Times New Roman"/>
                          <a:cs typeface="Times New Roman"/>
                        </a:rPr>
                        <a:t>Area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(A)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ts val="2275"/>
                        </a:lnSpc>
                      </a:pPr>
                      <a:r>
                        <a:rPr sz="2000" i="1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275"/>
                        </a:lnSpc>
                        <a:tabLst>
                          <a:tab pos="1636395" algn="l"/>
                        </a:tabLst>
                      </a:pPr>
                      <a:r>
                        <a:rPr sz="20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2000" i="1" spc="-10" dirty="0">
                          <a:latin typeface="Times New Roman"/>
                          <a:cs typeface="Times New Roman"/>
                        </a:rPr>
                        <a:t> length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(L)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ts val="2335"/>
                        </a:lnSpc>
                        <a:spcBef>
                          <a:spcPts val="75"/>
                        </a:spcBef>
                      </a:pPr>
                      <a:r>
                        <a:rPr sz="2000" i="1" spc="-50" dirty="0">
                          <a:latin typeface="Times New Roman"/>
                          <a:cs typeface="Times New Roman"/>
                        </a:rPr>
                        <a:t>4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335"/>
                        </a:lnSpc>
                        <a:spcBef>
                          <a:spcPts val="75"/>
                        </a:spcBef>
                        <a:tabLst>
                          <a:tab pos="1938655" algn="l"/>
                        </a:tabLst>
                      </a:pPr>
                      <a:r>
                        <a:rPr sz="2000" i="1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2000" i="1" spc="-10" dirty="0">
                          <a:latin typeface="Times New Roman"/>
                          <a:cs typeface="Times New Roman"/>
                        </a:rPr>
                        <a:t> temperature</a:t>
                      </a:r>
                      <a:r>
                        <a:rPr sz="20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000" i="1" spc="-25" dirty="0">
                          <a:latin typeface="Times New Roman"/>
                          <a:cs typeface="Times New Roman"/>
                        </a:rPr>
                        <a:t>(T)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4444" y="4489704"/>
            <a:ext cx="6943725" cy="2078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latin typeface="Times New Roman"/>
                <a:cs typeface="Times New Roman"/>
              </a:rPr>
              <a:t>Just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like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water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in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-20" dirty="0">
                <a:latin typeface="Times New Roman"/>
                <a:cs typeface="Times New Roman"/>
              </a:rPr>
              <a:t>pipe.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i="1" dirty="0">
                <a:latin typeface="Times New Roman"/>
                <a:cs typeface="Times New Roman"/>
              </a:rPr>
              <a:t>Narrow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,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long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pipes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have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high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resistance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800" i="1" spc="-10" dirty="0">
                <a:latin typeface="Times New Roman"/>
                <a:cs typeface="Times New Roman"/>
              </a:rPr>
              <a:t>Resistance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of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wire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is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usually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much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less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than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the</a:t>
            </a:r>
            <a:r>
              <a:rPr sz="1800" i="1" spc="-10" dirty="0">
                <a:latin typeface="Times New Roman"/>
                <a:cs typeface="Times New Roman"/>
              </a:rPr>
              <a:t> resistance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of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light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bulb.</a:t>
            </a:r>
            <a:endParaRPr sz="18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  <a:spcBef>
                <a:spcPts val="1235"/>
              </a:spcBef>
            </a:pPr>
            <a:r>
              <a:rPr sz="2400" b="1" i="1" dirty="0">
                <a:latin typeface="Times New Roman"/>
                <a:cs typeface="Times New Roman"/>
              </a:rPr>
              <a:t>Resistivity</a:t>
            </a:r>
            <a:r>
              <a:rPr sz="2400" b="1" i="1" spc="-6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depends</a:t>
            </a:r>
            <a:r>
              <a:rPr sz="2400" b="1" i="1" spc="-70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on</a:t>
            </a:r>
            <a:r>
              <a:rPr sz="2400" b="1" i="1" spc="-65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temperature</a:t>
            </a:r>
            <a:r>
              <a:rPr sz="2400" i="1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88265">
              <a:lnSpc>
                <a:spcPct val="100000"/>
              </a:lnSpc>
              <a:spcBef>
                <a:spcPts val="1425"/>
              </a:spcBef>
            </a:pPr>
            <a:r>
              <a:rPr sz="2400" i="1" dirty="0">
                <a:latin typeface="Times New Roman"/>
                <a:cs typeface="Times New Roman"/>
              </a:rPr>
              <a:t>This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allows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us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to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construct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electrical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thermometers.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37027" y="3348735"/>
            <a:ext cx="370840" cy="0"/>
          </a:xfrm>
          <a:custGeom>
            <a:avLst/>
            <a:gdLst/>
            <a:ahLst/>
            <a:cxnLst/>
            <a:rect l="l" t="t" r="r" b="b"/>
            <a:pathLst>
              <a:path w="370839">
                <a:moveTo>
                  <a:pt x="0" y="0"/>
                </a:moveTo>
                <a:lnTo>
                  <a:pt x="370331" y="0"/>
                </a:lnTo>
              </a:path>
            </a:pathLst>
          </a:custGeom>
          <a:ln w="199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94432" y="3350442"/>
            <a:ext cx="317500" cy="5994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50" i="1" spc="-50" dirty="0">
                <a:latin typeface="Times New Roman"/>
                <a:cs typeface="Times New Roman"/>
              </a:rPr>
              <a:t>A</a:t>
            </a:r>
            <a:endParaRPr sz="37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88884" y="2954758"/>
            <a:ext cx="1614805" cy="626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750" b="0" i="1" dirty="0">
                <a:latin typeface="Times New Roman"/>
                <a:cs typeface="Times New Roman"/>
              </a:rPr>
              <a:t>R</a:t>
            </a:r>
            <a:r>
              <a:rPr sz="3750" b="0" i="1" spc="95" dirty="0">
                <a:latin typeface="Times New Roman"/>
                <a:cs typeface="Times New Roman"/>
              </a:rPr>
              <a:t> </a:t>
            </a:r>
            <a:r>
              <a:rPr sz="3750" b="0" dirty="0">
                <a:latin typeface="Symbol"/>
                <a:cs typeface="Symbol"/>
              </a:rPr>
              <a:t></a:t>
            </a:r>
            <a:r>
              <a:rPr sz="3750" b="0" spc="195" dirty="0">
                <a:latin typeface="Times New Roman"/>
                <a:cs typeface="Times New Roman"/>
              </a:rPr>
              <a:t> </a:t>
            </a:r>
            <a:r>
              <a:rPr sz="3900" b="0" dirty="0">
                <a:latin typeface="Symbol"/>
                <a:cs typeface="Symbol"/>
              </a:rPr>
              <a:t></a:t>
            </a:r>
            <a:r>
              <a:rPr sz="3900" b="0" spc="355" dirty="0">
                <a:latin typeface="Times New Roman"/>
                <a:cs typeface="Times New Roman"/>
              </a:rPr>
              <a:t> </a:t>
            </a:r>
            <a:r>
              <a:rPr sz="5625" b="0" i="1" spc="-75" baseline="34814" dirty="0">
                <a:latin typeface="Times New Roman"/>
                <a:cs typeface="Times New Roman"/>
              </a:rPr>
              <a:t>L</a:t>
            </a:r>
            <a:endParaRPr sz="5625" baseline="34814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44" y="41148"/>
            <a:ext cx="5582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Obviously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there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resistance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electron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flow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in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spc="-20" dirty="0">
                <a:latin typeface="Times New Roman"/>
                <a:cs typeface="Times New Roman"/>
              </a:rPr>
              <a:t>wire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15719" rIns="0" bIns="0" rtlCol="0">
            <a:spAutoFit/>
          </a:bodyPr>
          <a:lstStyle/>
          <a:p>
            <a:pPr marL="116459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Power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delivered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by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batteries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heating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resistors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3044" y="1972056"/>
            <a:ext cx="6832600" cy="17462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8900" marR="506095" algn="just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battery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volts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gives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joules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energy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charge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battery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6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volts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gives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6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joules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energy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charge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battery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6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volts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gives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12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joules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energy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charge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ts val="2820"/>
              </a:lnSpc>
              <a:spcBef>
                <a:spcPts val="785"/>
              </a:spcBef>
            </a:pPr>
            <a:r>
              <a:rPr sz="2400" i="1" dirty="0">
                <a:latin typeface="Times New Roman"/>
                <a:cs typeface="Times New Roman"/>
              </a:rPr>
              <a:t>Work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done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by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battery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on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charge,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</a:t>
            </a:r>
            <a:r>
              <a:rPr sz="2400" i="1" dirty="0">
                <a:latin typeface="Times New Roman"/>
                <a:cs typeface="Times New Roman"/>
              </a:rPr>
              <a:t>q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is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=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Symbol"/>
                <a:cs typeface="Symbol"/>
              </a:rPr>
              <a:t></a:t>
            </a:r>
            <a:r>
              <a:rPr sz="2400" i="1" spc="-25" dirty="0">
                <a:latin typeface="Times New Roman"/>
                <a:cs typeface="Times New Roman"/>
              </a:rPr>
              <a:t>qV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rate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energy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exchange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is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called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electric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power,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spc="-25" dirty="0">
                <a:latin typeface="Times New Roman"/>
                <a:cs typeface="Times New Roman"/>
              </a:rPr>
              <a:t>P.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27327" y="4231132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6512" y="0"/>
                </a:lnTo>
              </a:path>
            </a:pathLst>
          </a:custGeom>
          <a:ln w="11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00351" y="4231132"/>
            <a:ext cx="536575" cy="0"/>
          </a:xfrm>
          <a:custGeom>
            <a:avLst/>
            <a:gdLst/>
            <a:ahLst/>
            <a:cxnLst/>
            <a:rect l="l" t="t" r="r" b="b"/>
            <a:pathLst>
              <a:path w="536575">
                <a:moveTo>
                  <a:pt x="0" y="0"/>
                </a:moveTo>
                <a:lnTo>
                  <a:pt x="536448" y="0"/>
                </a:lnTo>
              </a:path>
            </a:pathLst>
          </a:custGeom>
          <a:ln w="11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16276" y="4231132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5">
                <a:moveTo>
                  <a:pt x="0" y="0"/>
                </a:moveTo>
                <a:lnTo>
                  <a:pt x="336803" y="0"/>
                </a:lnTo>
              </a:path>
            </a:pathLst>
          </a:custGeom>
          <a:ln w="11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63847" y="496112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312" y="0"/>
                </a:lnTo>
              </a:path>
            </a:pathLst>
          </a:custGeom>
          <a:ln w="11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01876" y="5720079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5">
                <a:moveTo>
                  <a:pt x="0" y="0"/>
                </a:moveTo>
                <a:lnTo>
                  <a:pt x="330707" y="0"/>
                </a:lnTo>
              </a:path>
            </a:pathLst>
          </a:custGeom>
          <a:ln w="11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76069" y="5715489"/>
            <a:ext cx="191135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i="1" spc="-50" dirty="0">
                <a:latin typeface="Times New Roman"/>
                <a:cs typeface="Times New Roman"/>
              </a:rPr>
              <a:t>R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3576" y="4744718"/>
            <a:ext cx="1583055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861060" algn="l"/>
              </a:tabLst>
            </a:pPr>
            <a:r>
              <a:rPr sz="2100" i="1" spc="-10" dirty="0">
                <a:latin typeface="Times New Roman"/>
                <a:cs typeface="Times New Roman"/>
              </a:rPr>
              <a:t>Since</a:t>
            </a:r>
            <a:r>
              <a:rPr sz="2100" i="1" dirty="0">
                <a:latin typeface="Times New Roman"/>
                <a:cs typeface="Times New Roman"/>
              </a:rPr>
              <a:t>	P</a:t>
            </a:r>
            <a:r>
              <a:rPr sz="2100" i="1" spc="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55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IV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7497" y="4226536"/>
            <a:ext cx="2867025" cy="10807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735965" algn="l"/>
                <a:tab pos="1552575" algn="l"/>
              </a:tabLst>
            </a:pPr>
            <a:r>
              <a:rPr sz="2100" spc="-25" dirty="0">
                <a:latin typeface="Symbol"/>
                <a:cs typeface="Symbol"/>
              </a:rPr>
              <a:t></a:t>
            </a:r>
            <a:r>
              <a:rPr sz="2100" i="1" spc="-25" dirty="0">
                <a:latin typeface="Times New Roman"/>
                <a:cs typeface="Times New Roman"/>
              </a:rPr>
              <a:t>t</a:t>
            </a:r>
            <a:r>
              <a:rPr sz="2100" i="1" dirty="0">
                <a:latin typeface="Times New Roman"/>
                <a:cs typeface="Times New Roman"/>
              </a:rPr>
              <a:t>	</a:t>
            </a:r>
            <a:r>
              <a:rPr sz="2100" spc="-25" dirty="0">
                <a:latin typeface="Symbol"/>
                <a:cs typeface="Symbol"/>
              </a:rPr>
              <a:t></a:t>
            </a:r>
            <a:r>
              <a:rPr sz="2100" i="1" spc="-25" dirty="0">
                <a:latin typeface="Times New Roman"/>
                <a:cs typeface="Times New Roman"/>
              </a:rPr>
              <a:t>t</a:t>
            </a:r>
            <a:r>
              <a:rPr sz="2100" i="1" dirty="0">
                <a:latin typeface="Times New Roman"/>
                <a:cs typeface="Times New Roman"/>
              </a:rPr>
              <a:t>	</a:t>
            </a:r>
            <a:r>
              <a:rPr sz="2100" spc="-25" dirty="0">
                <a:latin typeface="Symbol"/>
                <a:cs typeface="Symbol"/>
              </a:rPr>
              <a:t></a:t>
            </a:r>
            <a:r>
              <a:rPr sz="2100" i="1" spc="-25" dirty="0">
                <a:latin typeface="Times New Roman"/>
                <a:cs typeface="Times New Roman"/>
              </a:rPr>
              <a:t>t</a:t>
            </a:r>
            <a:endParaRPr sz="2100">
              <a:latin typeface="Times New Roman"/>
              <a:cs typeface="Times New Roman"/>
            </a:endParaRPr>
          </a:p>
          <a:p>
            <a:pPr marL="2709545" marR="43180" indent="-1227455" algn="r">
              <a:lnSpc>
                <a:spcPct val="66200"/>
              </a:lnSpc>
              <a:spcBef>
                <a:spcPts val="2410"/>
              </a:spcBef>
              <a:tabLst>
                <a:tab pos="2207895" algn="l"/>
              </a:tabLst>
            </a:pPr>
            <a:r>
              <a:rPr sz="2100" spc="-25" dirty="0">
                <a:latin typeface="Times New Roman"/>
                <a:cs typeface="Times New Roman"/>
              </a:rPr>
              <a:t>and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R</a:t>
            </a:r>
            <a:r>
              <a:rPr sz="2100" i="1" spc="1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3150" i="1" spc="-75" baseline="35714" dirty="0">
                <a:latin typeface="Times New Roman"/>
                <a:cs typeface="Times New Roman"/>
              </a:rPr>
              <a:t>V </a:t>
            </a:r>
            <a:r>
              <a:rPr sz="2100" i="1" spc="-50" dirty="0">
                <a:latin typeface="Times New Roman"/>
                <a:cs typeface="Times New Roman"/>
              </a:rPr>
              <a:t>I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1236" y="4016234"/>
            <a:ext cx="3175635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843915" algn="l"/>
              </a:tabLst>
            </a:pPr>
            <a:r>
              <a:rPr sz="2100" i="1" dirty="0">
                <a:latin typeface="Times New Roman"/>
                <a:cs typeface="Times New Roman"/>
              </a:rPr>
              <a:t>P</a:t>
            </a:r>
            <a:r>
              <a:rPr sz="2100" i="1" spc="1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15" dirty="0">
                <a:latin typeface="Times New Roman"/>
                <a:cs typeface="Times New Roman"/>
              </a:rPr>
              <a:t> </a:t>
            </a:r>
            <a:r>
              <a:rPr sz="3150" i="1" spc="-75" baseline="35714" dirty="0">
                <a:latin typeface="Times New Roman"/>
                <a:cs typeface="Times New Roman"/>
              </a:rPr>
              <a:t>W</a:t>
            </a:r>
            <a:r>
              <a:rPr sz="3150" i="1" baseline="35714" dirty="0">
                <a:latin typeface="Times New Roman"/>
                <a:cs typeface="Times New Roman"/>
              </a:rPr>
              <a:t>	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125" dirty="0">
                <a:latin typeface="Times New Roman"/>
                <a:cs typeface="Times New Roman"/>
              </a:rPr>
              <a:t> </a:t>
            </a:r>
            <a:r>
              <a:rPr sz="3150" baseline="35714" dirty="0">
                <a:latin typeface="Symbol"/>
                <a:cs typeface="Symbol"/>
              </a:rPr>
              <a:t></a:t>
            </a:r>
            <a:r>
              <a:rPr sz="3150" i="1" baseline="35714" dirty="0">
                <a:latin typeface="Times New Roman"/>
                <a:cs typeface="Times New Roman"/>
              </a:rPr>
              <a:t>qV</a:t>
            </a:r>
            <a:r>
              <a:rPr sz="3150" i="1" spc="644" baseline="357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7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(</a:t>
            </a:r>
            <a:r>
              <a:rPr sz="2100" spc="-300" dirty="0">
                <a:latin typeface="Times New Roman"/>
                <a:cs typeface="Times New Roman"/>
              </a:rPr>
              <a:t> </a:t>
            </a:r>
            <a:r>
              <a:rPr sz="3150" baseline="35714" dirty="0">
                <a:latin typeface="Symbol"/>
                <a:cs typeface="Symbol"/>
              </a:rPr>
              <a:t></a:t>
            </a:r>
            <a:r>
              <a:rPr sz="3150" i="1" baseline="35714" dirty="0">
                <a:latin typeface="Times New Roman"/>
                <a:cs typeface="Times New Roman"/>
              </a:rPr>
              <a:t>q</a:t>
            </a:r>
            <a:r>
              <a:rPr sz="3150" i="1" spc="-427" baseline="357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)</a:t>
            </a:r>
            <a:r>
              <a:rPr sz="2100" i="1" dirty="0">
                <a:latin typeface="Times New Roman"/>
                <a:cs typeface="Times New Roman"/>
              </a:rPr>
              <a:t>V</a:t>
            </a:r>
            <a:r>
              <a:rPr sz="2100" i="1" spc="26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25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IV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43555" y="5496091"/>
            <a:ext cx="104775" cy="2152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50" spc="-50" dirty="0">
                <a:latin typeface="Times New Roman"/>
                <a:cs typeface="Times New Roman"/>
              </a:rPr>
              <a:t>2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3113" y="5325396"/>
            <a:ext cx="322580" cy="215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9"/>
              </a:lnSpc>
            </a:pPr>
            <a:r>
              <a:rPr sz="3150" i="1" baseline="-25132" dirty="0">
                <a:latin typeface="Times New Roman"/>
                <a:cs typeface="Times New Roman"/>
              </a:rPr>
              <a:t>V</a:t>
            </a:r>
            <a:r>
              <a:rPr sz="3150" i="1" spc="-157" baseline="-25132" dirty="0">
                <a:latin typeface="Times New Roman"/>
                <a:cs typeface="Times New Roman"/>
              </a:rPr>
              <a:t> </a:t>
            </a:r>
            <a:r>
              <a:rPr sz="1250" spc="-50" dirty="0">
                <a:latin typeface="Times New Roman"/>
                <a:cs typeface="Times New Roman"/>
              </a:rPr>
              <a:t>2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6609" y="5503664"/>
            <a:ext cx="2068830" cy="350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437005" algn="l"/>
                <a:tab pos="1889760" algn="l"/>
              </a:tabLst>
            </a:pPr>
            <a:r>
              <a:rPr sz="2100" i="1" dirty="0">
                <a:latin typeface="Times New Roman"/>
                <a:cs typeface="Times New Roman"/>
              </a:rPr>
              <a:t>P</a:t>
            </a:r>
            <a:r>
              <a:rPr sz="2100" i="1" spc="1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45" dirty="0">
                <a:latin typeface="Times New Roman"/>
                <a:cs typeface="Times New Roman"/>
              </a:rPr>
              <a:t> </a:t>
            </a:r>
            <a:r>
              <a:rPr sz="2100" i="1" dirty="0">
                <a:latin typeface="Times New Roman"/>
                <a:cs typeface="Times New Roman"/>
              </a:rPr>
              <a:t>IV</a:t>
            </a:r>
            <a:r>
              <a:rPr sz="2100" i="1" spc="270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Symbol"/>
                <a:cs typeface="Symbol"/>
              </a:rPr>
              <a:t>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40" dirty="0">
                <a:latin typeface="Times New Roman"/>
                <a:cs typeface="Times New Roman"/>
              </a:rPr>
              <a:t> </a:t>
            </a:r>
            <a:r>
              <a:rPr sz="2100" i="1" spc="-50" dirty="0">
                <a:latin typeface="Times New Roman"/>
                <a:cs typeface="Times New Roman"/>
              </a:rPr>
              <a:t>I</a:t>
            </a:r>
            <a:r>
              <a:rPr sz="2100" i="1" dirty="0">
                <a:latin typeface="Times New Roman"/>
                <a:cs typeface="Times New Roman"/>
              </a:rPr>
              <a:t>	</a:t>
            </a:r>
            <a:r>
              <a:rPr sz="2100" i="1" spc="-50" dirty="0">
                <a:latin typeface="Times New Roman"/>
                <a:cs typeface="Times New Roman"/>
              </a:rPr>
              <a:t>R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4444" y="6163055"/>
            <a:ext cx="32238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Joule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heating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resistor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1503" y="3930904"/>
            <a:ext cx="3810000" cy="23119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2043" y="4108704"/>
            <a:ext cx="6267450" cy="1828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kiloWatt-</a:t>
            </a:r>
            <a:r>
              <a:rPr sz="1800" dirty="0">
                <a:latin typeface="Times New Roman"/>
                <a:cs typeface="Times New Roman"/>
              </a:rPr>
              <a:t>Hour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(kWh)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unit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energy.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100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light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bulbs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consume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hour.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kWh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typically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costs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about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10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cents.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14224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How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run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100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bulb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30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dirty="0">
                <a:latin typeface="Times New Roman"/>
                <a:cs typeface="Times New Roman"/>
              </a:rPr>
              <a:t>costs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$0.10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 </a:t>
            </a:r>
            <a:r>
              <a:rPr sz="1800" spc="-20" dirty="0">
                <a:latin typeface="Times New Roman"/>
                <a:cs typeface="Times New Roman"/>
              </a:rPr>
              <a:t>kWh?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000" spc="-10" dirty="0">
                <a:latin typeface="Times New Roman"/>
                <a:cs typeface="Times New Roman"/>
              </a:rPr>
              <a:t>($7.20)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8244" y="295655"/>
            <a:ext cx="45154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Energy</a:t>
            </a:r>
            <a:r>
              <a:rPr sz="2400" spc="-45" dirty="0"/>
              <a:t> </a:t>
            </a:r>
            <a:r>
              <a:rPr sz="2400" dirty="0"/>
              <a:t>Consumption</a:t>
            </a:r>
            <a:r>
              <a:rPr sz="2400" spc="-40" dirty="0"/>
              <a:t> </a:t>
            </a:r>
            <a:r>
              <a:rPr sz="2400" dirty="0"/>
              <a:t>in</a:t>
            </a:r>
            <a:r>
              <a:rPr sz="2400" spc="-40" dirty="0"/>
              <a:t> </a:t>
            </a:r>
            <a:r>
              <a:rPr sz="2400" dirty="0"/>
              <a:t>the</a:t>
            </a:r>
            <a:r>
              <a:rPr sz="2400" spc="-40" dirty="0"/>
              <a:t> </a:t>
            </a:r>
            <a:r>
              <a:rPr sz="2400" spc="-10" dirty="0"/>
              <a:t>home: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428244" y="1025651"/>
            <a:ext cx="568960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We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pay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for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energy</a:t>
            </a:r>
            <a:r>
              <a:rPr sz="2000" b="1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(not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power)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use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per</a:t>
            </a:r>
            <a:r>
              <a:rPr sz="2000" i="1" spc="-10" dirty="0">
                <a:latin typeface="Times New Roman"/>
                <a:cs typeface="Times New Roman"/>
              </a:rPr>
              <a:t> month. </a:t>
            </a:r>
            <a:r>
              <a:rPr sz="2000" i="1" dirty="0">
                <a:latin typeface="Times New Roman"/>
                <a:cs typeface="Times New Roman"/>
              </a:rPr>
              <a:t>This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typically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lot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Joules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so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pay</a:t>
            </a:r>
            <a:r>
              <a:rPr sz="2000" i="1" spc="48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for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electricity </a:t>
            </a:r>
            <a:r>
              <a:rPr sz="2000" i="1" dirty="0">
                <a:latin typeface="Times New Roman"/>
                <a:cs typeface="Times New Roman"/>
              </a:rPr>
              <a:t>in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large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units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that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are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called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kiloWatt-</a:t>
            </a:r>
            <a:r>
              <a:rPr sz="2000" i="1" dirty="0">
                <a:latin typeface="Times New Roman"/>
                <a:cs typeface="Times New Roman"/>
              </a:rPr>
              <a:t>Hours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(kWh)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66644" y="2734055"/>
            <a:ext cx="821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10" dirty="0">
                <a:latin typeface="Times New Roman"/>
                <a:cs typeface="Times New Roman"/>
              </a:rPr>
              <a:t>Power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43171" y="2734055"/>
            <a:ext cx="2626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299210" algn="l"/>
                <a:tab pos="1733550" algn="l"/>
              </a:tabLst>
            </a:pPr>
            <a:r>
              <a:rPr sz="2400" spc="-50" dirty="0">
                <a:latin typeface="Times New Roman"/>
                <a:cs typeface="Times New Roman"/>
              </a:rPr>
              <a:t>x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spc="-20" dirty="0">
                <a:latin typeface="Times New Roman"/>
                <a:cs typeface="Times New Roman"/>
              </a:rPr>
              <a:t>time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50" dirty="0">
                <a:latin typeface="Times New Roman"/>
                <a:cs typeface="Times New Roman"/>
              </a:rPr>
              <a:t>=</a:t>
            </a:r>
            <a:r>
              <a:rPr sz="2400" i="1" dirty="0">
                <a:latin typeface="Times New Roman"/>
                <a:cs typeface="Times New Roman"/>
              </a:rPr>
              <a:t>	</a:t>
            </a:r>
            <a:r>
              <a:rPr sz="2400" i="1" spc="-10" dirty="0">
                <a:latin typeface="Times New Roman"/>
                <a:cs typeface="Times New Roman"/>
              </a:rPr>
              <a:t>Energy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382264" y="2097532"/>
            <a:ext cx="248920" cy="690880"/>
            <a:chOff x="3382264" y="2097532"/>
            <a:chExt cx="248920" cy="690880"/>
          </a:xfrm>
        </p:grpSpPr>
        <p:sp>
          <p:nvSpPr>
            <p:cNvPr id="8" name="object 8"/>
            <p:cNvSpPr/>
            <p:nvPr/>
          </p:nvSpPr>
          <p:spPr>
            <a:xfrm>
              <a:off x="3429508" y="2102104"/>
              <a:ext cx="196850" cy="594360"/>
            </a:xfrm>
            <a:custGeom>
              <a:avLst/>
              <a:gdLst/>
              <a:ahLst/>
              <a:cxnLst/>
              <a:rect l="l" t="t" r="r" b="b"/>
              <a:pathLst>
                <a:path w="196850" h="594360">
                  <a:moveTo>
                    <a:pt x="196595" y="0"/>
                  </a:moveTo>
                  <a:lnTo>
                    <a:pt x="0" y="59436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382264" y="2678176"/>
              <a:ext cx="96520" cy="109855"/>
            </a:xfrm>
            <a:custGeom>
              <a:avLst/>
              <a:gdLst/>
              <a:ahLst/>
              <a:cxnLst/>
              <a:rect l="l" t="t" r="r" b="b"/>
              <a:pathLst>
                <a:path w="96520" h="109855">
                  <a:moveTo>
                    <a:pt x="0" y="0"/>
                  </a:moveTo>
                  <a:lnTo>
                    <a:pt x="15239" y="109727"/>
                  </a:lnTo>
                  <a:lnTo>
                    <a:pt x="96012" y="32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688332" y="1945132"/>
            <a:ext cx="121920" cy="843280"/>
            <a:chOff x="4688332" y="1945132"/>
            <a:chExt cx="121920" cy="843280"/>
          </a:xfrm>
        </p:grpSpPr>
        <p:sp>
          <p:nvSpPr>
            <p:cNvPr id="11" name="object 11"/>
            <p:cNvSpPr/>
            <p:nvPr/>
          </p:nvSpPr>
          <p:spPr>
            <a:xfrm>
              <a:off x="4692904" y="1949704"/>
              <a:ext cx="67310" cy="742315"/>
            </a:xfrm>
            <a:custGeom>
              <a:avLst/>
              <a:gdLst/>
              <a:ahLst/>
              <a:cxnLst/>
              <a:rect l="l" t="t" r="r" b="b"/>
              <a:pathLst>
                <a:path w="67310" h="742314">
                  <a:moveTo>
                    <a:pt x="0" y="0"/>
                  </a:moveTo>
                  <a:lnTo>
                    <a:pt x="67056" y="742188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11192" y="2684272"/>
              <a:ext cx="99060" cy="104139"/>
            </a:xfrm>
            <a:custGeom>
              <a:avLst/>
              <a:gdLst/>
              <a:ahLst/>
              <a:cxnLst/>
              <a:rect l="l" t="t" r="r" b="b"/>
              <a:pathLst>
                <a:path w="99060" h="104139">
                  <a:moveTo>
                    <a:pt x="0" y="9143"/>
                  </a:moveTo>
                  <a:lnTo>
                    <a:pt x="57912" y="103631"/>
                  </a:lnTo>
                  <a:lnTo>
                    <a:pt x="99060" y="0"/>
                  </a:lnTo>
                  <a:lnTo>
                    <a:pt x="0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9174" rIns="0" bIns="0" rtlCol="0">
            <a:spAutoFit/>
          </a:bodyPr>
          <a:lstStyle/>
          <a:p>
            <a:pPr marL="116459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21–6</a:t>
            </a:r>
            <a:r>
              <a:rPr sz="4400" b="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Resistors</a:t>
            </a:r>
            <a:r>
              <a:rPr sz="4400" b="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in</a:t>
            </a:r>
            <a:r>
              <a:rPr sz="4400" b="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series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0365" marR="43180" indent="-342900">
              <a:lnSpc>
                <a:spcPct val="99800"/>
              </a:lnSpc>
              <a:spcBef>
                <a:spcPts val="105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80365" algn="l"/>
              </a:tabLst>
            </a:pPr>
            <a:r>
              <a:rPr dirty="0"/>
              <a:t>(a)</a:t>
            </a:r>
            <a:r>
              <a:rPr spc="-10" dirty="0"/>
              <a:t> </a:t>
            </a:r>
            <a:r>
              <a:rPr dirty="0"/>
              <a:t>Three</a:t>
            </a:r>
            <a:r>
              <a:rPr spc="-5" dirty="0"/>
              <a:t> </a:t>
            </a:r>
            <a:r>
              <a:rPr dirty="0"/>
              <a:t>resistors,</a:t>
            </a:r>
            <a:r>
              <a:rPr spc="-5" dirty="0"/>
              <a:t> </a:t>
            </a:r>
            <a:r>
              <a:rPr spc="-25" dirty="0"/>
              <a:t>R</a:t>
            </a:r>
            <a:r>
              <a:rPr sz="2400" spc="-37" baseline="-20833" dirty="0"/>
              <a:t>1</a:t>
            </a:r>
            <a:r>
              <a:rPr sz="2400" spc="-25" dirty="0"/>
              <a:t>, </a:t>
            </a:r>
            <a:r>
              <a:rPr sz="2400" dirty="0"/>
              <a:t>R</a:t>
            </a:r>
            <a:r>
              <a:rPr sz="2400" baseline="-20833" dirty="0"/>
              <a:t>2</a:t>
            </a:r>
            <a:r>
              <a:rPr sz="2400" dirty="0"/>
              <a:t>,</a:t>
            </a:r>
            <a:r>
              <a:rPr sz="2400" spc="-20" dirty="0"/>
              <a:t> </a:t>
            </a:r>
            <a:r>
              <a:rPr sz="2400" dirty="0"/>
              <a:t>and</a:t>
            </a:r>
            <a:r>
              <a:rPr sz="2400" spc="-20" dirty="0"/>
              <a:t> </a:t>
            </a:r>
            <a:r>
              <a:rPr sz="2400" dirty="0"/>
              <a:t>R</a:t>
            </a:r>
            <a:r>
              <a:rPr sz="2400" baseline="-20833" dirty="0"/>
              <a:t>3</a:t>
            </a:r>
            <a:r>
              <a:rPr sz="2400" dirty="0"/>
              <a:t>,</a:t>
            </a:r>
            <a:r>
              <a:rPr sz="2400" spc="-15" dirty="0"/>
              <a:t> </a:t>
            </a:r>
            <a:r>
              <a:rPr sz="2400" dirty="0"/>
              <a:t>connected</a:t>
            </a:r>
            <a:r>
              <a:rPr sz="2400" spc="-20" dirty="0"/>
              <a:t> </a:t>
            </a:r>
            <a:r>
              <a:rPr sz="2400" spc="-35" dirty="0"/>
              <a:t>in </a:t>
            </a:r>
            <a:r>
              <a:rPr sz="2400" dirty="0"/>
              <a:t>series.</a:t>
            </a:r>
            <a:r>
              <a:rPr sz="2400" spc="-40" dirty="0"/>
              <a:t> </a:t>
            </a:r>
            <a:r>
              <a:rPr sz="2400" dirty="0"/>
              <a:t>Note</a:t>
            </a:r>
            <a:r>
              <a:rPr sz="2400" spc="-40" dirty="0"/>
              <a:t> </a:t>
            </a:r>
            <a:r>
              <a:rPr sz="2400" dirty="0"/>
              <a:t>that</a:t>
            </a:r>
            <a:r>
              <a:rPr sz="2400" spc="-35" dirty="0"/>
              <a:t> </a:t>
            </a:r>
            <a:r>
              <a:rPr sz="2400" spc="-25" dirty="0"/>
              <a:t>the </a:t>
            </a:r>
            <a:r>
              <a:rPr sz="2400" dirty="0"/>
              <a:t>same</a:t>
            </a:r>
            <a:r>
              <a:rPr sz="2400" spc="-35" dirty="0"/>
              <a:t> </a:t>
            </a:r>
            <a:r>
              <a:rPr sz="2400" dirty="0"/>
              <a:t>current</a:t>
            </a:r>
            <a:r>
              <a:rPr sz="2400" spc="-30" dirty="0"/>
              <a:t> </a:t>
            </a:r>
            <a:r>
              <a:rPr sz="2400" dirty="0"/>
              <a:t>I</a:t>
            </a:r>
            <a:r>
              <a:rPr sz="2400" spc="-35" dirty="0"/>
              <a:t> </a:t>
            </a:r>
            <a:r>
              <a:rPr sz="2400" spc="-10" dirty="0"/>
              <a:t>flows </a:t>
            </a:r>
            <a:r>
              <a:rPr sz="2400" dirty="0"/>
              <a:t>through</a:t>
            </a:r>
            <a:r>
              <a:rPr sz="2400" spc="-45" dirty="0"/>
              <a:t> </a:t>
            </a:r>
            <a:r>
              <a:rPr sz="2400" dirty="0"/>
              <a:t>each</a:t>
            </a:r>
            <a:r>
              <a:rPr sz="2400" spc="-40" dirty="0"/>
              <a:t> </a:t>
            </a:r>
            <a:r>
              <a:rPr sz="2400" spc="-10" dirty="0"/>
              <a:t>resistor.</a:t>
            </a:r>
            <a:endParaRPr sz="2400"/>
          </a:p>
          <a:p>
            <a:pPr marL="381000" marR="103505">
              <a:lnSpc>
                <a:spcPct val="99800"/>
              </a:lnSpc>
              <a:spcBef>
                <a:spcPts val="5"/>
              </a:spcBef>
            </a:pPr>
            <a:r>
              <a:rPr dirty="0"/>
              <a:t>(b)</a:t>
            </a:r>
            <a:r>
              <a:rPr spc="-1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equivalent </a:t>
            </a:r>
            <a:r>
              <a:rPr dirty="0"/>
              <a:t>resistance,</a:t>
            </a:r>
            <a:r>
              <a:rPr spc="-50" dirty="0"/>
              <a:t> </a:t>
            </a:r>
            <a:r>
              <a:rPr dirty="0"/>
              <a:t>R</a:t>
            </a:r>
            <a:r>
              <a:rPr sz="2850" baseline="-8771" dirty="0"/>
              <a:t>eq</a:t>
            </a:r>
            <a:r>
              <a:rPr sz="2850" spc="165" baseline="-8771" dirty="0"/>
              <a:t> </a:t>
            </a:r>
            <a:r>
              <a:rPr sz="2400" dirty="0"/>
              <a:t>=</a:t>
            </a:r>
            <a:r>
              <a:rPr sz="2400" spc="-35" dirty="0"/>
              <a:t> </a:t>
            </a:r>
            <a:r>
              <a:rPr sz="2400" dirty="0"/>
              <a:t>R</a:t>
            </a:r>
            <a:r>
              <a:rPr sz="2400" baseline="-20833" dirty="0"/>
              <a:t>1</a:t>
            </a:r>
            <a:r>
              <a:rPr sz="2400" spc="322" baseline="-20833" dirty="0"/>
              <a:t> </a:t>
            </a:r>
            <a:r>
              <a:rPr sz="2400" spc="-50" dirty="0"/>
              <a:t>+ </a:t>
            </a:r>
            <a:r>
              <a:rPr sz="2400" dirty="0"/>
              <a:t>R</a:t>
            </a:r>
            <a:r>
              <a:rPr sz="2400" baseline="-20833" dirty="0"/>
              <a:t>2</a:t>
            </a:r>
            <a:r>
              <a:rPr sz="2400" spc="352" baseline="-20833" dirty="0"/>
              <a:t> </a:t>
            </a:r>
            <a:r>
              <a:rPr sz="2400" dirty="0"/>
              <a:t>+</a:t>
            </a:r>
            <a:r>
              <a:rPr sz="2400" spc="-10" dirty="0"/>
              <a:t> </a:t>
            </a:r>
            <a:r>
              <a:rPr sz="2400" dirty="0"/>
              <a:t>R</a:t>
            </a:r>
            <a:r>
              <a:rPr sz="2400" baseline="-20833" dirty="0"/>
              <a:t>3</a:t>
            </a:r>
            <a:r>
              <a:rPr sz="2400" spc="337" baseline="-20833" dirty="0"/>
              <a:t> </a:t>
            </a:r>
            <a:r>
              <a:rPr sz="2400" dirty="0"/>
              <a:t>has</a:t>
            </a:r>
            <a:r>
              <a:rPr sz="2400" spc="-15" dirty="0"/>
              <a:t> </a:t>
            </a:r>
            <a:r>
              <a:rPr sz="2400" dirty="0"/>
              <a:t>the</a:t>
            </a:r>
            <a:r>
              <a:rPr sz="2400" spc="-15" dirty="0"/>
              <a:t> </a:t>
            </a:r>
            <a:r>
              <a:rPr sz="2400" spc="-20" dirty="0"/>
              <a:t>same </a:t>
            </a:r>
            <a:r>
              <a:rPr sz="2400" dirty="0"/>
              <a:t>current</a:t>
            </a:r>
            <a:r>
              <a:rPr sz="2400" spc="-70" dirty="0"/>
              <a:t> </a:t>
            </a:r>
            <a:r>
              <a:rPr sz="2400" dirty="0"/>
              <a:t>flowing</a:t>
            </a:r>
            <a:r>
              <a:rPr sz="2400" spc="-70" dirty="0"/>
              <a:t> </a:t>
            </a:r>
            <a:r>
              <a:rPr sz="2400" spc="-10" dirty="0"/>
              <a:t>through </a:t>
            </a:r>
            <a:r>
              <a:rPr sz="2400" dirty="0"/>
              <a:t>it</a:t>
            </a:r>
            <a:r>
              <a:rPr sz="2400" spc="-15" dirty="0"/>
              <a:t> </a:t>
            </a:r>
            <a:r>
              <a:rPr sz="2400" dirty="0"/>
              <a:t>as</a:t>
            </a:r>
            <a:r>
              <a:rPr sz="2400" spc="-15" dirty="0"/>
              <a:t> </a:t>
            </a:r>
            <a:r>
              <a:rPr sz="2400" dirty="0"/>
              <a:t>the</a:t>
            </a:r>
            <a:r>
              <a:rPr sz="2400" spc="-10" dirty="0"/>
              <a:t> </a:t>
            </a:r>
            <a:r>
              <a:rPr sz="2400" dirty="0"/>
              <a:t>current</a:t>
            </a:r>
            <a:r>
              <a:rPr sz="2400" spc="-15" dirty="0"/>
              <a:t> </a:t>
            </a:r>
            <a:r>
              <a:rPr sz="2400" dirty="0"/>
              <a:t>I</a:t>
            </a:r>
            <a:r>
              <a:rPr sz="2400" spc="-10" dirty="0"/>
              <a:t> </a:t>
            </a:r>
            <a:r>
              <a:rPr sz="2400" dirty="0"/>
              <a:t>in</a:t>
            </a:r>
            <a:r>
              <a:rPr sz="2400" spc="-15" dirty="0"/>
              <a:t> </a:t>
            </a:r>
            <a:r>
              <a:rPr sz="2400" spc="-25" dirty="0"/>
              <a:t>the </a:t>
            </a:r>
            <a:r>
              <a:rPr sz="2400" dirty="0"/>
              <a:t>original</a:t>
            </a:r>
            <a:r>
              <a:rPr sz="2400" spc="-50" dirty="0"/>
              <a:t> </a:t>
            </a:r>
            <a:r>
              <a:rPr sz="2400" spc="-10" dirty="0"/>
              <a:t>circuit.</a:t>
            </a:r>
            <a:endParaRPr sz="24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04840" y="1986279"/>
            <a:ext cx="2629645" cy="41087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168" y="578104"/>
            <a:ext cx="4910328" cy="3657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9302" y="808207"/>
            <a:ext cx="1839467" cy="2729322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654304" y="3626103"/>
            <a:ext cx="1524000" cy="381000"/>
          </a:xfrm>
          <a:custGeom>
            <a:avLst/>
            <a:gdLst/>
            <a:ahLst/>
            <a:cxnLst/>
            <a:rect l="l" t="t" r="r" b="b"/>
            <a:pathLst>
              <a:path w="1524000" h="381000">
                <a:moveTo>
                  <a:pt x="1524000" y="381000"/>
                </a:moveTo>
                <a:lnTo>
                  <a:pt x="1524000" y="0"/>
                </a:lnTo>
                <a:lnTo>
                  <a:pt x="0" y="0"/>
                </a:lnTo>
                <a:lnTo>
                  <a:pt x="0" y="381000"/>
                </a:lnTo>
                <a:lnTo>
                  <a:pt x="152400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5843" y="4768596"/>
            <a:ext cx="3018790" cy="14859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Resistors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in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series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sum.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2000">
              <a:latin typeface="Times New Roman"/>
              <a:cs typeface="Times New Roman"/>
            </a:endParaRPr>
          </a:p>
          <a:p>
            <a:pPr marL="88900" marR="5080" algn="just">
              <a:lnSpc>
                <a:spcPct val="100299"/>
              </a:lnSpc>
            </a:pPr>
            <a:r>
              <a:rPr sz="1800" dirty="0">
                <a:latin typeface="Times New Roman"/>
                <a:cs typeface="Times New Roman"/>
              </a:rPr>
              <a:t>Note: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resistor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“blows</a:t>
            </a:r>
            <a:r>
              <a:rPr sz="1800" spc="-25" dirty="0">
                <a:latin typeface="Times New Roman"/>
                <a:cs typeface="Times New Roman"/>
              </a:rPr>
              <a:t> up” </a:t>
            </a:r>
            <a:r>
              <a:rPr sz="1800" dirty="0">
                <a:latin typeface="Times New Roman"/>
                <a:cs typeface="Times New Roman"/>
              </a:rPr>
              <a:t>then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current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flow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any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resistor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elements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9203" y="260603"/>
            <a:ext cx="139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33843" y="222496"/>
            <a:ext cx="139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43051" y="3880096"/>
            <a:ext cx="3716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Circuit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EQUIVALENT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circuit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043" y="298703"/>
            <a:ext cx="3709035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</a:pPr>
            <a:r>
              <a:rPr sz="1800" b="0" dirty="0">
                <a:latin typeface="Times New Roman"/>
                <a:cs typeface="Times New Roman"/>
              </a:rPr>
              <a:t>In</a:t>
            </a:r>
            <a:r>
              <a:rPr sz="1800" b="0" spc="-3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a</a:t>
            </a:r>
            <a:r>
              <a:rPr sz="1800" b="0" spc="-25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series</a:t>
            </a:r>
            <a:r>
              <a:rPr sz="1800" b="0" spc="-4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circuit</a:t>
            </a:r>
            <a:r>
              <a:rPr sz="1800" b="0" spc="-25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the</a:t>
            </a:r>
            <a:r>
              <a:rPr sz="1800" b="0" spc="-3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current</a:t>
            </a:r>
            <a:r>
              <a:rPr sz="1800" b="0" spc="-3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is</a:t>
            </a:r>
            <a:r>
              <a:rPr sz="1800" b="0" spc="-3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the</a:t>
            </a:r>
            <a:r>
              <a:rPr sz="1800" b="0" spc="-25" dirty="0">
                <a:latin typeface="Times New Roman"/>
                <a:cs typeface="Times New Roman"/>
              </a:rPr>
              <a:t> </a:t>
            </a:r>
            <a:r>
              <a:rPr sz="1800" b="0" spc="-20" dirty="0">
                <a:latin typeface="Times New Roman"/>
                <a:cs typeface="Times New Roman"/>
              </a:rPr>
              <a:t>same </a:t>
            </a:r>
            <a:r>
              <a:rPr sz="1800" b="0" dirty="0">
                <a:latin typeface="Times New Roman"/>
                <a:cs typeface="Times New Roman"/>
              </a:rPr>
              <a:t>at</a:t>
            </a:r>
            <a:r>
              <a:rPr sz="1800" b="0" spc="-2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each</a:t>
            </a:r>
            <a:r>
              <a:rPr sz="1800" b="0" spc="-25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point</a:t>
            </a:r>
            <a:r>
              <a:rPr sz="1800" b="0" spc="-15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in</a:t>
            </a:r>
            <a:r>
              <a:rPr sz="1800" b="0" spc="-25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the</a:t>
            </a:r>
            <a:r>
              <a:rPr sz="1800" b="0" spc="-5" dirty="0">
                <a:latin typeface="Times New Roman"/>
                <a:cs typeface="Times New Roman"/>
              </a:rPr>
              <a:t> </a:t>
            </a:r>
            <a:r>
              <a:rPr sz="1800" b="0" spc="-10" dirty="0">
                <a:latin typeface="Times New Roman"/>
                <a:cs typeface="Times New Roman"/>
              </a:rPr>
              <a:t>circuit.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104" y="1032255"/>
            <a:ext cx="2138370" cy="277977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0703" y="1113007"/>
            <a:ext cx="1839467" cy="272932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40004" y="4299204"/>
            <a:ext cx="959485" cy="7556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8100" marR="30480">
              <a:lnSpc>
                <a:spcPts val="2870"/>
              </a:lnSpc>
              <a:spcBef>
                <a:spcPts val="200"/>
              </a:spcBef>
            </a:pPr>
            <a:r>
              <a:rPr sz="2400" i="1" spc="-10" dirty="0">
                <a:latin typeface="Times New Roman"/>
                <a:cs typeface="Times New Roman"/>
              </a:rPr>
              <a:t>V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=IR</a:t>
            </a:r>
            <a:r>
              <a:rPr sz="2400" i="1" spc="-15" baseline="-20833" dirty="0">
                <a:latin typeface="Times New Roman"/>
                <a:cs typeface="Times New Roman"/>
              </a:rPr>
              <a:t>1 </a:t>
            </a:r>
            <a:r>
              <a:rPr sz="2400" i="1" spc="-10" dirty="0">
                <a:latin typeface="Times New Roman"/>
                <a:cs typeface="Times New Roman"/>
              </a:rPr>
              <a:t>V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=IR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0004" y="5029200"/>
            <a:ext cx="9594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spc="-10" dirty="0">
                <a:latin typeface="Times New Roman"/>
                <a:cs typeface="Times New Roman"/>
              </a:rPr>
              <a:t>V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=IR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03044" y="4410455"/>
            <a:ext cx="1743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spc="-10" dirty="0">
                <a:latin typeface="Times New Roman"/>
                <a:cs typeface="Times New Roman"/>
              </a:rPr>
              <a:t>V=V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+V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+V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75204" y="4953000"/>
            <a:ext cx="1190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2295" algn="l"/>
                <a:tab pos="1076325" algn="l"/>
              </a:tabLst>
            </a:pPr>
            <a:r>
              <a:rPr sz="1600" i="1" spc="-50" dirty="0">
                <a:latin typeface="Times New Roman"/>
                <a:cs typeface="Times New Roman"/>
              </a:rPr>
              <a:t>1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i="1" spc="-50" dirty="0">
                <a:latin typeface="Times New Roman"/>
                <a:cs typeface="Times New Roman"/>
              </a:rPr>
              <a:t>2</a:t>
            </a:r>
            <a:r>
              <a:rPr sz="1600" i="1" dirty="0">
                <a:latin typeface="Times New Roman"/>
                <a:cs typeface="Times New Roman"/>
              </a:rPr>
              <a:t>	</a:t>
            </a:r>
            <a:r>
              <a:rPr sz="1600" i="1" spc="-50" dirty="0">
                <a:latin typeface="Times New Roman"/>
                <a:cs typeface="Times New Roman"/>
              </a:rPr>
              <a:t>3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79320" y="4774692"/>
            <a:ext cx="1890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=I(R</a:t>
            </a:r>
            <a:r>
              <a:rPr sz="2400" i="1" spc="18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+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spc="18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+R</a:t>
            </a:r>
            <a:r>
              <a:rPr sz="2400" i="1" spc="190" dirty="0">
                <a:latin typeface="Times New Roman"/>
                <a:cs typeface="Times New Roman"/>
              </a:rPr>
              <a:t> </a:t>
            </a:r>
            <a:r>
              <a:rPr sz="2400" i="1" spc="-5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29043" y="4486655"/>
            <a:ext cx="706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20" dirty="0">
                <a:latin typeface="Times New Roman"/>
                <a:cs typeface="Times New Roman"/>
              </a:rPr>
              <a:t>V=IR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08747" y="4664964"/>
            <a:ext cx="1047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50" dirty="0">
                <a:latin typeface="Times New Roman"/>
                <a:cs typeface="Times New Roman"/>
              </a:rPr>
              <a:t>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11903" y="5835903"/>
            <a:ext cx="2219325" cy="46672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10"/>
              </a:spcBef>
            </a:pP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baseline="-20833" dirty="0">
                <a:latin typeface="Times New Roman"/>
                <a:cs typeface="Times New Roman"/>
              </a:rPr>
              <a:t>s</a:t>
            </a:r>
            <a:r>
              <a:rPr sz="2400" i="1" dirty="0">
                <a:latin typeface="Times New Roman"/>
                <a:cs typeface="Times New Roman"/>
              </a:rPr>
              <a:t>=(R</a:t>
            </a:r>
            <a:r>
              <a:rPr sz="2400" i="1" baseline="-20833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+</a:t>
            </a:r>
            <a:r>
              <a:rPr sz="2400" i="1" spc="-8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R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+R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71444" y="1975103"/>
            <a:ext cx="2603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Circuits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EQUIVALENT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8010" y="730503"/>
            <a:ext cx="5730494" cy="391210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723644" y="4715255"/>
            <a:ext cx="6269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Gravitational</a:t>
            </a:r>
            <a:r>
              <a:rPr sz="2400" i="1" spc="-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equivalent</a:t>
            </a:r>
            <a:r>
              <a:rPr sz="2400" i="1" spc="-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three</a:t>
            </a:r>
            <a:r>
              <a:rPr sz="2400" i="1" spc="-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resistors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in</a:t>
            </a:r>
            <a:r>
              <a:rPr sz="2400" i="1" spc="-5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series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8614" rIns="0" bIns="0" rtlCol="0">
            <a:spAutoFit/>
          </a:bodyPr>
          <a:lstStyle/>
          <a:p>
            <a:pPr marL="4081145" marR="5080" indent="-2074545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21–8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Resistors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in 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parallel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80365" marR="43180" indent="-342900">
              <a:lnSpc>
                <a:spcPct val="89800"/>
              </a:lnSpc>
              <a:spcBef>
                <a:spcPts val="390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80365" algn="l"/>
              </a:tabLst>
            </a:pPr>
            <a:r>
              <a:rPr dirty="0"/>
              <a:t>(a)</a:t>
            </a:r>
            <a:r>
              <a:rPr spc="-10" dirty="0"/>
              <a:t> </a:t>
            </a:r>
            <a:r>
              <a:rPr dirty="0"/>
              <a:t>Three</a:t>
            </a:r>
            <a:r>
              <a:rPr spc="-5" dirty="0"/>
              <a:t> </a:t>
            </a:r>
            <a:r>
              <a:rPr dirty="0"/>
              <a:t>resistors,</a:t>
            </a:r>
            <a:r>
              <a:rPr spc="-5" dirty="0"/>
              <a:t> </a:t>
            </a:r>
            <a:r>
              <a:rPr spc="-25" dirty="0"/>
              <a:t>R</a:t>
            </a:r>
            <a:r>
              <a:rPr sz="2400" spc="-37" baseline="-20833" dirty="0"/>
              <a:t>1</a:t>
            </a:r>
            <a:r>
              <a:rPr sz="2400" spc="-25" dirty="0"/>
              <a:t>, </a:t>
            </a:r>
            <a:r>
              <a:rPr sz="2400" dirty="0"/>
              <a:t>R</a:t>
            </a:r>
            <a:r>
              <a:rPr sz="2400" baseline="-20833" dirty="0"/>
              <a:t>2</a:t>
            </a:r>
            <a:r>
              <a:rPr sz="2400" dirty="0"/>
              <a:t>,</a:t>
            </a:r>
            <a:r>
              <a:rPr sz="2400" spc="-20" dirty="0"/>
              <a:t> </a:t>
            </a:r>
            <a:r>
              <a:rPr sz="2400" dirty="0"/>
              <a:t>and</a:t>
            </a:r>
            <a:r>
              <a:rPr sz="2400" spc="-20" dirty="0"/>
              <a:t> </a:t>
            </a:r>
            <a:r>
              <a:rPr sz="2400" dirty="0"/>
              <a:t>R</a:t>
            </a:r>
            <a:r>
              <a:rPr sz="2400" baseline="-20833" dirty="0"/>
              <a:t>3</a:t>
            </a:r>
            <a:r>
              <a:rPr sz="2400" dirty="0"/>
              <a:t>,</a:t>
            </a:r>
            <a:r>
              <a:rPr sz="2400" spc="-15" dirty="0"/>
              <a:t> </a:t>
            </a:r>
            <a:r>
              <a:rPr sz="2400" dirty="0"/>
              <a:t>connected</a:t>
            </a:r>
            <a:r>
              <a:rPr sz="2400" spc="-20" dirty="0"/>
              <a:t> </a:t>
            </a:r>
            <a:r>
              <a:rPr sz="2400" spc="-35" dirty="0"/>
              <a:t>in </a:t>
            </a:r>
            <a:r>
              <a:rPr sz="2400" dirty="0"/>
              <a:t>parallel.</a:t>
            </a:r>
            <a:r>
              <a:rPr sz="2400" spc="-30" dirty="0"/>
              <a:t> </a:t>
            </a:r>
            <a:r>
              <a:rPr sz="2400" dirty="0"/>
              <a:t>Note</a:t>
            </a:r>
            <a:r>
              <a:rPr sz="2400" spc="-25" dirty="0"/>
              <a:t> </a:t>
            </a:r>
            <a:r>
              <a:rPr sz="2400" dirty="0"/>
              <a:t>that</a:t>
            </a:r>
            <a:r>
              <a:rPr sz="2400" spc="-25" dirty="0"/>
              <a:t> </a:t>
            </a:r>
            <a:r>
              <a:rPr sz="2400" spc="-20" dirty="0"/>
              <a:t>each </a:t>
            </a:r>
            <a:r>
              <a:rPr sz="2400" dirty="0"/>
              <a:t>resistor</a:t>
            </a:r>
            <a:r>
              <a:rPr sz="2400" spc="-5" dirty="0"/>
              <a:t> </a:t>
            </a:r>
            <a:r>
              <a:rPr sz="2400" dirty="0"/>
              <a:t>is</a:t>
            </a:r>
            <a:r>
              <a:rPr sz="2400" spc="-5" dirty="0"/>
              <a:t> </a:t>
            </a:r>
            <a:r>
              <a:rPr sz="2400" spc="-10" dirty="0"/>
              <a:t>connected </a:t>
            </a:r>
            <a:r>
              <a:rPr sz="2400" dirty="0"/>
              <a:t>across</a:t>
            </a:r>
            <a:r>
              <a:rPr sz="2400" spc="-50" dirty="0"/>
              <a:t> </a:t>
            </a:r>
            <a:r>
              <a:rPr sz="2400" dirty="0"/>
              <a:t>the</a:t>
            </a:r>
            <a:r>
              <a:rPr sz="2400" spc="-45" dirty="0"/>
              <a:t> </a:t>
            </a:r>
            <a:r>
              <a:rPr sz="2400" spc="-20" dirty="0"/>
              <a:t>same </a:t>
            </a:r>
            <a:r>
              <a:rPr sz="2400" dirty="0"/>
              <a:t>potential</a:t>
            </a:r>
            <a:r>
              <a:rPr sz="2400" spc="-55" dirty="0"/>
              <a:t> </a:t>
            </a:r>
            <a:r>
              <a:rPr sz="2400" dirty="0"/>
              <a:t>difference,</a:t>
            </a:r>
            <a:r>
              <a:rPr sz="2400" spc="-40" dirty="0"/>
              <a:t> </a:t>
            </a:r>
            <a:r>
              <a:rPr sz="2400" spc="-25" dirty="0"/>
              <a:t>E.</a:t>
            </a:r>
            <a:endParaRPr sz="2400"/>
          </a:p>
          <a:p>
            <a:pPr marL="381000" marR="107950">
              <a:lnSpc>
                <a:spcPts val="2580"/>
              </a:lnSpc>
              <a:spcBef>
                <a:spcPts val="50"/>
              </a:spcBef>
            </a:pPr>
            <a:r>
              <a:rPr dirty="0"/>
              <a:t>(b)</a:t>
            </a:r>
            <a:r>
              <a:rPr spc="-1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equivalent </a:t>
            </a:r>
            <a:r>
              <a:rPr dirty="0"/>
              <a:t>resistance,</a:t>
            </a:r>
            <a:r>
              <a:rPr spc="-70" dirty="0"/>
              <a:t> </a:t>
            </a:r>
            <a:r>
              <a:rPr dirty="0"/>
              <a:t>1/R</a:t>
            </a:r>
            <a:r>
              <a:rPr sz="2400" baseline="-6944" dirty="0"/>
              <a:t>eq</a:t>
            </a:r>
            <a:r>
              <a:rPr sz="2400" spc="277" baseline="-6944" dirty="0"/>
              <a:t> </a:t>
            </a:r>
            <a:r>
              <a:rPr sz="2400" dirty="0"/>
              <a:t>=</a:t>
            </a:r>
            <a:r>
              <a:rPr sz="2400" spc="-65" dirty="0"/>
              <a:t> </a:t>
            </a:r>
            <a:r>
              <a:rPr sz="2400" spc="-20" dirty="0"/>
              <a:t>1/R</a:t>
            </a:r>
            <a:r>
              <a:rPr sz="2400" spc="-30" baseline="-20833" dirty="0"/>
              <a:t>1</a:t>
            </a:r>
            <a:endParaRPr sz="2400" baseline="-20833"/>
          </a:p>
          <a:p>
            <a:pPr marL="381000" marR="340360">
              <a:lnSpc>
                <a:spcPts val="2580"/>
              </a:lnSpc>
              <a:spcBef>
                <a:spcPts val="10"/>
              </a:spcBef>
            </a:pPr>
            <a:r>
              <a:rPr dirty="0"/>
              <a:t>+</a:t>
            </a:r>
            <a:r>
              <a:rPr spc="-20" dirty="0"/>
              <a:t> </a:t>
            </a:r>
            <a:r>
              <a:rPr dirty="0"/>
              <a:t>1/R</a:t>
            </a:r>
            <a:r>
              <a:rPr sz="2400" baseline="-20833" dirty="0"/>
              <a:t>2</a:t>
            </a:r>
            <a:r>
              <a:rPr sz="2400" spc="352" baseline="-20833" dirty="0"/>
              <a:t> </a:t>
            </a:r>
            <a:r>
              <a:rPr sz="2400" dirty="0"/>
              <a:t>+</a:t>
            </a:r>
            <a:r>
              <a:rPr sz="2400" spc="-20" dirty="0"/>
              <a:t> </a:t>
            </a:r>
            <a:r>
              <a:rPr sz="2400" dirty="0"/>
              <a:t>1/R</a:t>
            </a:r>
            <a:r>
              <a:rPr sz="2400" baseline="-20833" dirty="0"/>
              <a:t>3</a:t>
            </a:r>
            <a:r>
              <a:rPr sz="2400" spc="352" baseline="-20833" dirty="0"/>
              <a:t> </a:t>
            </a:r>
            <a:r>
              <a:rPr sz="2400" dirty="0"/>
              <a:t>has</a:t>
            </a:r>
            <a:r>
              <a:rPr sz="2400" spc="-15" dirty="0"/>
              <a:t> </a:t>
            </a:r>
            <a:r>
              <a:rPr sz="2400" spc="-25" dirty="0"/>
              <a:t>the </a:t>
            </a:r>
            <a:r>
              <a:rPr sz="2400" dirty="0"/>
              <a:t>same</a:t>
            </a:r>
            <a:r>
              <a:rPr sz="2400" spc="-55" dirty="0"/>
              <a:t> </a:t>
            </a:r>
            <a:r>
              <a:rPr sz="2400" dirty="0"/>
              <a:t>current</a:t>
            </a:r>
            <a:r>
              <a:rPr sz="2400" spc="-50" dirty="0"/>
              <a:t> </a:t>
            </a:r>
            <a:r>
              <a:rPr sz="2400" spc="-10" dirty="0"/>
              <a:t>flowing</a:t>
            </a:r>
            <a:endParaRPr sz="2400"/>
          </a:p>
          <a:p>
            <a:pPr marL="381000">
              <a:lnSpc>
                <a:spcPts val="2410"/>
              </a:lnSpc>
            </a:pPr>
            <a:r>
              <a:rPr dirty="0"/>
              <a:t>through</a:t>
            </a:r>
            <a:r>
              <a:rPr spc="-20" dirty="0"/>
              <a:t> </a:t>
            </a:r>
            <a:r>
              <a:rPr dirty="0"/>
              <a:t>it</a:t>
            </a:r>
            <a:r>
              <a:rPr spc="-20" dirty="0"/>
              <a:t> </a:t>
            </a:r>
            <a:r>
              <a:rPr dirty="0"/>
              <a:t>as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total</a:t>
            </a:r>
          </a:p>
          <a:p>
            <a:pPr marL="381000" marR="213360">
              <a:lnSpc>
                <a:spcPts val="2580"/>
              </a:lnSpc>
              <a:spcBef>
                <a:spcPts val="195"/>
              </a:spcBef>
            </a:pPr>
            <a:r>
              <a:rPr dirty="0"/>
              <a:t>current</a:t>
            </a:r>
            <a:r>
              <a:rPr spc="-5" dirty="0"/>
              <a:t> </a:t>
            </a:r>
            <a:r>
              <a:rPr dirty="0"/>
              <a:t>I in</a:t>
            </a:r>
            <a:r>
              <a:rPr spc="-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original circuit.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4444" y="1986279"/>
            <a:ext cx="2871106" cy="410870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16703" y="273304"/>
            <a:ext cx="4268680" cy="284530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7104" y="0"/>
            <a:ext cx="4345209" cy="286410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09244" y="5843015"/>
            <a:ext cx="34347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Current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entering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junction </a:t>
            </a:r>
            <a:r>
              <a:rPr sz="2000" i="1" dirty="0">
                <a:latin typeface="Times New Roman"/>
                <a:cs typeface="Times New Roman"/>
              </a:rPr>
              <a:t>Equals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current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leaving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junction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28851" y="3724643"/>
            <a:ext cx="347154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same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amount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energy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lost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by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charges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independent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which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path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taken.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0838" y="2940304"/>
            <a:ext cx="3205078" cy="267157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6234" y="197103"/>
            <a:ext cx="4189069" cy="350215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75762" y="806703"/>
            <a:ext cx="2649061" cy="37597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64844" y="3724655"/>
            <a:ext cx="2320290" cy="75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875"/>
              </a:lnSpc>
              <a:spcBef>
                <a:spcPts val="100"/>
              </a:spcBef>
            </a:pPr>
            <a:r>
              <a:rPr sz="2400" i="1" spc="-10" dirty="0">
                <a:latin typeface="Times New Roman"/>
                <a:cs typeface="Times New Roman"/>
              </a:rPr>
              <a:t>V=V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=V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=V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endParaRPr sz="2400" baseline="-20833">
              <a:latin typeface="Times New Roman"/>
              <a:cs typeface="Times New Roman"/>
            </a:endParaRPr>
          </a:p>
          <a:p>
            <a:pPr marL="188595">
              <a:lnSpc>
                <a:spcPts val="2875"/>
              </a:lnSpc>
            </a:pPr>
            <a:r>
              <a:rPr sz="2400" i="1" spc="-10" dirty="0">
                <a:latin typeface="Times New Roman"/>
                <a:cs typeface="Times New Roman"/>
              </a:rPr>
              <a:t>=I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R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=I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R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=I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R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4844" y="4820411"/>
            <a:ext cx="2759710" cy="1121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>
              <a:lnSpc>
                <a:spcPct val="99800"/>
              </a:lnSpc>
              <a:spcBef>
                <a:spcPts val="105"/>
              </a:spcBef>
            </a:pPr>
            <a:r>
              <a:rPr sz="2400" i="1" spc="-10" dirty="0">
                <a:latin typeface="Times New Roman"/>
                <a:cs typeface="Times New Roman"/>
              </a:rPr>
              <a:t>I=I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+I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+I</a:t>
            </a:r>
            <a:r>
              <a:rPr sz="2400" i="1" spc="-15" baseline="-20833" dirty="0">
                <a:latin typeface="Times New Roman"/>
                <a:cs typeface="Times New Roman"/>
              </a:rPr>
              <a:t>3 </a:t>
            </a:r>
            <a:r>
              <a:rPr sz="2400" i="1" spc="-10" dirty="0">
                <a:latin typeface="Times New Roman"/>
                <a:cs typeface="Times New Roman"/>
              </a:rPr>
              <a:t>I=V/R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+V/R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+V/R</a:t>
            </a:r>
            <a:r>
              <a:rPr sz="2400" i="1" spc="-15" baseline="-20833" dirty="0">
                <a:latin typeface="Times New Roman"/>
                <a:cs typeface="Times New Roman"/>
              </a:rPr>
              <a:t>3 </a:t>
            </a:r>
            <a:r>
              <a:rPr sz="2400" i="1" spc="-10" dirty="0">
                <a:latin typeface="Times New Roman"/>
                <a:cs typeface="Times New Roman"/>
              </a:rPr>
              <a:t>I=V(1/R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+1/R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+1/R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41644" y="5324855"/>
            <a:ext cx="942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spc="-10" dirty="0">
                <a:latin typeface="Times New Roman"/>
                <a:cs typeface="Times New Roman"/>
              </a:rPr>
              <a:t>I=V/R</a:t>
            </a:r>
            <a:r>
              <a:rPr sz="2400" i="1" spc="-15" baseline="-20833" dirty="0">
                <a:latin typeface="Times New Roman"/>
                <a:cs typeface="Times New Roman"/>
              </a:rPr>
              <a:t>p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4347" rIns="0" bIns="0" rtlCol="0">
            <a:spAutoFit/>
          </a:bodyPr>
          <a:lstStyle/>
          <a:p>
            <a:pPr marL="527050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latin typeface="Times New Roman"/>
                <a:cs typeface="Times New Roman"/>
              </a:rPr>
              <a:t>Circuits</a:t>
            </a:r>
            <a:r>
              <a:rPr sz="1800" b="0" spc="-6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are</a:t>
            </a:r>
            <a:r>
              <a:rPr sz="1800" b="0" spc="-45" dirty="0">
                <a:latin typeface="Times New Roman"/>
                <a:cs typeface="Times New Roman"/>
              </a:rPr>
              <a:t> </a:t>
            </a:r>
            <a:r>
              <a:rPr sz="1800" b="0" spc="-10" dirty="0">
                <a:latin typeface="Times New Roman"/>
                <a:cs typeface="Times New Roman"/>
              </a:rPr>
              <a:t>EQUIVALENT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002532" y="4083303"/>
            <a:ext cx="1910080" cy="1376680"/>
            <a:chOff x="4002532" y="4083303"/>
            <a:chExt cx="1910080" cy="1376680"/>
          </a:xfrm>
        </p:grpSpPr>
        <p:sp>
          <p:nvSpPr>
            <p:cNvPr id="9" name="object 9"/>
            <p:cNvSpPr/>
            <p:nvPr/>
          </p:nvSpPr>
          <p:spPr>
            <a:xfrm>
              <a:off x="4007104" y="4138167"/>
              <a:ext cx="1827530" cy="1316990"/>
            </a:xfrm>
            <a:custGeom>
              <a:avLst/>
              <a:gdLst/>
              <a:ahLst/>
              <a:cxnLst/>
              <a:rect l="l" t="t" r="r" b="b"/>
              <a:pathLst>
                <a:path w="1827529" h="1316989">
                  <a:moveTo>
                    <a:pt x="0" y="1316736"/>
                  </a:moveTo>
                  <a:lnTo>
                    <a:pt x="1827275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802376" y="4083303"/>
              <a:ext cx="109855" cy="99060"/>
            </a:xfrm>
            <a:custGeom>
              <a:avLst/>
              <a:gdLst/>
              <a:ahLst/>
              <a:cxnLst/>
              <a:rect l="l" t="t" r="r" b="b"/>
              <a:pathLst>
                <a:path w="109854" h="99060">
                  <a:moveTo>
                    <a:pt x="0" y="18287"/>
                  </a:moveTo>
                  <a:lnTo>
                    <a:pt x="57912" y="99059"/>
                  </a:lnTo>
                  <a:lnTo>
                    <a:pt x="109727" y="0"/>
                  </a:lnTo>
                  <a:lnTo>
                    <a:pt x="0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043167" y="4235703"/>
            <a:ext cx="330835" cy="1148080"/>
            <a:chOff x="6043167" y="4235703"/>
            <a:chExt cx="330835" cy="1148080"/>
          </a:xfrm>
        </p:grpSpPr>
        <p:sp>
          <p:nvSpPr>
            <p:cNvPr id="12" name="object 12"/>
            <p:cNvSpPr/>
            <p:nvPr/>
          </p:nvSpPr>
          <p:spPr>
            <a:xfrm>
              <a:off x="6090411" y="4328667"/>
              <a:ext cx="279400" cy="1050290"/>
            </a:xfrm>
            <a:custGeom>
              <a:avLst/>
              <a:gdLst/>
              <a:ahLst/>
              <a:cxnLst/>
              <a:rect l="l" t="t" r="r" b="b"/>
              <a:pathLst>
                <a:path w="279400" h="1050289">
                  <a:moveTo>
                    <a:pt x="278892" y="1050036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43167" y="4235703"/>
              <a:ext cx="96520" cy="109855"/>
            </a:xfrm>
            <a:custGeom>
              <a:avLst/>
              <a:gdLst/>
              <a:ahLst/>
              <a:cxnLst/>
              <a:rect l="l" t="t" r="r" b="b"/>
              <a:pathLst>
                <a:path w="96520" h="109854">
                  <a:moveTo>
                    <a:pt x="0" y="109727"/>
                  </a:moveTo>
                  <a:lnTo>
                    <a:pt x="96012" y="83819"/>
                  </a:lnTo>
                  <a:lnTo>
                    <a:pt x="21336" y="0"/>
                  </a:lnTo>
                  <a:lnTo>
                    <a:pt x="0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99386" y="996690"/>
            <a:ext cx="66567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02485" algn="l"/>
                <a:tab pos="2959735" algn="l"/>
                <a:tab pos="4879975" algn="l"/>
              </a:tabLst>
            </a:pP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analogy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	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for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	</a:t>
            </a: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electric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	</a:t>
            </a: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current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503" y="1797304"/>
            <a:ext cx="3203185" cy="502158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56844" y="1981200"/>
            <a:ext cx="4389755" cy="4295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90"/>
              </a:spcBef>
            </a:pPr>
            <a:r>
              <a:rPr sz="2800" dirty="0">
                <a:latin typeface="Tahoma"/>
                <a:cs typeface="Tahoma"/>
              </a:rPr>
              <a:t>Water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can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flow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quite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freely </a:t>
            </a:r>
            <a:r>
              <a:rPr sz="2800" dirty="0">
                <a:latin typeface="Tahoma"/>
                <a:cs typeface="Tahoma"/>
              </a:rPr>
              <a:t>through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garden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hose,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but </a:t>
            </a:r>
            <a:r>
              <a:rPr sz="2800" dirty="0">
                <a:latin typeface="Tahoma"/>
                <a:cs typeface="Tahoma"/>
              </a:rPr>
              <a:t>if</a:t>
            </a:r>
            <a:r>
              <a:rPr sz="2800" spc="-3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both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ends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are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at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same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level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(a)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there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no </a:t>
            </a:r>
            <a:r>
              <a:rPr sz="2800" dirty="0">
                <a:latin typeface="Tahoma"/>
                <a:cs typeface="Tahoma"/>
              </a:rPr>
              <a:t>flow.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If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ends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are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spc="-20" dirty="0">
                <a:latin typeface="Tahoma"/>
                <a:cs typeface="Tahoma"/>
              </a:rPr>
              <a:t>held</a:t>
            </a:r>
            <a:r>
              <a:rPr sz="2800" spc="70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at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different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levels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(b),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water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flows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from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region </a:t>
            </a:r>
            <a:r>
              <a:rPr sz="2800" dirty="0">
                <a:latin typeface="Tahoma"/>
                <a:cs typeface="Tahoma"/>
              </a:rPr>
              <a:t>where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gravitational </a:t>
            </a:r>
            <a:r>
              <a:rPr sz="2800" dirty="0">
                <a:latin typeface="Tahoma"/>
                <a:cs typeface="Tahoma"/>
              </a:rPr>
              <a:t>potential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energy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high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to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region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where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it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spc="-20" dirty="0">
                <a:latin typeface="Tahoma"/>
                <a:cs typeface="Tahoma"/>
              </a:rPr>
              <a:t>low.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B22ED8E-FA78-4D2B-818E-176F7ABC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0002" y="108203"/>
            <a:ext cx="7525384" cy="7556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8100" marR="30480">
              <a:lnSpc>
                <a:spcPts val="2870"/>
              </a:lnSpc>
              <a:spcBef>
                <a:spcPts val="200"/>
              </a:spcBef>
            </a:pPr>
            <a:r>
              <a:rPr sz="2400" b="0" i="1" dirty="0">
                <a:latin typeface="Times New Roman"/>
                <a:cs typeface="Times New Roman"/>
              </a:rPr>
              <a:t>Note: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The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equivalent</a:t>
            </a:r>
            <a:r>
              <a:rPr sz="2400" b="0" i="1" spc="-3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parallel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resistance,</a:t>
            </a:r>
            <a:r>
              <a:rPr sz="2400" b="0" i="1" spc="-3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R</a:t>
            </a:r>
            <a:r>
              <a:rPr sz="2400" b="0" i="1" baseline="-20833" dirty="0">
                <a:latin typeface="Times New Roman"/>
                <a:cs typeface="Times New Roman"/>
              </a:rPr>
              <a:t>P</a:t>
            </a:r>
            <a:r>
              <a:rPr sz="2400" b="0" i="1" dirty="0">
                <a:latin typeface="Times New Roman"/>
                <a:cs typeface="Times New Roman"/>
              </a:rPr>
              <a:t>,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is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ALWAYS</a:t>
            </a:r>
            <a:r>
              <a:rPr sz="2400" b="0" i="1" spc="-30" dirty="0">
                <a:latin typeface="Times New Roman"/>
                <a:cs typeface="Times New Roman"/>
              </a:rPr>
              <a:t> </a:t>
            </a:r>
            <a:r>
              <a:rPr sz="2400" b="0" i="1" spc="-20" dirty="0">
                <a:latin typeface="Times New Roman"/>
                <a:cs typeface="Times New Roman"/>
              </a:rPr>
              <a:t>less </a:t>
            </a:r>
            <a:r>
              <a:rPr sz="2400" b="0" i="1" dirty="0">
                <a:latin typeface="Times New Roman"/>
                <a:cs typeface="Times New Roman"/>
              </a:rPr>
              <a:t>than</a:t>
            </a:r>
            <a:r>
              <a:rPr sz="2400" b="0" i="1" spc="-3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any</a:t>
            </a:r>
            <a:r>
              <a:rPr sz="2400" b="0" i="1" spc="-2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of</a:t>
            </a:r>
            <a:r>
              <a:rPr sz="2400" b="0" i="1" spc="-25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the</a:t>
            </a:r>
            <a:r>
              <a:rPr sz="2400" b="0" i="1" spc="-2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individual</a:t>
            </a:r>
            <a:r>
              <a:rPr sz="2400" b="0" i="1" spc="-20" dirty="0">
                <a:latin typeface="Times New Roman"/>
                <a:cs typeface="Times New Roman"/>
              </a:rPr>
              <a:t> </a:t>
            </a:r>
            <a:r>
              <a:rPr sz="2400" b="0" i="1" spc="-10" dirty="0">
                <a:latin typeface="Times New Roman"/>
                <a:cs typeface="Times New Roman"/>
              </a:rPr>
              <a:t>resistances.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27300" y="1383481"/>
            <a:ext cx="233045" cy="18986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41776" y="2133599"/>
            <a:ext cx="334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3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Symbol"/>
                <a:cs typeface="Symbol"/>
              </a:rPr>
              <a:t></a:t>
            </a:r>
            <a:endParaRPr sz="1600">
              <a:latin typeface="Symbol"/>
              <a:cs typeface="Symbo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07681" y="1416938"/>
            <a:ext cx="2367280" cy="1827530"/>
            <a:chOff x="1007681" y="1416938"/>
            <a:chExt cx="2367280" cy="1827530"/>
          </a:xfrm>
        </p:grpSpPr>
        <p:sp>
          <p:nvSpPr>
            <p:cNvPr id="6" name="object 6"/>
            <p:cNvSpPr/>
            <p:nvPr/>
          </p:nvSpPr>
          <p:spPr>
            <a:xfrm>
              <a:off x="1306576" y="1431543"/>
              <a:ext cx="1844039" cy="1798320"/>
            </a:xfrm>
            <a:custGeom>
              <a:avLst/>
              <a:gdLst/>
              <a:ahLst/>
              <a:cxnLst/>
              <a:rect l="l" t="t" r="r" b="b"/>
              <a:pathLst>
                <a:path w="1844039" h="1798320">
                  <a:moveTo>
                    <a:pt x="0" y="0"/>
                  </a:moveTo>
                  <a:lnTo>
                    <a:pt x="0" y="1798319"/>
                  </a:lnTo>
                  <a:lnTo>
                    <a:pt x="1844040" y="1798319"/>
                  </a:lnTo>
                  <a:lnTo>
                    <a:pt x="18440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06576" y="1431543"/>
              <a:ext cx="1844039" cy="1798320"/>
            </a:xfrm>
            <a:custGeom>
              <a:avLst/>
              <a:gdLst/>
              <a:ahLst/>
              <a:cxnLst/>
              <a:rect l="l" t="t" r="r" b="b"/>
              <a:pathLst>
                <a:path w="1844039" h="1798320">
                  <a:moveTo>
                    <a:pt x="1844040" y="1798319"/>
                  </a:moveTo>
                  <a:lnTo>
                    <a:pt x="1844040" y="0"/>
                  </a:lnTo>
                  <a:lnTo>
                    <a:pt x="0" y="0"/>
                  </a:lnTo>
                  <a:lnTo>
                    <a:pt x="0" y="1798319"/>
                  </a:lnTo>
                  <a:lnTo>
                    <a:pt x="1844040" y="1798319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12444" y="2073147"/>
              <a:ext cx="632460" cy="360045"/>
            </a:xfrm>
            <a:custGeom>
              <a:avLst/>
              <a:gdLst/>
              <a:ahLst/>
              <a:cxnLst/>
              <a:rect l="l" t="t" r="r" b="b"/>
              <a:pathLst>
                <a:path w="632460" h="360044">
                  <a:moveTo>
                    <a:pt x="0" y="0"/>
                  </a:moveTo>
                  <a:lnTo>
                    <a:pt x="0" y="359663"/>
                  </a:lnTo>
                  <a:lnTo>
                    <a:pt x="632459" y="359663"/>
                  </a:lnTo>
                  <a:lnTo>
                    <a:pt x="6324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12444" y="2073147"/>
              <a:ext cx="632460" cy="360045"/>
            </a:xfrm>
            <a:custGeom>
              <a:avLst/>
              <a:gdLst/>
              <a:ahLst/>
              <a:cxnLst/>
              <a:rect l="l" t="t" r="r" b="b"/>
              <a:pathLst>
                <a:path w="632460" h="360044">
                  <a:moveTo>
                    <a:pt x="632459" y="359663"/>
                  </a:moveTo>
                  <a:lnTo>
                    <a:pt x="632459" y="0"/>
                  </a:lnTo>
                  <a:lnTo>
                    <a:pt x="0" y="0"/>
                  </a:lnTo>
                  <a:lnTo>
                    <a:pt x="0" y="359663"/>
                  </a:lnTo>
                  <a:lnTo>
                    <a:pt x="632459" y="35966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6640" y="2195068"/>
              <a:ext cx="497205" cy="111760"/>
            </a:xfrm>
            <a:custGeom>
              <a:avLst/>
              <a:gdLst/>
              <a:ahLst/>
              <a:cxnLst/>
              <a:rect l="l" t="t" r="r" b="b"/>
              <a:pathLst>
                <a:path w="497205" h="111760">
                  <a:moveTo>
                    <a:pt x="0" y="0"/>
                  </a:moveTo>
                  <a:lnTo>
                    <a:pt x="496824" y="0"/>
                  </a:lnTo>
                </a:path>
                <a:path w="497205" h="111760">
                  <a:moveTo>
                    <a:pt x="146303" y="111252"/>
                  </a:moveTo>
                  <a:lnTo>
                    <a:pt x="330707" y="11125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73832" y="1798827"/>
              <a:ext cx="396240" cy="1031875"/>
            </a:xfrm>
            <a:custGeom>
              <a:avLst/>
              <a:gdLst/>
              <a:ahLst/>
              <a:cxnLst/>
              <a:rect l="l" t="t" r="r" b="b"/>
              <a:pathLst>
                <a:path w="396239" h="1031875">
                  <a:moveTo>
                    <a:pt x="0" y="515112"/>
                  </a:moveTo>
                  <a:lnTo>
                    <a:pt x="1538" y="579850"/>
                  </a:lnTo>
                  <a:lnTo>
                    <a:pt x="6032" y="642208"/>
                  </a:lnTo>
                  <a:lnTo>
                    <a:pt x="13297" y="701698"/>
                  </a:lnTo>
                  <a:lnTo>
                    <a:pt x="23152" y="757833"/>
                  </a:lnTo>
                  <a:lnTo>
                    <a:pt x="35412" y="810127"/>
                  </a:lnTo>
                  <a:lnTo>
                    <a:pt x="49894" y="858093"/>
                  </a:lnTo>
                  <a:lnTo>
                    <a:pt x="66416" y="901243"/>
                  </a:lnTo>
                  <a:lnTo>
                    <a:pt x="84794" y="939090"/>
                  </a:lnTo>
                  <a:lnTo>
                    <a:pt x="126387" y="996930"/>
                  </a:lnTo>
                  <a:lnTo>
                    <a:pt x="173207" y="1027717"/>
                  </a:lnTo>
                  <a:lnTo>
                    <a:pt x="198120" y="1031748"/>
                  </a:lnTo>
                  <a:lnTo>
                    <a:pt x="222732" y="1027717"/>
                  </a:lnTo>
                  <a:lnTo>
                    <a:pt x="269228" y="996930"/>
                  </a:lnTo>
                  <a:lnTo>
                    <a:pt x="310779" y="939090"/>
                  </a:lnTo>
                  <a:lnTo>
                    <a:pt x="329211" y="901243"/>
                  </a:lnTo>
                  <a:lnTo>
                    <a:pt x="345821" y="858093"/>
                  </a:lnTo>
                  <a:lnTo>
                    <a:pt x="360411" y="810127"/>
                  </a:lnTo>
                  <a:lnTo>
                    <a:pt x="372788" y="757833"/>
                  </a:lnTo>
                  <a:lnTo>
                    <a:pt x="382754" y="701698"/>
                  </a:lnTo>
                  <a:lnTo>
                    <a:pt x="390116" y="642208"/>
                  </a:lnTo>
                  <a:lnTo>
                    <a:pt x="394676" y="579850"/>
                  </a:lnTo>
                  <a:lnTo>
                    <a:pt x="396240" y="515112"/>
                  </a:lnTo>
                  <a:lnTo>
                    <a:pt x="394676" y="450399"/>
                  </a:lnTo>
                  <a:lnTo>
                    <a:pt x="390116" y="388112"/>
                  </a:lnTo>
                  <a:lnTo>
                    <a:pt x="382754" y="328731"/>
                  </a:lnTo>
                  <a:lnTo>
                    <a:pt x="372788" y="272734"/>
                  </a:lnTo>
                  <a:lnTo>
                    <a:pt x="360411" y="220599"/>
                  </a:lnTo>
                  <a:lnTo>
                    <a:pt x="345821" y="172805"/>
                  </a:lnTo>
                  <a:lnTo>
                    <a:pt x="329211" y="129830"/>
                  </a:lnTo>
                  <a:lnTo>
                    <a:pt x="310779" y="92154"/>
                  </a:lnTo>
                  <a:lnTo>
                    <a:pt x="269228" y="34611"/>
                  </a:lnTo>
                  <a:lnTo>
                    <a:pt x="222732" y="4005"/>
                  </a:lnTo>
                  <a:lnTo>
                    <a:pt x="198120" y="0"/>
                  </a:lnTo>
                  <a:lnTo>
                    <a:pt x="173207" y="4005"/>
                  </a:lnTo>
                  <a:lnTo>
                    <a:pt x="126387" y="34611"/>
                  </a:lnTo>
                  <a:lnTo>
                    <a:pt x="84794" y="92154"/>
                  </a:lnTo>
                  <a:lnTo>
                    <a:pt x="66416" y="129830"/>
                  </a:lnTo>
                  <a:lnTo>
                    <a:pt x="49894" y="172805"/>
                  </a:lnTo>
                  <a:lnTo>
                    <a:pt x="35412" y="220599"/>
                  </a:lnTo>
                  <a:lnTo>
                    <a:pt x="23152" y="272734"/>
                  </a:lnTo>
                  <a:lnTo>
                    <a:pt x="13297" y="328731"/>
                  </a:lnTo>
                  <a:lnTo>
                    <a:pt x="6032" y="388112"/>
                  </a:lnTo>
                  <a:lnTo>
                    <a:pt x="1538" y="450399"/>
                  </a:lnTo>
                  <a:lnTo>
                    <a:pt x="0" y="515112"/>
                  </a:lnTo>
                  <a:close/>
                </a:path>
              </a:pathLst>
            </a:custGeom>
            <a:solidFill>
              <a:srgbClr val="01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3832" y="1798827"/>
              <a:ext cx="396240" cy="1031875"/>
            </a:xfrm>
            <a:custGeom>
              <a:avLst/>
              <a:gdLst/>
              <a:ahLst/>
              <a:cxnLst/>
              <a:rect l="l" t="t" r="r" b="b"/>
              <a:pathLst>
                <a:path w="396239" h="1031875">
                  <a:moveTo>
                    <a:pt x="396240" y="515112"/>
                  </a:moveTo>
                  <a:lnTo>
                    <a:pt x="394676" y="450399"/>
                  </a:lnTo>
                  <a:lnTo>
                    <a:pt x="390116" y="388112"/>
                  </a:lnTo>
                  <a:lnTo>
                    <a:pt x="382754" y="328731"/>
                  </a:lnTo>
                  <a:lnTo>
                    <a:pt x="372788" y="272734"/>
                  </a:lnTo>
                  <a:lnTo>
                    <a:pt x="360411" y="220599"/>
                  </a:lnTo>
                  <a:lnTo>
                    <a:pt x="345821" y="172805"/>
                  </a:lnTo>
                  <a:lnTo>
                    <a:pt x="329211" y="129830"/>
                  </a:lnTo>
                  <a:lnTo>
                    <a:pt x="310779" y="92154"/>
                  </a:lnTo>
                  <a:lnTo>
                    <a:pt x="269228" y="34611"/>
                  </a:lnTo>
                  <a:lnTo>
                    <a:pt x="222732" y="4005"/>
                  </a:lnTo>
                  <a:lnTo>
                    <a:pt x="198120" y="0"/>
                  </a:lnTo>
                  <a:lnTo>
                    <a:pt x="173207" y="4005"/>
                  </a:lnTo>
                  <a:lnTo>
                    <a:pt x="126387" y="34611"/>
                  </a:lnTo>
                  <a:lnTo>
                    <a:pt x="84794" y="92154"/>
                  </a:lnTo>
                  <a:lnTo>
                    <a:pt x="66416" y="129830"/>
                  </a:lnTo>
                  <a:lnTo>
                    <a:pt x="49894" y="172805"/>
                  </a:lnTo>
                  <a:lnTo>
                    <a:pt x="35412" y="220599"/>
                  </a:lnTo>
                  <a:lnTo>
                    <a:pt x="23152" y="272734"/>
                  </a:lnTo>
                  <a:lnTo>
                    <a:pt x="13297" y="328731"/>
                  </a:lnTo>
                  <a:lnTo>
                    <a:pt x="6032" y="388112"/>
                  </a:lnTo>
                  <a:lnTo>
                    <a:pt x="1538" y="450399"/>
                  </a:lnTo>
                  <a:lnTo>
                    <a:pt x="0" y="515112"/>
                  </a:lnTo>
                  <a:lnTo>
                    <a:pt x="1538" y="579850"/>
                  </a:lnTo>
                  <a:lnTo>
                    <a:pt x="6032" y="642208"/>
                  </a:lnTo>
                  <a:lnTo>
                    <a:pt x="13297" y="701698"/>
                  </a:lnTo>
                  <a:lnTo>
                    <a:pt x="23152" y="757833"/>
                  </a:lnTo>
                  <a:lnTo>
                    <a:pt x="35412" y="810127"/>
                  </a:lnTo>
                  <a:lnTo>
                    <a:pt x="49894" y="858093"/>
                  </a:lnTo>
                  <a:lnTo>
                    <a:pt x="66416" y="901243"/>
                  </a:lnTo>
                  <a:lnTo>
                    <a:pt x="84794" y="939090"/>
                  </a:lnTo>
                  <a:lnTo>
                    <a:pt x="126387" y="996930"/>
                  </a:lnTo>
                  <a:lnTo>
                    <a:pt x="173207" y="1027717"/>
                  </a:lnTo>
                  <a:lnTo>
                    <a:pt x="198120" y="1031748"/>
                  </a:lnTo>
                  <a:lnTo>
                    <a:pt x="222732" y="1027717"/>
                  </a:lnTo>
                  <a:lnTo>
                    <a:pt x="269228" y="996930"/>
                  </a:lnTo>
                  <a:lnTo>
                    <a:pt x="310779" y="939090"/>
                  </a:lnTo>
                  <a:lnTo>
                    <a:pt x="329211" y="901243"/>
                  </a:lnTo>
                  <a:lnTo>
                    <a:pt x="345821" y="858093"/>
                  </a:lnTo>
                  <a:lnTo>
                    <a:pt x="360411" y="810127"/>
                  </a:lnTo>
                  <a:lnTo>
                    <a:pt x="372788" y="757833"/>
                  </a:lnTo>
                  <a:lnTo>
                    <a:pt x="382754" y="701698"/>
                  </a:lnTo>
                  <a:lnTo>
                    <a:pt x="390116" y="642208"/>
                  </a:lnTo>
                  <a:lnTo>
                    <a:pt x="394676" y="579850"/>
                  </a:lnTo>
                  <a:lnTo>
                    <a:pt x="396240" y="51511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71367" y="1716531"/>
              <a:ext cx="190500" cy="1327785"/>
            </a:xfrm>
            <a:custGeom>
              <a:avLst/>
              <a:gdLst/>
              <a:ahLst/>
              <a:cxnLst/>
              <a:rect l="l" t="t" r="r" b="b"/>
              <a:pathLst>
                <a:path w="190500" h="1327785">
                  <a:moveTo>
                    <a:pt x="10668" y="298703"/>
                  </a:moveTo>
                  <a:lnTo>
                    <a:pt x="190500" y="451103"/>
                  </a:lnTo>
                </a:path>
                <a:path w="190500" h="1327785">
                  <a:moveTo>
                    <a:pt x="10668" y="571500"/>
                  </a:moveTo>
                  <a:lnTo>
                    <a:pt x="190500" y="723900"/>
                  </a:lnTo>
                </a:path>
                <a:path w="190500" h="1327785">
                  <a:moveTo>
                    <a:pt x="0" y="859535"/>
                  </a:moveTo>
                  <a:lnTo>
                    <a:pt x="181356" y="707135"/>
                  </a:lnTo>
                </a:path>
                <a:path w="190500" h="1327785">
                  <a:moveTo>
                    <a:pt x="19812" y="569976"/>
                  </a:moveTo>
                  <a:lnTo>
                    <a:pt x="190500" y="425195"/>
                  </a:lnTo>
                </a:path>
                <a:path w="190500" h="1327785">
                  <a:moveTo>
                    <a:pt x="0" y="867155"/>
                  </a:moveTo>
                  <a:lnTo>
                    <a:pt x="190500" y="1027176"/>
                  </a:lnTo>
                </a:path>
                <a:path w="190500" h="1327785">
                  <a:moveTo>
                    <a:pt x="86868" y="1100327"/>
                  </a:moveTo>
                  <a:lnTo>
                    <a:pt x="181356" y="1019555"/>
                  </a:lnTo>
                </a:path>
                <a:path w="190500" h="1327785">
                  <a:moveTo>
                    <a:pt x="0" y="298703"/>
                  </a:moveTo>
                  <a:lnTo>
                    <a:pt x="97536" y="199643"/>
                  </a:lnTo>
                </a:path>
                <a:path w="190500" h="1327785">
                  <a:moveTo>
                    <a:pt x="86868" y="1101852"/>
                  </a:moveTo>
                  <a:lnTo>
                    <a:pt x="86868" y="1327403"/>
                  </a:lnTo>
                </a:path>
                <a:path w="190500" h="1327785">
                  <a:moveTo>
                    <a:pt x="88392" y="0"/>
                  </a:moveTo>
                  <a:lnTo>
                    <a:pt x="88392" y="225551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88032" y="1718055"/>
              <a:ext cx="396240" cy="1031875"/>
            </a:xfrm>
            <a:custGeom>
              <a:avLst/>
              <a:gdLst/>
              <a:ahLst/>
              <a:cxnLst/>
              <a:rect l="l" t="t" r="r" b="b"/>
              <a:pathLst>
                <a:path w="396239" h="1031875">
                  <a:moveTo>
                    <a:pt x="0" y="515112"/>
                  </a:moveTo>
                  <a:lnTo>
                    <a:pt x="1538" y="579850"/>
                  </a:lnTo>
                  <a:lnTo>
                    <a:pt x="6032" y="642208"/>
                  </a:lnTo>
                  <a:lnTo>
                    <a:pt x="13297" y="701698"/>
                  </a:lnTo>
                  <a:lnTo>
                    <a:pt x="23152" y="757833"/>
                  </a:lnTo>
                  <a:lnTo>
                    <a:pt x="35412" y="810127"/>
                  </a:lnTo>
                  <a:lnTo>
                    <a:pt x="49894" y="858093"/>
                  </a:lnTo>
                  <a:lnTo>
                    <a:pt x="66416" y="901243"/>
                  </a:lnTo>
                  <a:lnTo>
                    <a:pt x="84794" y="939090"/>
                  </a:lnTo>
                  <a:lnTo>
                    <a:pt x="126387" y="996930"/>
                  </a:lnTo>
                  <a:lnTo>
                    <a:pt x="173207" y="1027717"/>
                  </a:lnTo>
                  <a:lnTo>
                    <a:pt x="198120" y="1031748"/>
                  </a:lnTo>
                  <a:lnTo>
                    <a:pt x="222732" y="1027717"/>
                  </a:lnTo>
                  <a:lnTo>
                    <a:pt x="269228" y="996930"/>
                  </a:lnTo>
                  <a:lnTo>
                    <a:pt x="310779" y="939090"/>
                  </a:lnTo>
                  <a:lnTo>
                    <a:pt x="329211" y="901243"/>
                  </a:lnTo>
                  <a:lnTo>
                    <a:pt x="345821" y="858093"/>
                  </a:lnTo>
                  <a:lnTo>
                    <a:pt x="360411" y="810127"/>
                  </a:lnTo>
                  <a:lnTo>
                    <a:pt x="372788" y="757833"/>
                  </a:lnTo>
                  <a:lnTo>
                    <a:pt x="382754" y="701698"/>
                  </a:lnTo>
                  <a:lnTo>
                    <a:pt x="390116" y="642208"/>
                  </a:lnTo>
                  <a:lnTo>
                    <a:pt x="394676" y="579850"/>
                  </a:lnTo>
                  <a:lnTo>
                    <a:pt x="396240" y="515112"/>
                  </a:lnTo>
                  <a:lnTo>
                    <a:pt x="394676" y="450399"/>
                  </a:lnTo>
                  <a:lnTo>
                    <a:pt x="390116" y="388112"/>
                  </a:lnTo>
                  <a:lnTo>
                    <a:pt x="382754" y="328731"/>
                  </a:lnTo>
                  <a:lnTo>
                    <a:pt x="372788" y="272734"/>
                  </a:lnTo>
                  <a:lnTo>
                    <a:pt x="360411" y="220599"/>
                  </a:lnTo>
                  <a:lnTo>
                    <a:pt x="345821" y="172805"/>
                  </a:lnTo>
                  <a:lnTo>
                    <a:pt x="329211" y="129830"/>
                  </a:lnTo>
                  <a:lnTo>
                    <a:pt x="310779" y="92154"/>
                  </a:lnTo>
                  <a:lnTo>
                    <a:pt x="269228" y="34611"/>
                  </a:lnTo>
                  <a:lnTo>
                    <a:pt x="222732" y="4005"/>
                  </a:lnTo>
                  <a:lnTo>
                    <a:pt x="198120" y="0"/>
                  </a:lnTo>
                  <a:lnTo>
                    <a:pt x="173207" y="4005"/>
                  </a:lnTo>
                  <a:lnTo>
                    <a:pt x="126387" y="34611"/>
                  </a:lnTo>
                  <a:lnTo>
                    <a:pt x="84794" y="92154"/>
                  </a:lnTo>
                  <a:lnTo>
                    <a:pt x="66416" y="129830"/>
                  </a:lnTo>
                  <a:lnTo>
                    <a:pt x="49894" y="172805"/>
                  </a:lnTo>
                  <a:lnTo>
                    <a:pt x="35412" y="220599"/>
                  </a:lnTo>
                  <a:lnTo>
                    <a:pt x="23152" y="272734"/>
                  </a:lnTo>
                  <a:lnTo>
                    <a:pt x="13297" y="328731"/>
                  </a:lnTo>
                  <a:lnTo>
                    <a:pt x="6032" y="388112"/>
                  </a:lnTo>
                  <a:lnTo>
                    <a:pt x="1538" y="450399"/>
                  </a:lnTo>
                  <a:lnTo>
                    <a:pt x="0" y="515112"/>
                  </a:lnTo>
                  <a:close/>
                </a:path>
              </a:pathLst>
            </a:custGeom>
            <a:solidFill>
              <a:srgbClr val="01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88032" y="1718055"/>
              <a:ext cx="396240" cy="1031875"/>
            </a:xfrm>
            <a:custGeom>
              <a:avLst/>
              <a:gdLst/>
              <a:ahLst/>
              <a:cxnLst/>
              <a:rect l="l" t="t" r="r" b="b"/>
              <a:pathLst>
                <a:path w="396239" h="1031875">
                  <a:moveTo>
                    <a:pt x="396240" y="515112"/>
                  </a:moveTo>
                  <a:lnTo>
                    <a:pt x="394676" y="450399"/>
                  </a:lnTo>
                  <a:lnTo>
                    <a:pt x="390116" y="388112"/>
                  </a:lnTo>
                  <a:lnTo>
                    <a:pt x="382754" y="328731"/>
                  </a:lnTo>
                  <a:lnTo>
                    <a:pt x="372788" y="272734"/>
                  </a:lnTo>
                  <a:lnTo>
                    <a:pt x="360411" y="220599"/>
                  </a:lnTo>
                  <a:lnTo>
                    <a:pt x="345821" y="172805"/>
                  </a:lnTo>
                  <a:lnTo>
                    <a:pt x="329211" y="129830"/>
                  </a:lnTo>
                  <a:lnTo>
                    <a:pt x="310779" y="92154"/>
                  </a:lnTo>
                  <a:lnTo>
                    <a:pt x="269228" y="34611"/>
                  </a:lnTo>
                  <a:lnTo>
                    <a:pt x="222732" y="4005"/>
                  </a:lnTo>
                  <a:lnTo>
                    <a:pt x="198120" y="0"/>
                  </a:lnTo>
                  <a:lnTo>
                    <a:pt x="173207" y="4005"/>
                  </a:lnTo>
                  <a:lnTo>
                    <a:pt x="126387" y="34611"/>
                  </a:lnTo>
                  <a:lnTo>
                    <a:pt x="84794" y="92154"/>
                  </a:lnTo>
                  <a:lnTo>
                    <a:pt x="66416" y="129830"/>
                  </a:lnTo>
                  <a:lnTo>
                    <a:pt x="49894" y="172805"/>
                  </a:lnTo>
                  <a:lnTo>
                    <a:pt x="35412" y="220599"/>
                  </a:lnTo>
                  <a:lnTo>
                    <a:pt x="23152" y="272734"/>
                  </a:lnTo>
                  <a:lnTo>
                    <a:pt x="13297" y="328731"/>
                  </a:lnTo>
                  <a:lnTo>
                    <a:pt x="6032" y="388112"/>
                  </a:lnTo>
                  <a:lnTo>
                    <a:pt x="1538" y="450399"/>
                  </a:lnTo>
                  <a:lnTo>
                    <a:pt x="0" y="515112"/>
                  </a:lnTo>
                  <a:lnTo>
                    <a:pt x="1538" y="579850"/>
                  </a:lnTo>
                  <a:lnTo>
                    <a:pt x="6032" y="642208"/>
                  </a:lnTo>
                  <a:lnTo>
                    <a:pt x="13297" y="701698"/>
                  </a:lnTo>
                  <a:lnTo>
                    <a:pt x="23152" y="757833"/>
                  </a:lnTo>
                  <a:lnTo>
                    <a:pt x="35412" y="810127"/>
                  </a:lnTo>
                  <a:lnTo>
                    <a:pt x="49894" y="858093"/>
                  </a:lnTo>
                  <a:lnTo>
                    <a:pt x="66416" y="901243"/>
                  </a:lnTo>
                  <a:lnTo>
                    <a:pt x="84794" y="939090"/>
                  </a:lnTo>
                  <a:lnTo>
                    <a:pt x="126387" y="996930"/>
                  </a:lnTo>
                  <a:lnTo>
                    <a:pt x="173207" y="1027717"/>
                  </a:lnTo>
                  <a:lnTo>
                    <a:pt x="198120" y="1031748"/>
                  </a:lnTo>
                  <a:lnTo>
                    <a:pt x="222732" y="1027717"/>
                  </a:lnTo>
                  <a:lnTo>
                    <a:pt x="269228" y="996930"/>
                  </a:lnTo>
                  <a:lnTo>
                    <a:pt x="310779" y="939090"/>
                  </a:lnTo>
                  <a:lnTo>
                    <a:pt x="329211" y="901243"/>
                  </a:lnTo>
                  <a:lnTo>
                    <a:pt x="345821" y="858093"/>
                  </a:lnTo>
                  <a:lnTo>
                    <a:pt x="360411" y="810127"/>
                  </a:lnTo>
                  <a:lnTo>
                    <a:pt x="372788" y="757833"/>
                  </a:lnTo>
                  <a:lnTo>
                    <a:pt x="382754" y="701698"/>
                  </a:lnTo>
                  <a:lnTo>
                    <a:pt x="390116" y="642208"/>
                  </a:lnTo>
                  <a:lnTo>
                    <a:pt x="394676" y="579850"/>
                  </a:lnTo>
                  <a:lnTo>
                    <a:pt x="396240" y="51511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382519" y="1622043"/>
              <a:ext cx="205740" cy="1325880"/>
            </a:xfrm>
            <a:custGeom>
              <a:avLst/>
              <a:gdLst/>
              <a:ahLst/>
              <a:cxnLst/>
              <a:rect l="l" t="t" r="r" b="b"/>
              <a:pathLst>
                <a:path w="205739" h="1325880">
                  <a:moveTo>
                    <a:pt x="195072" y="1027176"/>
                  </a:moveTo>
                  <a:lnTo>
                    <a:pt x="1524" y="873251"/>
                  </a:lnTo>
                </a:path>
                <a:path w="205739" h="1325880">
                  <a:moveTo>
                    <a:pt x="193548" y="754379"/>
                  </a:moveTo>
                  <a:lnTo>
                    <a:pt x="0" y="600455"/>
                  </a:lnTo>
                </a:path>
                <a:path w="205739" h="1325880">
                  <a:moveTo>
                    <a:pt x="204215" y="466343"/>
                  </a:moveTo>
                  <a:lnTo>
                    <a:pt x="10668" y="618743"/>
                  </a:lnTo>
                </a:path>
                <a:path w="205739" h="1325880">
                  <a:moveTo>
                    <a:pt x="182879" y="754379"/>
                  </a:moveTo>
                  <a:lnTo>
                    <a:pt x="0" y="899159"/>
                  </a:lnTo>
                </a:path>
                <a:path w="205739" h="1325880">
                  <a:moveTo>
                    <a:pt x="204215" y="458723"/>
                  </a:moveTo>
                  <a:lnTo>
                    <a:pt x="0" y="297179"/>
                  </a:lnTo>
                </a:path>
                <a:path w="205739" h="1325880">
                  <a:moveTo>
                    <a:pt x="111251" y="225551"/>
                  </a:moveTo>
                  <a:lnTo>
                    <a:pt x="10668" y="304800"/>
                  </a:lnTo>
                </a:path>
                <a:path w="205739" h="1325880">
                  <a:moveTo>
                    <a:pt x="205739" y="1027176"/>
                  </a:moveTo>
                  <a:lnTo>
                    <a:pt x="102107" y="1124711"/>
                  </a:lnTo>
                </a:path>
                <a:path w="205739" h="1325880">
                  <a:moveTo>
                    <a:pt x="112775" y="225551"/>
                  </a:moveTo>
                  <a:lnTo>
                    <a:pt x="112775" y="0"/>
                  </a:lnTo>
                </a:path>
                <a:path w="205739" h="1325880">
                  <a:moveTo>
                    <a:pt x="112775" y="1325879"/>
                  </a:moveTo>
                  <a:lnTo>
                    <a:pt x="112775" y="1100327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04444" y="2514599"/>
            <a:ext cx="4267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12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0" dirty="0">
                <a:latin typeface="Times New Roman"/>
                <a:cs typeface="Times New Roman"/>
              </a:rPr>
              <a:t>V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76044" y="2228087"/>
            <a:ext cx="334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2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Symbol"/>
                <a:cs typeface="Symbol"/>
              </a:rPr>
              <a:t>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483104" y="1431544"/>
            <a:ext cx="18415" cy="1780539"/>
          </a:xfrm>
          <a:custGeom>
            <a:avLst/>
            <a:gdLst/>
            <a:ahLst/>
            <a:cxnLst/>
            <a:rect l="l" t="t" r="r" b="b"/>
            <a:pathLst>
              <a:path w="18414" h="1780539">
                <a:moveTo>
                  <a:pt x="18288" y="252983"/>
                </a:moveTo>
                <a:lnTo>
                  <a:pt x="18288" y="0"/>
                </a:lnTo>
              </a:path>
              <a:path w="18414" h="1780539">
                <a:moveTo>
                  <a:pt x="0" y="1780031"/>
                </a:moveTo>
                <a:lnTo>
                  <a:pt x="0" y="1527047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847844" y="1822703"/>
            <a:ext cx="3094355" cy="5803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equivalent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parallel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resistance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circuit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less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Symbol"/>
                <a:cs typeface="Symbol"/>
              </a:rPr>
              <a:t></a:t>
            </a:r>
            <a:r>
              <a:rPr sz="1800" spc="-2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70127" y="4729479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4">
                <a:moveTo>
                  <a:pt x="0" y="0"/>
                </a:moveTo>
                <a:lnTo>
                  <a:pt x="330707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67536" y="4729479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02460" y="4729479"/>
            <a:ext cx="318770" cy="0"/>
          </a:xfrm>
          <a:custGeom>
            <a:avLst/>
            <a:gdLst/>
            <a:ahLst/>
            <a:cxnLst/>
            <a:rect l="l" t="t" r="r" b="b"/>
            <a:pathLst>
              <a:path w="318769">
                <a:moveTo>
                  <a:pt x="0" y="0"/>
                </a:moveTo>
                <a:lnTo>
                  <a:pt x="318516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43223" y="4729479"/>
            <a:ext cx="744220" cy="0"/>
          </a:xfrm>
          <a:custGeom>
            <a:avLst/>
            <a:gdLst/>
            <a:ahLst/>
            <a:cxnLst/>
            <a:rect l="l" t="t" r="r" b="b"/>
            <a:pathLst>
              <a:path w="744220">
                <a:moveTo>
                  <a:pt x="0" y="0"/>
                </a:moveTo>
                <a:lnTo>
                  <a:pt x="743712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453635" y="4729479"/>
            <a:ext cx="1007744" cy="0"/>
          </a:xfrm>
          <a:custGeom>
            <a:avLst/>
            <a:gdLst/>
            <a:ahLst/>
            <a:cxnLst/>
            <a:rect l="l" t="t" r="r" b="b"/>
            <a:pathLst>
              <a:path w="1007745">
                <a:moveTo>
                  <a:pt x="0" y="0"/>
                </a:moveTo>
                <a:lnTo>
                  <a:pt x="1007363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29223" y="4729479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612" y="0"/>
                </a:lnTo>
              </a:path>
            </a:pathLst>
          </a:custGeom>
          <a:ln w="98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548394" y="4387861"/>
            <a:ext cx="3813175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708025" algn="l"/>
              </a:tabLst>
            </a:pPr>
            <a:r>
              <a:rPr sz="2775" i="1" spc="-75" baseline="1501" dirty="0">
                <a:latin typeface="Times New Roman"/>
                <a:cs typeface="Times New Roman"/>
              </a:rPr>
              <a:t>R</a:t>
            </a:r>
            <a:r>
              <a:rPr sz="1650" spc="-75" baseline="-20202" dirty="0">
                <a:latin typeface="Times New Roman"/>
                <a:cs typeface="Times New Roman"/>
              </a:rPr>
              <a:t>1</a:t>
            </a:r>
            <a:r>
              <a:rPr sz="1650" spc="-202" baseline="-20202" dirty="0">
                <a:latin typeface="Times New Roman"/>
                <a:cs typeface="Times New Roman"/>
              </a:rPr>
              <a:t> </a:t>
            </a:r>
            <a:r>
              <a:rPr sz="2775" i="1" spc="-37" baseline="1501" dirty="0">
                <a:latin typeface="Times New Roman"/>
                <a:cs typeface="Times New Roman"/>
              </a:rPr>
              <a:t>R</a:t>
            </a:r>
            <a:r>
              <a:rPr sz="1650" spc="-37" baseline="-20202" dirty="0">
                <a:latin typeface="Times New Roman"/>
                <a:cs typeface="Times New Roman"/>
              </a:rPr>
              <a:t>2</a:t>
            </a:r>
            <a:r>
              <a:rPr sz="1650" baseline="-20202" dirty="0">
                <a:latin typeface="Times New Roman"/>
                <a:cs typeface="Times New Roman"/>
              </a:rPr>
              <a:t>	</a:t>
            </a:r>
            <a:r>
              <a:rPr sz="2775" baseline="-36036" dirty="0">
                <a:latin typeface="Symbol"/>
                <a:cs typeface="Symbol"/>
              </a:rPr>
              <a:t></a:t>
            </a:r>
            <a:r>
              <a:rPr sz="2775" spc="630" baseline="-36036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(3</a:t>
            </a:r>
            <a:r>
              <a:rPr sz="1850" dirty="0">
                <a:latin typeface="Symbol"/>
                <a:cs typeface="Symbol"/>
              </a:rPr>
              <a:t></a:t>
            </a:r>
            <a:r>
              <a:rPr sz="1850" dirty="0">
                <a:latin typeface="Times New Roman"/>
                <a:cs typeface="Times New Roman"/>
              </a:rPr>
              <a:t>)(2</a:t>
            </a:r>
            <a:r>
              <a:rPr sz="1850" dirty="0">
                <a:latin typeface="Symbol"/>
                <a:cs typeface="Symbol"/>
              </a:rPr>
              <a:t></a:t>
            </a:r>
            <a:r>
              <a:rPr sz="1850" dirty="0">
                <a:latin typeface="Times New Roman"/>
                <a:cs typeface="Times New Roman"/>
              </a:rPr>
              <a:t>)</a:t>
            </a:r>
            <a:r>
              <a:rPr sz="1850" spc="459" dirty="0">
                <a:latin typeface="Times New Roman"/>
                <a:cs typeface="Times New Roman"/>
              </a:rPr>
              <a:t> </a:t>
            </a:r>
            <a:r>
              <a:rPr sz="2775" baseline="-36036" dirty="0">
                <a:latin typeface="Symbol"/>
                <a:cs typeface="Symbol"/>
              </a:rPr>
              <a:t></a:t>
            </a:r>
            <a:r>
              <a:rPr sz="2775" spc="247" baseline="-36036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6</a:t>
            </a:r>
            <a:r>
              <a:rPr sz="1850" dirty="0">
                <a:latin typeface="Symbol"/>
                <a:cs typeface="Symbol"/>
              </a:rPr>
              <a:t></a:t>
            </a:r>
            <a:r>
              <a:rPr sz="1850" spc="195" dirty="0">
                <a:latin typeface="Times New Roman"/>
                <a:cs typeface="Times New Roman"/>
              </a:rPr>
              <a:t> </a:t>
            </a:r>
            <a:r>
              <a:rPr sz="2775" baseline="-36036" dirty="0">
                <a:latin typeface="Symbol"/>
                <a:cs typeface="Symbol"/>
              </a:rPr>
              <a:t></a:t>
            </a:r>
            <a:r>
              <a:rPr sz="2775" spc="-240" baseline="-36036" dirty="0">
                <a:latin typeface="Times New Roman"/>
                <a:cs typeface="Times New Roman"/>
              </a:rPr>
              <a:t> </a:t>
            </a:r>
            <a:r>
              <a:rPr sz="2775" baseline="-36036" dirty="0">
                <a:latin typeface="Times New Roman"/>
                <a:cs typeface="Times New Roman"/>
              </a:rPr>
              <a:t>1.2</a:t>
            </a:r>
            <a:r>
              <a:rPr sz="2775" baseline="-36036" dirty="0">
                <a:latin typeface="Symbol"/>
                <a:cs typeface="Symbol"/>
              </a:rPr>
              <a:t></a:t>
            </a:r>
            <a:r>
              <a:rPr sz="2775" spc="7" baseline="-36036" dirty="0">
                <a:latin typeface="Times New Roman"/>
                <a:cs typeface="Times New Roman"/>
              </a:rPr>
              <a:t> </a:t>
            </a:r>
            <a:r>
              <a:rPr sz="2775" baseline="-36036" dirty="0">
                <a:latin typeface="Symbol"/>
                <a:cs typeface="Symbol"/>
              </a:rPr>
              <a:t></a:t>
            </a:r>
            <a:r>
              <a:rPr sz="2775" spc="52" baseline="-36036" dirty="0">
                <a:latin typeface="Times New Roman"/>
                <a:cs typeface="Times New Roman"/>
              </a:rPr>
              <a:t> </a:t>
            </a:r>
            <a:r>
              <a:rPr sz="2775" spc="-37" baseline="-36036" dirty="0">
                <a:latin typeface="Times New Roman"/>
                <a:cs typeface="Times New Roman"/>
              </a:rPr>
              <a:t>2</a:t>
            </a:r>
            <a:r>
              <a:rPr sz="2775" spc="-37" baseline="-36036" dirty="0">
                <a:latin typeface="Symbol"/>
                <a:cs typeface="Symbol"/>
              </a:rPr>
              <a:t></a:t>
            </a:r>
            <a:endParaRPr sz="2775" baseline="-36036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27991" y="4723137"/>
            <a:ext cx="2648585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1037590" algn="l"/>
                <a:tab pos="2313305" algn="l"/>
              </a:tabLst>
            </a:pPr>
            <a:r>
              <a:rPr sz="1850" i="1" dirty="0">
                <a:latin typeface="Times New Roman"/>
                <a:cs typeface="Times New Roman"/>
              </a:rPr>
              <a:t>R</a:t>
            </a:r>
            <a:r>
              <a:rPr sz="1650" baseline="-22727" dirty="0">
                <a:latin typeface="Times New Roman"/>
                <a:cs typeface="Times New Roman"/>
              </a:rPr>
              <a:t>1</a:t>
            </a:r>
            <a:r>
              <a:rPr sz="1650" spc="330" baseline="-22727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Symbol"/>
                <a:cs typeface="Symbol"/>
              </a:rPr>
              <a:t></a:t>
            </a:r>
            <a:r>
              <a:rPr sz="1850" spc="-40" dirty="0">
                <a:latin typeface="Times New Roman"/>
                <a:cs typeface="Times New Roman"/>
              </a:rPr>
              <a:t> </a:t>
            </a:r>
            <a:r>
              <a:rPr sz="1850" i="1" spc="-25" dirty="0">
                <a:latin typeface="Times New Roman"/>
                <a:cs typeface="Times New Roman"/>
              </a:rPr>
              <a:t>R</a:t>
            </a:r>
            <a:r>
              <a:rPr sz="1650" spc="-37" baseline="-22727" dirty="0">
                <a:latin typeface="Times New Roman"/>
                <a:cs typeface="Times New Roman"/>
              </a:rPr>
              <a:t>2</a:t>
            </a:r>
            <a:r>
              <a:rPr sz="1650" baseline="-22727" dirty="0">
                <a:latin typeface="Times New Roman"/>
                <a:cs typeface="Times New Roman"/>
              </a:rPr>
              <a:t>	</a:t>
            </a:r>
            <a:r>
              <a:rPr sz="1850" spc="-20" dirty="0">
                <a:latin typeface="Times New Roman"/>
                <a:cs typeface="Times New Roman"/>
              </a:rPr>
              <a:t>(3</a:t>
            </a:r>
            <a:r>
              <a:rPr sz="1850" spc="-20" dirty="0">
                <a:latin typeface="Symbol"/>
                <a:cs typeface="Symbol"/>
              </a:rPr>
              <a:t></a:t>
            </a:r>
            <a:r>
              <a:rPr sz="1850" spc="-8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Symbol"/>
                <a:cs typeface="Symbol"/>
              </a:rPr>
              <a:t></a:t>
            </a:r>
            <a:r>
              <a:rPr sz="1850" spc="-60" dirty="0">
                <a:latin typeface="Times New Roman"/>
                <a:cs typeface="Times New Roman"/>
              </a:rPr>
              <a:t> </a:t>
            </a:r>
            <a:r>
              <a:rPr sz="1850" spc="-25" dirty="0">
                <a:latin typeface="Times New Roman"/>
                <a:cs typeface="Times New Roman"/>
              </a:rPr>
              <a:t>2</a:t>
            </a:r>
            <a:r>
              <a:rPr sz="1850" spc="-25" dirty="0">
                <a:latin typeface="Symbol"/>
                <a:cs typeface="Symbol"/>
              </a:rPr>
              <a:t></a:t>
            </a:r>
            <a:r>
              <a:rPr sz="1850" spc="-25" dirty="0">
                <a:latin typeface="Times New Roman"/>
                <a:cs typeface="Times New Roman"/>
              </a:rPr>
              <a:t>)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25" dirty="0">
                <a:latin typeface="Times New Roman"/>
                <a:cs typeface="Times New Roman"/>
              </a:rPr>
              <a:t>5</a:t>
            </a:r>
            <a:r>
              <a:rPr sz="1850" spc="-25" dirty="0">
                <a:latin typeface="Symbol"/>
                <a:cs typeface="Symbol"/>
              </a:rPr>
              <a:t>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03862" y="4538733"/>
            <a:ext cx="1685925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46760" algn="l"/>
                <a:tab pos="1176655" algn="l"/>
                <a:tab pos="1542415" algn="l"/>
              </a:tabLst>
            </a:pPr>
            <a:r>
              <a:rPr sz="1850" spc="-50" dirty="0">
                <a:latin typeface="Symbol"/>
                <a:cs typeface="Symbol"/>
              </a:rPr>
              <a:t>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25" dirty="0">
                <a:latin typeface="Times New Roman"/>
                <a:cs typeface="Times New Roman"/>
              </a:rPr>
              <a:t>or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Times New Roman"/>
                <a:cs typeface="Times New Roman"/>
              </a:rPr>
              <a:t>R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74166" y="4723138"/>
            <a:ext cx="1315085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9600" algn="l"/>
                <a:tab pos="1143000" algn="l"/>
              </a:tabLst>
            </a:pPr>
            <a:r>
              <a:rPr sz="1850" spc="-50" dirty="0">
                <a:latin typeface="Times New Roman"/>
                <a:cs typeface="Times New Roman"/>
              </a:rPr>
              <a:t>R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Times New Roman"/>
                <a:cs typeface="Times New Roman"/>
              </a:rPr>
              <a:t>R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Times New Roman"/>
                <a:cs typeface="Times New Roman"/>
              </a:rPr>
              <a:t>R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4457" y="4387861"/>
            <a:ext cx="1334135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346075" algn="l"/>
                <a:tab pos="629285" algn="l"/>
                <a:tab pos="1176655" algn="l"/>
              </a:tabLst>
            </a:pPr>
            <a:r>
              <a:rPr sz="1850" spc="-50" dirty="0">
                <a:latin typeface="Times New Roman"/>
                <a:cs typeface="Times New Roman"/>
              </a:rPr>
              <a:t>1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2775" spc="-75" baseline="-36036" dirty="0">
                <a:latin typeface="Symbol"/>
                <a:cs typeface="Symbol"/>
              </a:rPr>
              <a:t></a:t>
            </a:r>
            <a:r>
              <a:rPr sz="2775" baseline="-36036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Times New Roman"/>
                <a:cs typeface="Times New Roman"/>
              </a:rPr>
              <a:t>1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-50" dirty="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4360" y="3670046"/>
            <a:ext cx="3916679" cy="3105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dirty="0">
                <a:latin typeface="Times New Roman"/>
                <a:cs typeface="Times New Roman"/>
              </a:rPr>
              <a:t>If</a:t>
            </a:r>
            <a:r>
              <a:rPr sz="1850" spc="13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a</a:t>
            </a:r>
            <a:r>
              <a:rPr sz="1850" spc="-1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circuit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contains</a:t>
            </a:r>
            <a:r>
              <a:rPr sz="1850" spc="-9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only</a:t>
            </a:r>
            <a:r>
              <a:rPr sz="1850" spc="3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Times New Roman"/>
                <a:cs typeface="Times New Roman"/>
              </a:rPr>
              <a:t>two</a:t>
            </a:r>
            <a:r>
              <a:rPr sz="1850" spc="-140" dirty="0">
                <a:latin typeface="Times New Roman"/>
                <a:cs typeface="Times New Roman"/>
              </a:rPr>
              <a:t> </a:t>
            </a:r>
            <a:r>
              <a:rPr sz="1850" spc="-10" dirty="0">
                <a:latin typeface="Times New Roman"/>
                <a:cs typeface="Times New Roman"/>
              </a:rPr>
              <a:t>resistances</a:t>
            </a:r>
            <a:r>
              <a:rPr sz="1850" spc="-90" dirty="0">
                <a:latin typeface="Times New Roman"/>
                <a:cs typeface="Times New Roman"/>
              </a:rPr>
              <a:t> </a:t>
            </a:r>
            <a:r>
              <a:rPr sz="1850" spc="-50" dirty="0">
                <a:latin typeface="Times New Roman"/>
                <a:cs typeface="Times New Roman"/>
              </a:rPr>
              <a:t>: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60185" y="4697117"/>
            <a:ext cx="1028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0" dirty="0">
                <a:latin typeface="Times New Roman"/>
                <a:cs typeface="Times New Roman"/>
              </a:rPr>
              <a:t>P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64684" y="4881526"/>
            <a:ext cx="122745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94360" algn="l"/>
                <a:tab pos="1144905" algn="l"/>
              </a:tabLst>
            </a:pPr>
            <a:r>
              <a:rPr sz="1100" spc="-50" dirty="0">
                <a:latin typeface="Times New Roman"/>
                <a:cs typeface="Times New Roman"/>
              </a:rPr>
              <a:t>P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0" dirty="0">
                <a:latin typeface="Times New Roman"/>
                <a:cs typeface="Times New Roman"/>
              </a:rPr>
              <a:t>1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09244" y="5480303"/>
            <a:ext cx="2694305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smallest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resistance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most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important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one.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9386" y="326136"/>
            <a:ext cx="62458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21–10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Analyzing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50" dirty="0">
                <a:solidFill>
                  <a:srgbClr val="373799"/>
                </a:solidFill>
                <a:latin typeface="Tahoma"/>
                <a:cs typeface="Tahoma"/>
              </a:rPr>
              <a:t>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9386" y="996690"/>
            <a:ext cx="65995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complex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circuit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of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resistors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9867" y="1985771"/>
            <a:ext cx="3648075" cy="46634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390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55600" algn="l"/>
              </a:tabLst>
            </a:pPr>
            <a:r>
              <a:rPr sz="2400" dirty="0">
                <a:latin typeface="Tahoma"/>
                <a:cs typeface="Tahoma"/>
              </a:rPr>
              <a:t>(a)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two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vertical </a:t>
            </a:r>
            <a:r>
              <a:rPr sz="2400" dirty="0">
                <a:latin typeface="Tahoma"/>
                <a:cs typeface="Tahoma"/>
              </a:rPr>
              <a:t>resistors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are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in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parallel </a:t>
            </a:r>
            <a:r>
              <a:rPr sz="2400" dirty="0">
                <a:latin typeface="Tahoma"/>
                <a:cs typeface="Tahoma"/>
              </a:rPr>
              <a:t>with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one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another,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hence </a:t>
            </a:r>
            <a:r>
              <a:rPr sz="2400" dirty="0">
                <a:latin typeface="Tahoma"/>
                <a:cs typeface="Tahoma"/>
              </a:rPr>
              <a:t>they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can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be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replaced </a:t>
            </a:r>
            <a:r>
              <a:rPr sz="2400" dirty="0">
                <a:latin typeface="Tahoma"/>
                <a:cs typeface="Tahoma"/>
              </a:rPr>
              <a:t>with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their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equivalent </a:t>
            </a:r>
            <a:r>
              <a:rPr sz="2400" dirty="0">
                <a:latin typeface="Tahoma"/>
                <a:cs typeface="Tahoma"/>
              </a:rPr>
              <a:t>resistance,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R/2.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(b) </a:t>
            </a:r>
            <a:r>
              <a:rPr sz="2400" dirty="0">
                <a:latin typeface="Tahoma"/>
                <a:cs typeface="Tahoma"/>
              </a:rPr>
              <a:t>Now,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circuit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consists </a:t>
            </a:r>
            <a:r>
              <a:rPr sz="2400" dirty="0">
                <a:latin typeface="Tahoma"/>
                <a:cs typeface="Tahoma"/>
              </a:rPr>
              <a:t>of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three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resistors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in </a:t>
            </a:r>
            <a:r>
              <a:rPr sz="2400" dirty="0">
                <a:latin typeface="Tahoma"/>
                <a:cs typeface="Tahoma"/>
              </a:rPr>
              <a:t>series.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equivalent </a:t>
            </a:r>
            <a:r>
              <a:rPr sz="2400" dirty="0">
                <a:latin typeface="Tahoma"/>
                <a:cs typeface="Tahoma"/>
              </a:rPr>
              <a:t>resistance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of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these</a:t>
            </a:r>
            <a:r>
              <a:rPr sz="2400" spc="60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three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resistors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is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2.5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R.</a:t>
            </a:r>
            <a:endParaRPr sz="2400">
              <a:latin typeface="Tahoma"/>
              <a:cs typeface="Tahoma"/>
            </a:endParaRPr>
          </a:p>
          <a:p>
            <a:pPr marL="355600" marR="326390">
              <a:lnSpc>
                <a:spcPct val="89800"/>
              </a:lnSpc>
              <a:spcBef>
                <a:spcPts val="10"/>
              </a:spcBef>
            </a:pPr>
            <a:r>
              <a:rPr sz="2400" dirty="0">
                <a:latin typeface="Tahoma"/>
                <a:cs typeface="Tahoma"/>
              </a:rPr>
              <a:t>(c)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original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circuit </a:t>
            </a:r>
            <a:r>
              <a:rPr sz="2400" dirty="0">
                <a:latin typeface="Tahoma"/>
                <a:cs typeface="Tahoma"/>
              </a:rPr>
              <a:t>reduced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to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</a:t>
            </a:r>
            <a:r>
              <a:rPr sz="2400" spc="-10" dirty="0">
                <a:latin typeface="Tahoma"/>
                <a:cs typeface="Tahoma"/>
              </a:rPr>
              <a:t> single </a:t>
            </a:r>
            <a:r>
              <a:rPr sz="2400" dirty="0">
                <a:latin typeface="Tahoma"/>
                <a:cs typeface="Tahoma"/>
              </a:rPr>
              <a:t>equivalent</a:t>
            </a:r>
            <a:r>
              <a:rPr sz="2400" spc="-16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resistance.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1103" y="1797304"/>
            <a:ext cx="3115055" cy="471678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8823" y="324611"/>
            <a:ext cx="8301355" cy="1242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7665">
              <a:lnSpc>
                <a:spcPts val="191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Three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resistors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1,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4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Symbol"/>
                <a:cs typeface="Symbol"/>
              </a:rPr>
              <a:t>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connected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parallel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circuit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6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battery.</a:t>
            </a:r>
            <a:endParaRPr sz="1600">
              <a:latin typeface="Times New Roman"/>
              <a:cs typeface="Times New Roman"/>
            </a:endParaRPr>
          </a:p>
          <a:p>
            <a:pPr marL="363220" indent="-350520">
              <a:lnSpc>
                <a:spcPts val="1910"/>
              </a:lnSpc>
              <a:buAutoNum type="alphaUcPeriod"/>
              <a:tabLst>
                <a:tab pos="363220" algn="l"/>
              </a:tabLst>
            </a:pPr>
            <a:r>
              <a:rPr sz="1600" dirty="0">
                <a:latin typeface="Times New Roman"/>
                <a:cs typeface="Times New Roman"/>
              </a:rPr>
              <a:t>What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equivalent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resistance?</a:t>
            </a:r>
            <a:endParaRPr sz="1600">
              <a:latin typeface="Times New Roman"/>
              <a:cs typeface="Times New Roman"/>
            </a:endParaRPr>
          </a:p>
          <a:p>
            <a:pPr marL="352425" indent="-339725">
              <a:lnSpc>
                <a:spcPct val="100000"/>
              </a:lnSpc>
              <a:buAutoNum type="alphaUcPeriod"/>
              <a:tabLst>
                <a:tab pos="352425" algn="l"/>
              </a:tabLst>
            </a:pPr>
            <a:r>
              <a:rPr sz="1600" dirty="0">
                <a:latin typeface="Times New Roman"/>
                <a:cs typeface="Times New Roman"/>
              </a:rPr>
              <a:t>What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voltage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across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each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resistor?</a:t>
            </a:r>
            <a:endParaRPr sz="1600">
              <a:latin typeface="Times New Roman"/>
              <a:cs typeface="Times New Roman"/>
            </a:endParaRPr>
          </a:p>
          <a:p>
            <a:pPr marL="402590" indent="-389890">
              <a:lnSpc>
                <a:spcPts val="1910"/>
              </a:lnSpc>
              <a:spcBef>
                <a:spcPts val="35"/>
              </a:spcBef>
              <a:buAutoNum type="alphaUcPeriod"/>
              <a:tabLst>
                <a:tab pos="402590" algn="l"/>
              </a:tabLst>
            </a:pPr>
            <a:r>
              <a:rPr sz="1600" dirty="0">
                <a:latin typeface="Times New Roman"/>
                <a:cs typeface="Times New Roman"/>
              </a:rPr>
              <a:t>What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power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dissipated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4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Symbol"/>
                <a:cs typeface="Symbol"/>
              </a:rPr>
              <a:t></a:t>
            </a:r>
            <a:r>
              <a:rPr sz="1600" dirty="0">
                <a:latin typeface="Times New Roman"/>
                <a:cs typeface="Times New Roman"/>
              </a:rPr>
              <a:t> 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Symbol"/>
                <a:cs typeface="Symbol"/>
              </a:rPr>
              <a:t>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Symbol"/>
                <a:cs typeface="Symbol"/>
              </a:rPr>
              <a:t>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resistor?</a:t>
            </a:r>
            <a:endParaRPr sz="1600">
              <a:latin typeface="Times New Roman"/>
              <a:cs typeface="Times New Roman"/>
            </a:endParaRPr>
          </a:p>
          <a:p>
            <a:pPr marL="363855" indent="-351155">
              <a:lnSpc>
                <a:spcPts val="1910"/>
              </a:lnSpc>
              <a:buAutoNum type="alphaUcPeriod"/>
              <a:tabLst>
                <a:tab pos="363855" algn="l"/>
              </a:tabLst>
            </a:pPr>
            <a:r>
              <a:rPr sz="1600" dirty="0">
                <a:latin typeface="Times New Roman"/>
                <a:cs typeface="Times New Roman"/>
              </a:rPr>
              <a:t>What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power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dissipated.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Compare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power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dissipated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equivalent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circuit.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04567" y="1993081"/>
            <a:ext cx="1031875" cy="79692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  <a:p>
            <a:pPr>
              <a:lnSpc>
                <a:spcPct val="100000"/>
              </a:lnSpc>
            </a:pPr>
            <a:endParaRPr sz="12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200">
              <a:latin typeface="Symbol"/>
              <a:cs typeface="Symbol"/>
            </a:endParaRPr>
          </a:p>
          <a:p>
            <a:pPr algn="r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3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1941" y="1935098"/>
            <a:ext cx="2915285" cy="1537970"/>
            <a:chOff x="801941" y="1935098"/>
            <a:chExt cx="2915285" cy="1537970"/>
          </a:xfrm>
        </p:grpSpPr>
        <p:sp>
          <p:nvSpPr>
            <p:cNvPr id="5" name="object 5"/>
            <p:cNvSpPr/>
            <p:nvPr/>
          </p:nvSpPr>
          <p:spPr>
            <a:xfrm>
              <a:off x="1035304" y="1949703"/>
              <a:ext cx="2667000" cy="1508760"/>
            </a:xfrm>
            <a:custGeom>
              <a:avLst/>
              <a:gdLst/>
              <a:ahLst/>
              <a:cxnLst/>
              <a:rect l="l" t="t" r="r" b="b"/>
              <a:pathLst>
                <a:path w="2667000" h="1508760">
                  <a:moveTo>
                    <a:pt x="0" y="0"/>
                  </a:moveTo>
                  <a:lnTo>
                    <a:pt x="0" y="1508760"/>
                  </a:lnTo>
                  <a:lnTo>
                    <a:pt x="2667000" y="1508760"/>
                  </a:lnTo>
                  <a:lnTo>
                    <a:pt x="2667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5304" y="1949703"/>
              <a:ext cx="2667000" cy="1508760"/>
            </a:xfrm>
            <a:custGeom>
              <a:avLst/>
              <a:gdLst/>
              <a:ahLst/>
              <a:cxnLst/>
              <a:rect l="l" t="t" r="r" b="b"/>
              <a:pathLst>
                <a:path w="2667000" h="1508760">
                  <a:moveTo>
                    <a:pt x="2667000" y="1508760"/>
                  </a:moveTo>
                  <a:lnTo>
                    <a:pt x="2667000" y="0"/>
                  </a:lnTo>
                  <a:lnTo>
                    <a:pt x="0" y="0"/>
                  </a:lnTo>
                  <a:lnTo>
                    <a:pt x="0" y="1508760"/>
                  </a:lnTo>
                  <a:lnTo>
                    <a:pt x="2667000" y="1508760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06704" y="2534919"/>
              <a:ext cx="490855" cy="287020"/>
            </a:xfrm>
            <a:custGeom>
              <a:avLst/>
              <a:gdLst/>
              <a:ahLst/>
              <a:cxnLst/>
              <a:rect l="l" t="t" r="r" b="b"/>
              <a:pathLst>
                <a:path w="490855" h="287019">
                  <a:moveTo>
                    <a:pt x="0" y="0"/>
                  </a:moveTo>
                  <a:lnTo>
                    <a:pt x="0" y="286512"/>
                  </a:lnTo>
                  <a:lnTo>
                    <a:pt x="490727" y="286512"/>
                  </a:lnTo>
                  <a:lnTo>
                    <a:pt x="4907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06704" y="2534919"/>
              <a:ext cx="490855" cy="287020"/>
            </a:xfrm>
            <a:custGeom>
              <a:avLst/>
              <a:gdLst/>
              <a:ahLst/>
              <a:cxnLst/>
              <a:rect l="l" t="t" r="r" b="b"/>
              <a:pathLst>
                <a:path w="490855" h="287019">
                  <a:moveTo>
                    <a:pt x="490727" y="286512"/>
                  </a:moveTo>
                  <a:lnTo>
                    <a:pt x="490727" y="0"/>
                  </a:lnTo>
                  <a:lnTo>
                    <a:pt x="0" y="0"/>
                  </a:lnTo>
                  <a:lnTo>
                    <a:pt x="0" y="286512"/>
                  </a:lnTo>
                  <a:lnTo>
                    <a:pt x="490727" y="28651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0232" y="2632455"/>
              <a:ext cx="386080" cy="88900"/>
            </a:xfrm>
            <a:custGeom>
              <a:avLst/>
              <a:gdLst/>
              <a:ahLst/>
              <a:cxnLst/>
              <a:rect l="l" t="t" r="r" b="b"/>
              <a:pathLst>
                <a:path w="386080" h="88900">
                  <a:moveTo>
                    <a:pt x="0" y="0"/>
                  </a:moveTo>
                  <a:lnTo>
                    <a:pt x="385572" y="0"/>
                  </a:lnTo>
                </a:path>
                <a:path w="386080" h="88900">
                  <a:moveTo>
                    <a:pt x="114300" y="88392"/>
                  </a:moveTo>
                  <a:lnTo>
                    <a:pt x="257556" y="88392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30704" y="2316987"/>
              <a:ext cx="309880" cy="822960"/>
            </a:xfrm>
            <a:custGeom>
              <a:avLst/>
              <a:gdLst/>
              <a:ahLst/>
              <a:cxnLst/>
              <a:rect l="l" t="t" r="r" b="b"/>
              <a:pathLst>
                <a:path w="309880" h="822960">
                  <a:moveTo>
                    <a:pt x="0" y="411479"/>
                  </a:moveTo>
                  <a:lnTo>
                    <a:pt x="2005" y="478180"/>
                  </a:lnTo>
                  <a:lnTo>
                    <a:pt x="7815" y="541471"/>
                  </a:lnTo>
                  <a:lnTo>
                    <a:pt x="17117" y="600500"/>
                  </a:lnTo>
                  <a:lnTo>
                    <a:pt x="29602" y="654417"/>
                  </a:lnTo>
                  <a:lnTo>
                    <a:pt x="44957" y="702373"/>
                  </a:lnTo>
                  <a:lnTo>
                    <a:pt x="62874" y="743516"/>
                  </a:lnTo>
                  <a:lnTo>
                    <a:pt x="83039" y="776997"/>
                  </a:lnTo>
                  <a:lnTo>
                    <a:pt x="128875" y="817569"/>
                  </a:lnTo>
                  <a:lnTo>
                    <a:pt x="153924" y="822960"/>
                  </a:lnTo>
                  <a:lnTo>
                    <a:pt x="179015" y="817569"/>
                  </a:lnTo>
                  <a:lnTo>
                    <a:pt x="225137" y="776997"/>
                  </a:lnTo>
                  <a:lnTo>
                    <a:pt x="245510" y="743516"/>
                  </a:lnTo>
                  <a:lnTo>
                    <a:pt x="263651" y="702373"/>
                  </a:lnTo>
                  <a:lnTo>
                    <a:pt x="279233" y="654417"/>
                  </a:lnTo>
                  <a:lnTo>
                    <a:pt x="291925" y="600500"/>
                  </a:lnTo>
                  <a:lnTo>
                    <a:pt x="301398" y="541471"/>
                  </a:lnTo>
                  <a:lnTo>
                    <a:pt x="307323" y="478180"/>
                  </a:lnTo>
                  <a:lnTo>
                    <a:pt x="309372" y="411479"/>
                  </a:lnTo>
                  <a:lnTo>
                    <a:pt x="307323" y="344408"/>
                  </a:lnTo>
                  <a:lnTo>
                    <a:pt x="301398" y="280903"/>
                  </a:lnTo>
                  <a:lnTo>
                    <a:pt x="291925" y="221787"/>
                  </a:lnTo>
                  <a:lnTo>
                    <a:pt x="279233" y="167883"/>
                  </a:lnTo>
                  <a:lnTo>
                    <a:pt x="263651" y="120014"/>
                  </a:lnTo>
                  <a:lnTo>
                    <a:pt x="245510" y="79004"/>
                  </a:lnTo>
                  <a:lnTo>
                    <a:pt x="225137" y="45674"/>
                  </a:lnTo>
                  <a:lnTo>
                    <a:pt x="179015" y="5349"/>
                  </a:lnTo>
                  <a:lnTo>
                    <a:pt x="153924" y="0"/>
                  </a:lnTo>
                  <a:lnTo>
                    <a:pt x="128875" y="5349"/>
                  </a:lnTo>
                  <a:lnTo>
                    <a:pt x="83039" y="45674"/>
                  </a:lnTo>
                  <a:lnTo>
                    <a:pt x="62874" y="79004"/>
                  </a:lnTo>
                  <a:lnTo>
                    <a:pt x="44957" y="120014"/>
                  </a:lnTo>
                  <a:lnTo>
                    <a:pt x="29602" y="167883"/>
                  </a:lnTo>
                  <a:lnTo>
                    <a:pt x="17117" y="221787"/>
                  </a:lnTo>
                  <a:lnTo>
                    <a:pt x="7815" y="280903"/>
                  </a:lnTo>
                  <a:lnTo>
                    <a:pt x="2005" y="344408"/>
                  </a:lnTo>
                  <a:lnTo>
                    <a:pt x="0" y="411479"/>
                  </a:lnTo>
                  <a:close/>
                </a:path>
              </a:pathLst>
            </a:custGeom>
            <a:solidFill>
              <a:srgbClr val="01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30704" y="2316987"/>
              <a:ext cx="309880" cy="822960"/>
            </a:xfrm>
            <a:custGeom>
              <a:avLst/>
              <a:gdLst/>
              <a:ahLst/>
              <a:cxnLst/>
              <a:rect l="l" t="t" r="r" b="b"/>
              <a:pathLst>
                <a:path w="309880" h="822960">
                  <a:moveTo>
                    <a:pt x="309372" y="411479"/>
                  </a:moveTo>
                  <a:lnTo>
                    <a:pt x="307323" y="344408"/>
                  </a:lnTo>
                  <a:lnTo>
                    <a:pt x="301398" y="280903"/>
                  </a:lnTo>
                  <a:lnTo>
                    <a:pt x="291925" y="221787"/>
                  </a:lnTo>
                  <a:lnTo>
                    <a:pt x="279233" y="167883"/>
                  </a:lnTo>
                  <a:lnTo>
                    <a:pt x="263651" y="120014"/>
                  </a:lnTo>
                  <a:lnTo>
                    <a:pt x="245510" y="79004"/>
                  </a:lnTo>
                  <a:lnTo>
                    <a:pt x="225137" y="45674"/>
                  </a:lnTo>
                  <a:lnTo>
                    <a:pt x="179015" y="5349"/>
                  </a:lnTo>
                  <a:lnTo>
                    <a:pt x="153924" y="0"/>
                  </a:lnTo>
                  <a:lnTo>
                    <a:pt x="128875" y="5349"/>
                  </a:lnTo>
                  <a:lnTo>
                    <a:pt x="83039" y="45674"/>
                  </a:lnTo>
                  <a:lnTo>
                    <a:pt x="62874" y="79004"/>
                  </a:lnTo>
                  <a:lnTo>
                    <a:pt x="44957" y="120014"/>
                  </a:lnTo>
                  <a:lnTo>
                    <a:pt x="29602" y="167883"/>
                  </a:lnTo>
                  <a:lnTo>
                    <a:pt x="17117" y="221787"/>
                  </a:lnTo>
                  <a:lnTo>
                    <a:pt x="7815" y="280903"/>
                  </a:lnTo>
                  <a:lnTo>
                    <a:pt x="2005" y="344408"/>
                  </a:lnTo>
                  <a:lnTo>
                    <a:pt x="0" y="411479"/>
                  </a:lnTo>
                  <a:lnTo>
                    <a:pt x="2005" y="478180"/>
                  </a:lnTo>
                  <a:lnTo>
                    <a:pt x="7815" y="541471"/>
                  </a:lnTo>
                  <a:lnTo>
                    <a:pt x="17117" y="600500"/>
                  </a:lnTo>
                  <a:lnTo>
                    <a:pt x="29602" y="654417"/>
                  </a:lnTo>
                  <a:lnTo>
                    <a:pt x="44957" y="702373"/>
                  </a:lnTo>
                  <a:lnTo>
                    <a:pt x="62874" y="743516"/>
                  </a:lnTo>
                  <a:lnTo>
                    <a:pt x="83039" y="776997"/>
                  </a:lnTo>
                  <a:lnTo>
                    <a:pt x="128875" y="817569"/>
                  </a:lnTo>
                  <a:lnTo>
                    <a:pt x="153924" y="822960"/>
                  </a:lnTo>
                  <a:lnTo>
                    <a:pt x="179015" y="817569"/>
                  </a:lnTo>
                  <a:lnTo>
                    <a:pt x="225137" y="776997"/>
                  </a:lnTo>
                  <a:lnTo>
                    <a:pt x="245510" y="743516"/>
                  </a:lnTo>
                  <a:lnTo>
                    <a:pt x="263651" y="702373"/>
                  </a:lnTo>
                  <a:lnTo>
                    <a:pt x="279233" y="654417"/>
                  </a:lnTo>
                  <a:lnTo>
                    <a:pt x="291925" y="600500"/>
                  </a:lnTo>
                  <a:lnTo>
                    <a:pt x="301398" y="541471"/>
                  </a:lnTo>
                  <a:lnTo>
                    <a:pt x="307323" y="478180"/>
                  </a:lnTo>
                  <a:lnTo>
                    <a:pt x="309372" y="41147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406904" y="2249931"/>
              <a:ext cx="149860" cy="1059180"/>
            </a:xfrm>
            <a:custGeom>
              <a:avLst/>
              <a:gdLst/>
              <a:ahLst/>
              <a:cxnLst/>
              <a:rect l="l" t="t" r="r" b="b"/>
              <a:pathLst>
                <a:path w="149860" h="1059179">
                  <a:moveTo>
                    <a:pt x="7620" y="237743"/>
                  </a:moveTo>
                  <a:lnTo>
                    <a:pt x="149351" y="359663"/>
                  </a:lnTo>
                </a:path>
                <a:path w="149860" h="1059179">
                  <a:moveTo>
                    <a:pt x="7620" y="455675"/>
                  </a:moveTo>
                  <a:lnTo>
                    <a:pt x="149351" y="577595"/>
                  </a:lnTo>
                </a:path>
                <a:path w="149860" h="1059179">
                  <a:moveTo>
                    <a:pt x="0" y="687323"/>
                  </a:moveTo>
                  <a:lnTo>
                    <a:pt x="141731" y="565403"/>
                  </a:lnTo>
                </a:path>
                <a:path w="149860" h="1059179">
                  <a:moveTo>
                    <a:pt x="13716" y="455675"/>
                  </a:moveTo>
                  <a:lnTo>
                    <a:pt x="149351" y="339851"/>
                  </a:lnTo>
                </a:path>
                <a:path w="149860" h="1059179">
                  <a:moveTo>
                    <a:pt x="0" y="691895"/>
                  </a:moveTo>
                  <a:lnTo>
                    <a:pt x="149351" y="819912"/>
                  </a:lnTo>
                </a:path>
                <a:path w="149860" h="1059179">
                  <a:moveTo>
                    <a:pt x="68579" y="879347"/>
                  </a:moveTo>
                  <a:lnTo>
                    <a:pt x="143255" y="813815"/>
                  </a:lnTo>
                </a:path>
                <a:path w="149860" h="1059179">
                  <a:moveTo>
                    <a:pt x="0" y="237743"/>
                  </a:moveTo>
                  <a:lnTo>
                    <a:pt x="76200" y="160019"/>
                  </a:lnTo>
                </a:path>
                <a:path w="149860" h="1059179">
                  <a:moveTo>
                    <a:pt x="68579" y="879347"/>
                  </a:moveTo>
                  <a:lnTo>
                    <a:pt x="68579" y="1059179"/>
                  </a:lnTo>
                </a:path>
                <a:path w="149860" h="1059179">
                  <a:moveTo>
                    <a:pt x="68579" y="0"/>
                  </a:moveTo>
                  <a:lnTo>
                    <a:pt x="68579" y="179831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97304" y="2251455"/>
              <a:ext cx="309880" cy="824865"/>
            </a:xfrm>
            <a:custGeom>
              <a:avLst/>
              <a:gdLst/>
              <a:ahLst/>
              <a:cxnLst/>
              <a:rect l="l" t="t" r="r" b="b"/>
              <a:pathLst>
                <a:path w="309880" h="824864">
                  <a:moveTo>
                    <a:pt x="0" y="411480"/>
                  </a:moveTo>
                  <a:lnTo>
                    <a:pt x="2005" y="478223"/>
                  </a:lnTo>
                  <a:lnTo>
                    <a:pt x="7815" y="541629"/>
                  </a:lnTo>
                  <a:lnTo>
                    <a:pt x="17117" y="600829"/>
                  </a:lnTo>
                  <a:lnTo>
                    <a:pt x="29602" y="654954"/>
                  </a:lnTo>
                  <a:lnTo>
                    <a:pt x="44957" y="703135"/>
                  </a:lnTo>
                  <a:lnTo>
                    <a:pt x="62874" y="744504"/>
                  </a:lnTo>
                  <a:lnTo>
                    <a:pt x="83039" y="778192"/>
                  </a:lnTo>
                  <a:lnTo>
                    <a:pt x="128875" y="819050"/>
                  </a:lnTo>
                  <a:lnTo>
                    <a:pt x="153924" y="824484"/>
                  </a:lnTo>
                  <a:lnTo>
                    <a:pt x="179015" y="819050"/>
                  </a:lnTo>
                  <a:lnTo>
                    <a:pt x="225137" y="778192"/>
                  </a:lnTo>
                  <a:lnTo>
                    <a:pt x="245510" y="744504"/>
                  </a:lnTo>
                  <a:lnTo>
                    <a:pt x="263651" y="703135"/>
                  </a:lnTo>
                  <a:lnTo>
                    <a:pt x="279233" y="654954"/>
                  </a:lnTo>
                  <a:lnTo>
                    <a:pt x="291925" y="600829"/>
                  </a:lnTo>
                  <a:lnTo>
                    <a:pt x="301398" y="541629"/>
                  </a:lnTo>
                  <a:lnTo>
                    <a:pt x="307323" y="478223"/>
                  </a:lnTo>
                  <a:lnTo>
                    <a:pt x="309372" y="411480"/>
                  </a:lnTo>
                  <a:lnTo>
                    <a:pt x="307323" y="344779"/>
                  </a:lnTo>
                  <a:lnTo>
                    <a:pt x="301398" y="281488"/>
                  </a:lnTo>
                  <a:lnTo>
                    <a:pt x="291925" y="222459"/>
                  </a:lnTo>
                  <a:lnTo>
                    <a:pt x="279233" y="168542"/>
                  </a:lnTo>
                  <a:lnTo>
                    <a:pt x="263651" y="120586"/>
                  </a:lnTo>
                  <a:lnTo>
                    <a:pt x="245510" y="79443"/>
                  </a:lnTo>
                  <a:lnTo>
                    <a:pt x="225137" y="45962"/>
                  </a:lnTo>
                  <a:lnTo>
                    <a:pt x="179015" y="5390"/>
                  </a:lnTo>
                  <a:lnTo>
                    <a:pt x="153924" y="0"/>
                  </a:lnTo>
                  <a:lnTo>
                    <a:pt x="128875" y="5390"/>
                  </a:lnTo>
                  <a:lnTo>
                    <a:pt x="83039" y="45962"/>
                  </a:lnTo>
                  <a:lnTo>
                    <a:pt x="62874" y="79443"/>
                  </a:lnTo>
                  <a:lnTo>
                    <a:pt x="44957" y="120586"/>
                  </a:lnTo>
                  <a:lnTo>
                    <a:pt x="29602" y="168542"/>
                  </a:lnTo>
                  <a:lnTo>
                    <a:pt x="17117" y="222459"/>
                  </a:lnTo>
                  <a:lnTo>
                    <a:pt x="7815" y="281488"/>
                  </a:lnTo>
                  <a:lnTo>
                    <a:pt x="2005" y="344779"/>
                  </a:lnTo>
                  <a:lnTo>
                    <a:pt x="0" y="411480"/>
                  </a:lnTo>
                  <a:close/>
                </a:path>
              </a:pathLst>
            </a:custGeom>
            <a:solidFill>
              <a:srgbClr val="01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97304" y="2251455"/>
              <a:ext cx="309880" cy="824865"/>
            </a:xfrm>
            <a:custGeom>
              <a:avLst/>
              <a:gdLst/>
              <a:ahLst/>
              <a:cxnLst/>
              <a:rect l="l" t="t" r="r" b="b"/>
              <a:pathLst>
                <a:path w="309880" h="824864">
                  <a:moveTo>
                    <a:pt x="309372" y="411480"/>
                  </a:moveTo>
                  <a:lnTo>
                    <a:pt x="307323" y="344779"/>
                  </a:lnTo>
                  <a:lnTo>
                    <a:pt x="301398" y="281488"/>
                  </a:lnTo>
                  <a:lnTo>
                    <a:pt x="291925" y="222459"/>
                  </a:lnTo>
                  <a:lnTo>
                    <a:pt x="279233" y="168542"/>
                  </a:lnTo>
                  <a:lnTo>
                    <a:pt x="263651" y="120586"/>
                  </a:lnTo>
                  <a:lnTo>
                    <a:pt x="245510" y="79443"/>
                  </a:lnTo>
                  <a:lnTo>
                    <a:pt x="225137" y="45962"/>
                  </a:lnTo>
                  <a:lnTo>
                    <a:pt x="179015" y="5390"/>
                  </a:lnTo>
                  <a:lnTo>
                    <a:pt x="153924" y="0"/>
                  </a:lnTo>
                  <a:lnTo>
                    <a:pt x="128875" y="5390"/>
                  </a:lnTo>
                  <a:lnTo>
                    <a:pt x="83039" y="45962"/>
                  </a:lnTo>
                  <a:lnTo>
                    <a:pt x="62874" y="79443"/>
                  </a:lnTo>
                  <a:lnTo>
                    <a:pt x="44957" y="120586"/>
                  </a:lnTo>
                  <a:lnTo>
                    <a:pt x="29602" y="168542"/>
                  </a:lnTo>
                  <a:lnTo>
                    <a:pt x="17117" y="222459"/>
                  </a:lnTo>
                  <a:lnTo>
                    <a:pt x="7815" y="281488"/>
                  </a:lnTo>
                  <a:lnTo>
                    <a:pt x="2005" y="344779"/>
                  </a:lnTo>
                  <a:lnTo>
                    <a:pt x="0" y="411480"/>
                  </a:lnTo>
                  <a:lnTo>
                    <a:pt x="2005" y="478223"/>
                  </a:lnTo>
                  <a:lnTo>
                    <a:pt x="7815" y="541629"/>
                  </a:lnTo>
                  <a:lnTo>
                    <a:pt x="17117" y="600829"/>
                  </a:lnTo>
                  <a:lnTo>
                    <a:pt x="29602" y="654954"/>
                  </a:lnTo>
                  <a:lnTo>
                    <a:pt x="44957" y="703135"/>
                  </a:lnTo>
                  <a:lnTo>
                    <a:pt x="62874" y="744504"/>
                  </a:lnTo>
                  <a:lnTo>
                    <a:pt x="83039" y="778192"/>
                  </a:lnTo>
                  <a:lnTo>
                    <a:pt x="128875" y="819050"/>
                  </a:lnTo>
                  <a:lnTo>
                    <a:pt x="153924" y="824484"/>
                  </a:lnTo>
                  <a:lnTo>
                    <a:pt x="179015" y="819050"/>
                  </a:lnTo>
                  <a:lnTo>
                    <a:pt x="225137" y="778192"/>
                  </a:lnTo>
                  <a:lnTo>
                    <a:pt x="245510" y="744504"/>
                  </a:lnTo>
                  <a:lnTo>
                    <a:pt x="263651" y="703135"/>
                  </a:lnTo>
                  <a:lnTo>
                    <a:pt x="279233" y="654954"/>
                  </a:lnTo>
                  <a:lnTo>
                    <a:pt x="291925" y="600829"/>
                  </a:lnTo>
                  <a:lnTo>
                    <a:pt x="301398" y="541629"/>
                  </a:lnTo>
                  <a:lnTo>
                    <a:pt x="307323" y="478223"/>
                  </a:lnTo>
                  <a:lnTo>
                    <a:pt x="309372" y="41148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71979" y="2173731"/>
              <a:ext cx="157480" cy="1059180"/>
            </a:xfrm>
            <a:custGeom>
              <a:avLst/>
              <a:gdLst/>
              <a:ahLst/>
              <a:cxnLst/>
              <a:rect l="l" t="t" r="r" b="b"/>
              <a:pathLst>
                <a:path w="157480" h="1059180">
                  <a:moveTo>
                    <a:pt x="149351" y="819912"/>
                  </a:moveTo>
                  <a:lnTo>
                    <a:pt x="0" y="697991"/>
                  </a:lnTo>
                </a:path>
                <a:path w="157480" h="1059180">
                  <a:moveTo>
                    <a:pt x="149351" y="603503"/>
                  </a:moveTo>
                  <a:lnTo>
                    <a:pt x="0" y="480059"/>
                  </a:lnTo>
                </a:path>
                <a:path w="157480" h="1059180">
                  <a:moveTo>
                    <a:pt x="156972" y="371855"/>
                  </a:moveTo>
                  <a:lnTo>
                    <a:pt x="7620" y="493775"/>
                  </a:lnTo>
                </a:path>
                <a:path w="157480" h="1059180">
                  <a:moveTo>
                    <a:pt x="141731" y="603503"/>
                  </a:moveTo>
                  <a:lnTo>
                    <a:pt x="0" y="719327"/>
                  </a:lnTo>
                </a:path>
                <a:path w="157480" h="1059180">
                  <a:moveTo>
                    <a:pt x="156972" y="365759"/>
                  </a:moveTo>
                  <a:lnTo>
                    <a:pt x="0" y="237743"/>
                  </a:lnTo>
                </a:path>
                <a:path w="157480" h="1059180">
                  <a:moveTo>
                    <a:pt x="85344" y="179831"/>
                  </a:moveTo>
                  <a:lnTo>
                    <a:pt x="7620" y="243839"/>
                  </a:lnTo>
                </a:path>
                <a:path w="157480" h="1059180">
                  <a:moveTo>
                    <a:pt x="156972" y="819912"/>
                  </a:moveTo>
                  <a:lnTo>
                    <a:pt x="76200" y="897635"/>
                  </a:lnTo>
                </a:path>
                <a:path w="157480" h="1059180">
                  <a:moveTo>
                    <a:pt x="86868" y="179831"/>
                  </a:moveTo>
                  <a:lnTo>
                    <a:pt x="86868" y="0"/>
                  </a:lnTo>
                </a:path>
                <a:path w="157480" h="1059180">
                  <a:moveTo>
                    <a:pt x="85344" y="1059179"/>
                  </a:moveTo>
                  <a:lnTo>
                    <a:pt x="85344" y="879347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28244" y="2892552"/>
            <a:ext cx="2501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6 </a:t>
            </a:r>
            <a:r>
              <a:rPr sz="1200" b="1" spc="-50" dirty="0">
                <a:latin typeface="Times New Roman"/>
                <a:cs typeface="Times New Roman"/>
              </a:rPr>
              <a:t>V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95044" y="2663952"/>
            <a:ext cx="255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1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935226" y="1935226"/>
            <a:ext cx="1929130" cy="1538605"/>
            <a:chOff x="1935226" y="1935226"/>
            <a:chExt cx="1929130" cy="1538605"/>
          </a:xfrm>
        </p:grpSpPr>
        <p:sp>
          <p:nvSpPr>
            <p:cNvPr id="19" name="object 19"/>
            <p:cNvSpPr/>
            <p:nvPr/>
          </p:nvSpPr>
          <p:spPr>
            <a:xfrm>
              <a:off x="1949704" y="1949704"/>
              <a:ext cx="0" cy="1493520"/>
            </a:xfrm>
            <a:custGeom>
              <a:avLst/>
              <a:gdLst/>
              <a:ahLst/>
              <a:cxnLst/>
              <a:rect l="l" t="t" r="r" b="b"/>
              <a:pathLst>
                <a:path h="1493520">
                  <a:moveTo>
                    <a:pt x="0" y="277368"/>
                  </a:moveTo>
                  <a:lnTo>
                    <a:pt x="0" y="0"/>
                  </a:lnTo>
                </a:path>
                <a:path h="1493520">
                  <a:moveTo>
                    <a:pt x="0" y="1493520"/>
                  </a:moveTo>
                  <a:lnTo>
                    <a:pt x="0" y="1219200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49904" y="2297176"/>
              <a:ext cx="309880" cy="824865"/>
            </a:xfrm>
            <a:custGeom>
              <a:avLst/>
              <a:gdLst/>
              <a:ahLst/>
              <a:cxnLst/>
              <a:rect l="l" t="t" r="r" b="b"/>
              <a:pathLst>
                <a:path w="309879" h="824864">
                  <a:moveTo>
                    <a:pt x="0" y="411480"/>
                  </a:moveTo>
                  <a:lnTo>
                    <a:pt x="2005" y="478223"/>
                  </a:lnTo>
                  <a:lnTo>
                    <a:pt x="7815" y="541629"/>
                  </a:lnTo>
                  <a:lnTo>
                    <a:pt x="17117" y="600829"/>
                  </a:lnTo>
                  <a:lnTo>
                    <a:pt x="29602" y="654954"/>
                  </a:lnTo>
                  <a:lnTo>
                    <a:pt x="44958" y="703135"/>
                  </a:lnTo>
                  <a:lnTo>
                    <a:pt x="62874" y="744504"/>
                  </a:lnTo>
                  <a:lnTo>
                    <a:pt x="83039" y="778192"/>
                  </a:lnTo>
                  <a:lnTo>
                    <a:pt x="128875" y="819050"/>
                  </a:lnTo>
                  <a:lnTo>
                    <a:pt x="153924" y="824484"/>
                  </a:lnTo>
                  <a:lnTo>
                    <a:pt x="179015" y="819050"/>
                  </a:lnTo>
                  <a:lnTo>
                    <a:pt x="225137" y="778192"/>
                  </a:lnTo>
                  <a:lnTo>
                    <a:pt x="245510" y="744504"/>
                  </a:lnTo>
                  <a:lnTo>
                    <a:pt x="263651" y="703135"/>
                  </a:lnTo>
                  <a:lnTo>
                    <a:pt x="279233" y="654954"/>
                  </a:lnTo>
                  <a:lnTo>
                    <a:pt x="291925" y="600829"/>
                  </a:lnTo>
                  <a:lnTo>
                    <a:pt x="301398" y="541629"/>
                  </a:lnTo>
                  <a:lnTo>
                    <a:pt x="307323" y="478223"/>
                  </a:lnTo>
                  <a:lnTo>
                    <a:pt x="309372" y="411479"/>
                  </a:lnTo>
                  <a:lnTo>
                    <a:pt x="307323" y="344779"/>
                  </a:lnTo>
                  <a:lnTo>
                    <a:pt x="301398" y="281488"/>
                  </a:lnTo>
                  <a:lnTo>
                    <a:pt x="291925" y="222459"/>
                  </a:lnTo>
                  <a:lnTo>
                    <a:pt x="279233" y="168542"/>
                  </a:lnTo>
                  <a:lnTo>
                    <a:pt x="263651" y="120586"/>
                  </a:lnTo>
                  <a:lnTo>
                    <a:pt x="245510" y="79443"/>
                  </a:lnTo>
                  <a:lnTo>
                    <a:pt x="225137" y="45962"/>
                  </a:lnTo>
                  <a:lnTo>
                    <a:pt x="179015" y="5390"/>
                  </a:lnTo>
                  <a:lnTo>
                    <a:pt x="153924" y="0"/>
                  </a:lnTo>
                  <a:lnTo>
                    <a:pt x="128875" y="5390"/>
                  </a:lnTo>
                  <a:lnTo>
                    <a:pt x="83039" y="45962"/>
                  </a:lnTo>
                  <a:lnTo>
                    <a:pt x="62874" y="79443"/>
                  </a:lnTo>
                  <a:lnTo>
                    <a:pt x="44958" y="120586"/>
                  </a:lnTo>
                  <a:lnTo>
                    <a:pt x="29602" y="168542"/>
                  </a:lnTo>
                  <a:lnTo>
                    <a:pt x="17117" y="222459"/>
                  </a:lnTo>
                  <a:lnTo>
                    <a:pt x="7815" y="281488"/>
                  </a:lnTo>
                  <a:lnTo>
                    <a:pt x="2005" y="344779"/>
                  </a:lnTo>
                  <a:lnTo>
                    <a:pt x="0" y="411480"/>
                  </a:lnTo>
                  <a:close/>
                </a:path>
              </a:pathLst>
            </a:custGeom>
            <a:solidFill>
              <a:srgbClr val="01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549904" y="2297176"/>
              <a:ext cx="309880" cy="824865"/>
            </a:xfrm>
            <a:custGeom>
              <a:avLst/>
              <a:gdLst/>
              <a:ahLst/>
              <a:cxnLst/>
              <a:rect l="l" t="t" r="r" b="b"/>
              <a:pathLst>
                <a:path w="309879" h="824864">
                  <a:moveTo>
                    <a:pt x="309372" y="411479"/>
                  </a:moveTo>
                  <a:lnTo>
                    <a:pt x="307323" y="344779"/>
                  </a:lnTo>
                  <a:lnTo>
                    <a:pt x="301398" y="281488"/>
                  </a:lnTo>
                  <a:lnTo>
                    <a:pt x="291925" y="222459"/>
                  </a:lnTo>
                  <a:lnTo>
                    <a:pt x="279233" y="168542"/>
                  </a:lnTo>
                  <a:lnTo>
                    <a:pt x="263651" y="120586"/>
                  </a:lnTo>
                  <a:lnTo>
                    <a:pt x="245510" y="79443"/>
                  </a:lnTo>
                  <a:lnTo>
                    <a:pt x="225137" y="45962"/>
                  </a:lnTo>
                  <a:lnTo>
                    <a:pt x="179015" y="5390"/>
                  </a:lnTo>
                  <a:lnTo>
                    <a:pt x="153924" y="0"/>
                  </a:lnTo>
                  <a:lnTo>
                    <a:pt x="128875" y="5390"/>
                  </a:lnTo>
                  <a:lnTo>
                    <a:pt x="83039" y="45962"/>
                  </a:lnTo>
                  <a:lnTo>
                    <a:pt x="62874" y="79443"/>
                  </a:lnTo>
                  <a:lnTo>
                    <a:pt x="44958" y="120586"/>
                  </a:lnTo>
                  <a:lnTo>
                    <a:pt x="29602" y="168542"/>
                  </a:lnTo>
                  <a:lnTo>
                    <a:pt x="17117" y="222459"/>
                  </a:lnTo>
                  <a:lnTo>
                    <a:pt x="7815" y="281488"/>
                  </a:lnTo>
                  <a:lnTo>
                    <a:pt x="2005" y="344779"/>
                  </a:lnTo>
                  <a:lnTo>
                    <a:pt x="0" y="411480"/>
                  </a:lnTo>
                  <a:lnTo>
                    <a:pt x="2005" y="478223"/>
                  </a:lnTo>
                  <a:lnTo>
                    <a:pt x="7815" y="541629"/>
                  </a:lnTo>
                  <a:lnTo>
                    <a:pt x="17117" y="600829"/>
                  </a:lnTo>
                  <a:lnTo>
                    <a:pt x="29602" y="654954"/>
                  </a:lnTo>
                  <a:lnTo>
                    <a:pt x="44958" y="703135"/>
                  </a:lnTo>
                  <a:lnTo>
                    <a:pt x="62874" y="744504"/>
                  </a:lnTo>
                  <a:lnTo>
                    <a:pt x="83039" y="778192"/>
                  </a:lnTo>
                  <a:lnTo>
                    <a:pt x="128875" y="819050"/>
                  </a:lnTo>
                  <a:lnTo>
                    <a:pt x="153924" y="824484"/>
                  </a:lnTo>
                  <a:lnTo>
                    <a:pt x="179015" y="819050"/>
                  </a:lnTo>
                  <a:lnTo>
                    <a:pt x="225137" y="778192"/>
                  </a:lnTo>
                  <a:lnTo>
                    <a:pt x="245510" y="744504"/>
                  </a:lnTo>
                  <a:lnTo>
                    <a:pt x="263651" y="703135"/>
                  </a:lnTo>
                  <a:lnTo>
                    <a:pt x="279233" y="654954"/>
                  </a:lnTo>
                  <a:lnTo>
                    <a:pt x="291925" y="600829"/>
                  </a:lnTo>
                  <a:lnTo>
                    <a:pt x="301398" y="541629"/>
                  </a:lnTo>
                  <a:lnTo>
                    <a:pt x="307323" y="478223"/>
                  </a:lnTo>
                  <a:lnTo>
                    <a:pt x="309372" y="41147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454148" y="1949704"/>
              <a:ext cx="1323340" cy="1524000"/>
            </a:xfrm>
            <a:custGeom>
              <a:avLst/>
              <a:gdLst/>
              <a:ahLst/>
              <a:cxnLst/>
              <a:rect l="l" t="t" r="r" b="b"/>
              <a:pathLst>
                <a:path w="1323339" h="1524000">
                  <a:moveTo>
                    <a:pt x="1315212" y="1043939"/>
                  </a:moveTo>
                  <a:lnTo>
                    <a:pt x="1165860" y="922020"/>
                  </a:lnTo>
                </a:path>
                <a:path w="1323339" h="1524000">
                  <a:moveTo>
                    <a:pt x="1315212" y="827531"/>
                  </a:moveTo>
                  <a:lnTo>
                    <a:pt x="1165860" y="704088"/>
                  </a:lnTo>
                </a:path>
                <a:path w="1323339" h="1524000">
                  <a:moveTo>
                    <a:pt x="1322832" y="595883"/>
                  </a:moveTo>
                  <a:lnTo>
                    <a:pt x="1173480" y="717804"/>
                  </a:lnTo>
                </a:path>
                <a:path w="1323339" h="1524000">
                  <a:moveTo>
                    <a:pt x="1307592" y="827531"/>
                  </a:moveTo>
                  <a:lnTo>
                    <a:pt x="1165860" y="943356"/>
                  </a:lnTo>
                </a:path>
                <a:path w="1323339" h="1524000">
                  <a:moveTo>
                    <a:pt x="1322832" y="589787"/>
                  </a:moveTo>
                  <a:lnTo>
                    <a:pt x="1165860" y="461772"/>
                  </a:lnTo>
                </a:path>
                <a:path w="1323339" h="1524000">
                  <a:moveTo>
                    <a:pt x="1251204" y="403859"/>
                  </a:moveTo>
                  <a:lnTo>
                    <a:pt x="1173480" y="467868"/>
                  </a:lnTo>
                </a:path>
                <a:path w="1323339" h="1524000">
                  <a:moveTo>
                    <a:pt x="1322832" y="1043939"/>
                  </a:moveTo>
                  <a:lnTo>
                    <a:pt x="1242060" y="1121663"/>
                  </a:lnTo>
                </a:path>
                <a:path w="1323339" h="1524000">
                  <a:moveTo>
                    <a:pt x="1252728" y="403859"/>
                  </a:moveTo>
                  <a:lnTo>
                    <a:pt x="1252728" y="224027"/>
                  </a:lnTo>
                </a:path>
                <a:path w="1323339" h="1524000">
                  <a:moveTo>
                    <a:pt x="1251204" y="1283207"/>
                  </a:moveTo>
                  <a:lnTo>
                    <a:pt x="1251204" y="1103375"/>
                  </a:lnTo>
                </a:path>
                <a:path w="1323339" h="1524000">
                  <a:moveTo>
                    <a:pt x="1261872" y="277367"/>
                  </a:moveTo>
                  <a:lnTo>
                    <a:pt x="1261872" y="76199"/>
                  </a:lnTo>
                </a:path>
                <a:path w="1323339" h="1524000">
                  <a:moveTo>
                    <a:pt x="1243584" y="1493519"/>
                  </a:moveTo>
                  <a:lnTo>
                    <a:pt x="1243584" y="1219199"/>
                  </a:lnTo>
                </a:path>
                <a:path w="1323339" h="1524000">
                  <a:moveTo>
                    <a:pt x="15240" y="381000"/>
                  </a:moveTo>
                  <a:lnTo>
                    <a:pt x="0" y="0"/>
                  </a:lnTo>
                </a:path>
                <a:path w="1323339" h="1524000">
                  <a:moveTo>
                    <a:pt x="24384" y="1524000"/>
                  </a:moveTo>
                  <a:lnTo>
                    <a:pt x="24383" y="1246632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243072" y="2816352"/>
            <a:ext cx="255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4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90444" y="2362200"/>
            <a:ext cx="255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Symbol"/>
                <a:cs typeface="Symbol"/>
              </a:rPr>
              <a:t>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5843" y="4416552"/>
            <a:ext cx="74752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Two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identical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light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bulbs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are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connected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series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and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then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parallel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fixed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voltage </a:t>
            </a:r>
            <a:r>
              <a:rPr sz="1600" b="1" dirty="0">
                <a:latin typeface="Times New Roman"/>
                <a:cs typeface="Times New Roman"/>
              </a:rPr>
              <a:t>source.</a:t>
            </a:r>
            <a:r>
              <a:rPr sz="1600" b="1" spc="3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which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combination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are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light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bulbs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brighter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and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by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how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much?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5843" y="5760724"/>
            <a:ext cx="34512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See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conceptual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checkpoint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21.3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p691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0" y="3926332"/>
            <a:ext cx="8808085" cy="9525"/>
          </a:xfrm>
          <a:custGeom>
            <a:avLst/>
            <a:gdLst/>
            <a:ahLst/>
            <a:cxnLst/>
            <a:rect l="l" t="t" r="r" b="b"/>
            <a:pathLst>
              <a:path w="8808085" h="9525">
                <a:moveTo>
                  <a:pt x="0" y="0"/>
                </a:moveTo>
                <a:lnTo>
                  <a:pt x="0" y="9144"/>
                </a:lnTo>
                <a:lnTo>
                  <a:pt x="8807704" y="9144"/>
                </a:lnTo>
                <a:lnTo>
                  <a:pt x="880770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8614" rIns="0" bIns="0" rtlCol="0">
            <a:spAutoFit/>
          </a:bodyPr>
          <a:lstStyle/>
          <a:p>
            <a:pPr marL="4081145" marR="5080" indent="-2402205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21–16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Capacitors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in 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parallel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0044" y="1985771"/>
            <a:ext cx="3879215" cy="400621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81000" marR="43180" indent="-342900">
              <a:lnSpc>
                <a:spcPct val="89800"/>
              </a:lnSpc>
              <a:spcBef>
                <a:spcPts val="390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81000" algn="l"/>
              </a:tabLst>
            </a:pPr>
            <a:r>
              <a:rPr sz="2400" dirty="0">
                <a:latin typeface="Tahoma"/>
                <a:cs typeface="Tahoma"/>
              </a:rPr>
              <a:t>(a)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Three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capacitors,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C</a:t>
            </a:r>
            <a:r>
              <a:rPr sz="2400" spc="-37" baseline="-20833" dirty="0">
                <a:latin typeface="Tahoma"/>
                <a:cs typeface="Tahoma"/>
              </a:rPr>
              <a:t>1</a:t>
            </a:r>
            <a:r>
              <a:rPr sz="2400" spc="-25" dirty="0">
                <a:latin typeface="Tahoma"/>
                <a:cs typeface="Tahoma"/>
              </a:rPr>
              <a:t>,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2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3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connected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35" dirty="0">
                <a:latin typeface="Tahoma"/>
                <a:cs typeface="Tahoma"/>
              </a:rPr>
              <a:t>in </a:t>
            </a:r>
            <a:r>
              <a:rPr sz="2400" dirty="0">
                <a:latin typeface="Tahoma"/>
                <a:cs typeface="Tahoma"/>
              </a:rPr>
              <a:t>parallel.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Note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that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each </a:t>
            </a:r>
            <a:r>
              <a:rPr sz="2400" dirty="0">
                <a:latin typeface="Tahoma"/>
                <a:cs typeface="Tahoma"/>
              </a:rPr>
              <a:t>capacitor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is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connected </a:t>
            </a:r>
            <a:r>
              <a:rPr sz="2400" dirty="0">
                <a:latin typeface="Tahoma"/>
                <a:cs typeface="Tahoma"/>
              </a:rPr>
              <a:t>across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same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potential </a:t>
            </a:r>
            <a:r>
              <a:rPr sz="2400" dirty="0">
                <a:latin typeface="Tahoma"/>
                <a:cs typeface="Tahoma"/>
              </a:rPr>
              <a:t>difference,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E.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(b)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The </a:t>
            </a:r>
            <a:r>
              <a:rPr sz="2400" dirty="0">
                <a:latin typeface="Tahoma"/>
                <a:cs typeface="Tahoma"/>
              </a:rPr>
              <a:t>equivalent</a:t>
            </a:r>
            <a:r>
              <a:rPr sz="2400" spc="-114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capacitance,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10416" dirty="0">
                <a:latin typeface="Tahoma"/>
                <a:cs typeface="Tahoma"/>
              </a:rPr>
              <a:t>eq</a:t>
            </a:r>
            <a:r>
              <a:rPr sz="2400" spc="-15" baseline="-10416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=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1</a:t>
            </a:r>
            <a:r>
              <a:rPr sz="2400" spc="367" baseline="-20833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+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2</a:t>
            </a:r>
            <a:r>
              <a:rPr sz="2400" spc="367" baseline="-20833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+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3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has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same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charge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on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its </a:t>
            </a:r>
            <a:r>
              <a:rPr sz="2400" dirty="0">
                <a:latin typeface="Tahoma"/>
                <a:cs typeface="Tahoma"/>
              </a:rPr>
              <a:t>plates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as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total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charge </a:t>
            </a:r>
            <a:r>
              <a:rPr sz="2400" dirty="0">
                <a:latin typeface="Tahoma"/>
                <a:cs typeface="Tahoma"/>
              </a:rPr>
              <a:t>on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three</a:t>
            </a:r>
            <a:r>
              <a:rPr sz="2400" spc="-10" dirty="0">
                <a:latin typeface="Tahoma"/>
                <a:cs typeface="Tahoma"/>
              </a:rPr>
              <a:t> original capacitors.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3359" y="1986279"/>
            <a:ext cx="3452031" cy="410870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704" y="1252677"/>
            <a:ext cx="6477000" cy="301045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85844" y="-3048"/>
            <a:ext cx="44958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Times New Roman"/>
                <a:cs typeface="Times New Roman"/>
              </a:rPr>
              <a:t>Charge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DOES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NOT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pass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through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capacitor.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i="1" dirty="0">
                <a:latin typeface="Times New Roman"/>
                <a:cs typeface="Times New Roman"/>
              </a:rPr>
              <a:t>Current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will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only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flow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very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briefly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in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above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circuit. </a:t>
            </a:r>
            <a:r>
              <a:rPr sz="1600" i="1" dirty="0">
                <a:latin typeface="Times New Roman"/>
                <a:cs typeface="Times New Roman"/>
              </a:rPr>
              <a:t>Each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capacitor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will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have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same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voltage.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244" y="-9143"/>
            <a:ext cx="3181350" cy="7556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0"/>
              </a:spcBef>
            </a:pP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Capacitors</a:t>
            </a:r>
            <a:r>
              <a:rPr sz="2400" b="0" i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2400" b="0" i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</a:t>
            </a:r>
            <a:r>
              <a:rPr sz="2400" b="0" i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circuits</a:t>
            </a:r>
            <a:r>
              <a:rPr sz="2400" b="0" i="1" spc="-1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Capacitors</a:t>
            </a:r>
            <a:r>
              <a:rPr sz="2400" b="0" i="1" spc="-3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in</a:t>
            </a:r>
            <a:r>
              <a:rPr sz="2400" b="0" i="1" spc="-30" dirty="0">
                <a:latin typeface="Times New Roman"/>
                <a:cs typeface="Times New Roman"/>
              </a:rPr>
              <a:t> </a:t>
            </a:r>
            <a:r>
              <a:rPr sz="2400" b="0" i="1" spc="-10" dirty="0">
                <a:latin typeface="Times New Roman"/>
                <a:cs typeface="Times New Roman"/>
              </a:rPr>
              <a:t>Parallel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843" y="4791455"/>
            <a:ext cx="2383155" cy="113030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38100" marR="30480">
              <a:lnSpc>
                <a:spcPct val="96900"/>
              </a:lnSpc>
              <a:spcBef>
                <a:spcPts val="190"/>
              </a:spcBef>
            </a:pPr>
            <a:r>
              <a:rPr sz="2400" i="1" spc="-10" dirty="0">
                <a:latin typeface="Times New Roman"/>
                <a:cs typeface="Times New Roman"/>
              </a:rPr>
              <a:t>Q=Q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+Q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+Q</a:t>
            </a:r>
            <a:r>
              <a:rPr sz="2400" i="1" spc="-15" baseline="-20833" dirty="0">
                <a:latin typeface="Times New Roman"/>
                <a:cs typeface="Times New Roman"/>
              </a:rPr>
              <a:t>3 </a:t>
            </a:r>
            <a:r>
              <a:rPr sz="2400" i="1" dirty="0">
                <a:latin typeface="Times New Roman"/>
                <a:cs typeface="Times New Roman"/>
              </a:rPr>
              <a:t>Q=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i="1" baseline="-20833" dirty="0">
                <a:latin typeface="Times New Roman"/>
                <a:cs typeface="Times New Roman"/>
              </a:rPr>
              <a:t>1</a:t>
            </a:r>
            <a:r>
              <a:rPr sz="2400" i="1" dirty="0">
                <a:latin typeface="Times New Roman"/>
                <a:cs typeface="Times New Roman"/>
              </a:rPr>
              <a:t>+</a:t>
            </a:r>
            <a:r>
              <a:rPr sz="2400" i="1" spc="-10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Symbol"/>
                <a:cs typeface="Symbol"/>
              </a:rPr>
              <a:t></a:t>
            </a:r>
            <a:r>
              <a:rPr sz="2400" i="1" dirty="0">
                <a:latin typeface="Times New Roman"/>
                <a:cs typeface="Times New Roman"/>
              </a:rPr>
              <a:t>C</a:t>
            </a:r>
            <a:r>
              <a:rPr sz="2400" i="1" baseline="-20833" dirty="0">
                <a:latin typeface="Times New Roman"/>
                <a:cs typeface="Times New Roman"/>
              </a:rPr>
              <a:t>2</a:t>
            </a:r>
            <a:r>
              <a:rPr sz="2400" i="1" dirty="0">
                <a:latin typeface="Times New Roman"/>
                <a:cs typeface="Times New Roman"/>
              </a:rPr>
              <a:t>+</a:t>
            </a:r>
            <a:r>
              <a:rPr sz="2400" i="1" spc="-9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Symbol"/>
                <a:cs typeface="Symbol"/>
              </a:rPr>
              <a:t></a:t>
            </a:r>
            <a:r>
              <a:rPr sz="2400" i="1" spc="-25" dirty="0">
                <a:latin typeface="Times New Roman"/>
                <a:cs typeface="Times New Roman"/>
              </a:rPr>
              <a:t>C</a:t>
            </a:r>
            <a:r>
              <a:rPr sz="2400" i="1" spc="-37" baseline="-20833" dirty="0">
                <a:latin typeface="Times New Roman"/>
                <a:cs typeface="Times New Roman"/>
              </a:rPr>
              <a:t>3 </a:t>
            </a:r>
            <a:r>
              <a:rPr sz="2400" i="1" spc="-10" dirty="0">
                <a:latin typeface="Times New Roman"/>
                <a:cs typeface="Times New Roman"/>
              </a:rPr>
              <a:t>Q=</a:t>
            </a:r>
            <a:r>
              <a:rPr sz="2500" spc="-10" dirty="0">
                <a:latin typeface="Symbol"/>
                <a:cs typeface="Symbol"/>
              </a:rPr>
              <a:t>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+C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+C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98644" y="5082033"/>
            <a:ext cx="1016000" cy="408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400" i="1" dirty="0">
                <a:latin typeface="Times New Roman"/>
                <a:cs typeface="Times New Roman"/>
              </a:rPr>
              <a:t>Q=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Symbol"/>
                <a:cs typeface="Symbol"/>
              </a:rPr>
              <a:t></a:t>
            </a:r>
            <a:r>
              <a:rPr sz="2400" i="1" spc="-25" dirty="0">
                <a:latin typeface="Times New Roman"/>
                <a:cs typeface="Times New Roman"/>
              </a:rPr>
              <a:t>C</a:t>
            </a:r>
            <a:r>
              <a:rPr sz="2400" i="1" spc="-37" baseline="-20833" dirty="0">
                <a:latin typeface="Times New Roman"/>
                <a:cs typeface="Times New Roman"/>
              </a:rPr>
              <a:t>p</a:t>
            </a:r>
            <a:endParaRPr sz="2400" baseline="-20833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83303" y="5759703"/>
            <a:ext cx="2438400" cy="46672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10"/>
              </a:spcBef>
            </a:pP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i="1" spc="-15" baseline="-20833" dirty="0">
                <a:latin typeface="Times New Roman"/>
                <a:cs typeface="Times New Roman"/>
              </a:rPr>
              <a:t>p</a:t>
            </a:r>
            <a:r>
              <a:rPr sz="2400" i="1" spc="-10" dirty="0">
                <a:latin typeface="Times New Roman"/>
                <a:cs typeface="Times New Roman"/>
              </a:rPr>
              <a:t>=(C</a:t>
            </a:r>
            <a:r>
              <a:rPr sz="2400" i="1" spc="-15" baseline="-20833" dirty="0">
                <a:latin typeface="Times New Roman"/>
                <a:cs typeface="Times New Roman"/>
              </a:rPr>
              <a:t>1</a:t>
            </a:r>
            <a:r>
              <a:rPr sz="2400" i="1" spc="-10" dirty="0">
                <a:latin typeface="Times New Roman"/>
                <a:cs typeface="Times New Roman"/>
              </a:rPr>
              <a:t>+C</a:t>
            </a:r>
            <a:r>
              <a:rPr sz="2400" i="1" spc="-15" baseline="-20833" dirty="0">
                <a:latin typeface="Times New Roman"/>
                <a:cs typeface="Times New Roman"/>
              </a:rPr>
              <a:t>2</a:t>
            </a:r>
            <a:r>
              <a:rPr sz="2400" i="1" spc="-10" dirty="0">
                <a:latin typeface="Times New Roman"/>
                <a:cs typeface="Times New Roman"/>
              </a:rPr>
              <a:t>+C</a:t>
            </a:r>
            <a:r>
              <a:rPr sz="2400" i="1" spc="-15" baseline="-20833" dirty="0">
                <a:latin typeface="Times New Roman"/>
                <a:cs typeface="Times New Roman"/>
              </a:rPr>
              <a:t>3</a:t>
            </a:r>
            <a:r>
              <a:rPr sz="2400" i="1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8614" rIns="0" bIns="0" rtlCol="0">
            <a:spAutoFit/>
          </a:bodyPr>
          <a:lstStyle/>
          <a:p>
            <a:pPr marL="4260850" marR="5080" indent="-258191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21–17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Capacitors</a:t>
            </a:r>
            <a:r>
              <a:rPr sz="4400" b="0" spc="-3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in 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series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4467" y="1985771"/>
            <a:ext cx="3693795" cy="40062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81000" marR="493395" indent="-342900">
              <a:lnSpc>
                <a:spcPts val="2580"/>
              </a:lnSpc>
              <a:spcBef>
                <a:spcPts val="434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81000" algn="l"/>
              </a:tabLst>
            </a:pPr>
            <a:r>
              <a:rPr sz="2400" dirty="0">
                <a:latin typeface="Tahoma"/>
                <a:cs typeface="Tahoma"/>
              </a:rPr>
              <a:t>(a)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Three</a:t>
            </a:r>
            <a:r>
              <a:rPr sz="2400" spc="-10" dirty="0">
                <a:latin typeface="Tahoma"/>
                <a:cs typeface="Tahoma"/>
              </a:rPr>
              <a:t> capacitors,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1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</a:t>
            </a:r>
            <a:r>
              <a:rPr sz="2400" baseline="-20833" dirty="0">
                <a:latin typeface="Tahoma"/>
                <a:cs typeface="Tahoma"/>
              </a:rPr>
              <a:t>2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and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C</a:t>
            </a:r>
            <a:r>
              <a:rPr sz="2400" spc="-37" baseline="-20833" dirty="0">
                <a:latin typeface="Tahoma"/>
                <a:cs typeface="Tahoma"/>
              </a:rPr>
              <a:t>3</a:t>
            </a:r>
            <a:r>
              <a:rPr sz="2400" spc="-25" dirty="0">
                <a:latin typeface="Tahoma"/>
                <a:cs typeface="Tahoma"/>
              </a:rPr>
              <a:t>,</a:t>
            </a:r>
            <a:endParaRPr sz="2400">
              <a:latin typeface="Tahoma"/>
              <a:cs typeface="Tahoma"/>
            </a:endParaRPr>
          </a:p>
          <a:p>
            <a:pPr marL="380365">
              <a:lnSpc>
                <a:spcPts val="2410"/>
              </a:lnSpc>
            </a:pPr>
            <a:r>
              <a:rPr sz="2400" dirty="0">
                <a:latin typeface="Tahoma"/>
                <a:cs typeface="Tahoma"/>
              </a:rPr>
              <a:t>connected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in</a:t>
            </a:r>
            <a:r>
              <a:rPr sz="2400" spc="-10" dirty="0">
                <a:latin typeface="Tahoma"/>
                <a:cs typeface="Tahoma"/>
              </a:rPr>
              <a:t> series.</a:t>
            </a:r>
            <a:endParaRPr sz="2400">
              <a:latin typeface="Tahoma"/>
              <a:cs typeface="Tahoma"/>
            </a:endParaRPr>
          </a:p>
          <a:p>
            <a:pPr marL="381000" marR="43180">
              <a:lnSpc>
                <a:spcPct val="89800"/>
              </a:lnSpc>
              <a:spcBef>
                <a:spcPts val="150"/>
              </a:spcBef>
            </a:pPr>
            <a:r>
              <a:rPr sz="2400" dirty="0">
                <a:latin typeface="Tahoma"/>
                <a:cs typeface="Tahoma"/>
              </a:rPr>
              <a:t>Note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that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each</a:t>
            </a:r>
            <a:r>
              <a:rPr sz="2400" spc="60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capacitor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has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same </a:t>
            </a:r>
            <a:r>
              <a:rPr sz="2400" dirty="0">
                <a:latin typeface="Tahoma"/>
                <a:cs typeface="Tahoma"/>
              </a:rPr>
              <a:t>magnitude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charge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on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its </a:t>
            </a:r>
            <a:r>
              <a:rPr sz="2400" dirty="0">
                <a:latin typeface="Tahoma"/>
                <a:cs typeface="Tahoma"/>
              </a:rPr>
              <a:t>plates.</a:t>
            </a:r>
            <a:r>
              <a:rPr sz="2400" spc="-5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(b)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The </a:t>
            </a:r>
            <a:r>
              <a:rPr sz="2400" dirty="0">
                <a:latin typeface="Tahoma"/>
                <a:cs typeface="Tahoma"/>
              </a:rPr>
              <a:t>equivalent</a:t>
            </a:r>
            <a:r>
              <a:rPr sz="2400" spc="-114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capacitance, </a:t>
            </a:r>
            <a:r>
              <a:rPr sz="2400" dirty="0">
                <a:latin typeface="Tahoma"/>
                <a:cs typeface="Tahoma"/>
              </a:rPr>
              <a:t>1/C</a:t>
            </a:r>
            <a:r>
              <a:rPr sz="2400" baseline="-6944" dirty="0">
                <a:latin typeface="Tahoma"/>
                <a:cs typeface="Tahoma"/>
              </a:rPr>
              <a:t>eq</a:t>
            </a:r>
            <a:r>
              <a:rPr sz="2400" spc="352" baseline="-6944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=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1/C</a:t>
            </a:r>
            <a:r>
              <a:rPr sz="2400" baseline="-20833" dirty="0">
                <a:latin typeface="Tahoma"/>
                <a:cs typeface="Tahoma"/>
              </a:rPr>
              <a:t>1</a:t>
            </a:r>
            <a:r>
              <a:rPr sz="2400" spc="352" baseline="-20833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+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1/C</a:t>
            </a:r>
            <a:r>
              <a:rPr sz="2400" baseline="-20833" dirty="0">
                <a:latin typeface="Tahoma"/>
                <a:cs typeface="Tahoma"/>
              </a:rPr>
              <a:t>2</a:t>
            </a:r>
            <a:r>
              <a:rPr sz="2400" spc="322" baseline="-20833" dirty="0">
                <a:latin typeface="Tahoma"/>
                <a:cs typeface="Tahoma"/>
              </a:rPr>
              <a:t> </a:t>
            </a:r>
            <a:r>
              <a:rPr sz="2400" spc="-50" dirty="0">
                <a:latin typeface="Tahoma"/>
                <a:cs typeface="Tahoma"/>
              </a:rPr>
              <a:t>+ </a:t>
            </a:r>
            <a:r>
              <a:rPr sz="2400" dirty="0">
                <a:latin typeface="Tahoma"/>
                <a:cs typeface="Tahoma"/>
              </a:rPr>
              <a:t>1/C</a:t>
            </a:r>
            <a:r>
              <a:rPr sz="2400" baseline="-20833" dirty="0">
                <a:latin typeface="Tahoma"/>
                <a:cs typeface="Tahoma"/>
              </a:rPr>
              <a:t>3</a:t>
            </a:r>
            <a:r>
              <a:rPr sz="2400" dirty="0">
                <a:latin typeface="Tahoma"/>
                <a:cs typeface="Tahoma"/>
              </a:rPr>
              <a:t>,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has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20" dirty="0">
                <a:latin typeface="Tahoma"/>
                <a:cs typeface="Tahoma"/>
              </a:rPr>
              <a:t>same </a:t>
            </a:r>
            <a:r>
              <a:rPr sz="2400" dirty="0">
                <a:latin typeface="Tahoma"/>
                <a:cs typeface="Tahoma"/>
              </a:rPr>
              <a:t>charge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as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original capacitors.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4923" y="1986279"/>
            <a:ext cx="2807003" cy="410870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904" y="806704"/>
            <a:ext cx="7772400" cy="35814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628644" y="45719"/>
            <a:ext cx="449580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Times New Roman"/>
                <a:cs typeface="Times New Roman"/>
              </a:rPr>
              <a:t>Charge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DOES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NOT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pass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through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capacitor.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1930"/>
              </a:lnSpc>
              <a:spcBef>
                <a:spcPts val="55"/>
              </a:spcBef>
            </a:pPr>
            <a:r>
              <a:rPr sz="1600" i="1" dirty="0">
                <a:latin typeface="Times New Roman"/>
                <a:cs typeface="Times New Roman"/>
              </a:rPr>
              <a:t>Current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will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only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flow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very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briefly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in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above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circuit. </a:t>
            </a:r>
            <a:r>
              <a:rPr sz="1600" i="1" dirty="0">
                <a:latin typeface="Times New Roman"/>
                <a:cs typeface="Times New Roman"/>
              </a:rPr>
              <a:t>Each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capacitor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will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have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same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charge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on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600" i="1" spc="-25" dirty="0">
                <a:latin typeface="Times New Roman"/>
                <a:cs typeface="Times New Roman"/>
              </a:rPr>
              <a:t>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244" y="-9143"/>
            <a:ext cx="3181350" cy="7556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0"/>
              </a:spcBef>
            </a:pP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Capacitors</a:t>
            </a:r>
            <a:r>
              <a:rPr sz="2400" b="0" i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2400" b="0" i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</a:t>
            </a:r>
            <a:r>
              <a:rPr sz="2400" b="0" i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0" i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circuits</a:t>
            </a:r>
            <a:r>
              <a:rPr sz="2400" b="0" i="1" spc="-10" dirty="0">
                <a:latin typeface="Times New Roman"/>
                <a:cs typeface="Times New Roman"/>
              </a:rPr>
              <a:t> </a:t>
            </a:r>
            <a:r>
              <a:rPr sz="2400" b="0" i="1" dirty="0">
                <a:latin typeface="Times New Roman"/>
                <a:cs typeface="Times New Roman"/>
              </a:rPr>
              <a:t>Capacitors in </a:t>
            </a:r>
            <a:r>
              <a:rPr sz="2400" b="0" i="1" spc="-10" dirty="0">
                <a:latin typeface="Times New Roman"/>
                <a:cs typeface="Times New Roman"/>
              </a:rPr>
              <a:t>Series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0044" y="4636009"/>
            <a:ext cx="2295525" cy="1038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2195"/>
              </a:lnSpc>
              <a:spcBef>
                <a:spcPts val="130"/>
              </a:spcBef>
            </a:pPr>
            <a:r>
              <a:rPr sz="1850" dirty="0">
                <a:latin typeface="Symbol"/>
                <a:cs typeface="Symbol"/>
              </a:rPr>
              <a:t></a:t>
            </a:r>
            <a:r>
              <a:rPr sz="1800" i="1" dirty="0">
                <a:latin typeface="Times New Roman"/>
                <a:cs typeface="Times New Roman"/>
              </a:rPr>
              <a:t>=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Symbol"/>
                <a:cs typeface="Symbol"/>
              </a:rPr>
              <a:t>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00" i="1" baseline="-23148" dirty="0">
                <a:latin typeface="Times New Roman"/>
                <a:cs typeface="Times New Roman"/>
              </a:rPr>
              <a:t>1</a:t>
            </a:r>
            <a:r>
              <a:rPr sz="1800" i="1" dirty="0">
                <a:latin typeface="Times New Roman"/>
                <a:cs typeface="Times New Roman"/>
              </a:rPr>
              <a:t>+</a:t>
            </a:r>
            <a:r>
              <a:rPr sz="1850" dirty="0">
                <a:latin typeface="Symbol"/>
                <a:cs typeface="Symbol"/>
              </a:rPr>
              <a:t></a:t>
            </a:r>
            <a:r>
              <a:rPr sz="1850" spc="-50" dirty="0">
                <a:latin typeface="Times New Roman"/>
                <a:cs typeface="Times New Roman"/>
              </a:rPr>
              <a:t> </a:t>
            </a:r>
            <a:r>
              <a:rPr sz="1800" i="1" baseline="-23148" dirty="0">
                <a:latin typeface="Times New Roman"/>
                <a:cs typeface="Times New Roman"/>
              </a:rPr>
              <a:t>2</a:t>
            </a:r>
            <a:r>
              <a:rPr sz="1800" i="1" dirty="0">
                <a:latin typeface="Times New Roman"/>
                <a:cs typeface="Times New Roman"/>
              </a:rPr>
              <a:t>+</a:t>
            </a:r>
            <a:r>
              <a:rPr sz="1850" dirty="0">
                <a:latin typeface="Symbol"/>
                <a:cs typeface="Symbol"/>
              </a:rPr>
              <a:t></a:t>
            </a:r>
            <a:r>
              <a:rPr sz="1850" spc="-30" dirty="0">
                <a:latin typeface="Times New Roman"/>
                <a:cs typeface="Times New Roman"/>
              </a:rPr>
              <a:t> </a:t>
            </a:r>
            <a:r>
              <a:rPr sz="1800" i="1" spc="-75" baseline="-23148" dirty="0">
                <a:latin typeface="Times New Roman"/>
                <a:cs typeface="Times New Roman"/>
              </a:rPr>
              <a:t>3</a:t>
            </a:r>
            <a:endParaRPr sz="1800" baseline="-23148">
              <a:latin typeface="Times New Roman"/>
              <a:cs typeface="Times New Roman"/>
            </a:endParaRPr>
          </a:p>
          <a:p>
            <a:pPr marL="38100">
              <a:lnSpc>
                <a:spcPts val="2195"/>
              </a:lnSpc>
            </a:pPr>
            <a:r>
              <a:rPr sz="1850" dirty="0">
                <a:latin typeface="Symbol"/>
                <a:cs typeface="Symbol"/>
              </a:rPr>
              <a:t></a:t>
            </a:r>
            <a:r>
              <a:rPr sz="1850" spc="-3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=Q</a:t>
            </a:r>
            <a:r>
              <a:rPr sz="1800" i="1" spc="-15" baseline="-23148" dirty="0">
                <a:latin typeface="Times New Roman"/>
                <a:cs typeface="Times New Roman"/>
              </a:rPr>
              <a:t>1</a:t>
            </a:r>
            <a:r>
              <a:rPr sz="1800" i="1" spc="-10" dirty="0">
                <a:latin typeface="Times New Roman"/>
                <a:cs typeface="Times New Roman"/>
              </a:rPr>
              <a:t>/C</a:t>
            </a:r>
            <a:r>
              <a:rPr sz="1800" i="1" spc="-15" baseline="-23148" dirty="0">
                <a:latin typeface="Times New Roman"/>
                <a:cs typeface="Times New Roman"/>
              </a:rPr>
              <a:t>1</a:t>
            </a:r>
            <a:r>
              <a:rPr sz="1800" i="1" spc="-10" dirty="0">
                <a:latin typeface="Times New Roman"/>
                <a:cs typeface="Times New Roman"/>
              </a:rPr>
              <a:t>+Q</a:t>
            </a:r>
            <a:r>
              <a:rPr sz="1800" i="1" spc="-15" baseline="-23148" dirty="0">
                <a:latin typeface="Times New Roman"/>
                <a:cs typeface="Times New Roman"/>
              </a:rPr>
              <a:t>2</a:t>
            </a:r>
            <a:r>
              <a:rPr sz="1800" i="1" spc="-10" dirty="0">
                <a:latin typeface="Times New Roman"/>
                <a:cs typeface="Times New Roman"/>
              </a:rPr>
              <a:t>/C</a:t>
            </a:r>
            <a:r>
              <a:rPr sz="1800" i="1" spc="-15" baseline="-23148" dirty="0">
                <a:latin typeface="Times New Roman"/>
                <a:cs typeface="Times New Roman"/>
              </a:rPr>
              <a:t>2</a:t>
            </a:r>
            <a:r>
              <a:rPr sz="1800" i="1" spc="-10" dirty="0">
                <a:latin typeface="Times New Roman"/>
                <a:cs typeface="Times New Roman"/>
              </a:rPr>
              <a:t>+Q</a:t>
            </a:r>
            <a:r>
              <a:rPr sz="1800" i="1" spc="-15" baseline="-23148" dirty="0">
                <a:latin typeface="Times New Roman"/>
                <a:cs typeface="Times New Roman"/>
              </a:rPr>
              <a:t>3</a:t>
            </a:r>
            <a:r>
              <a:rPr sz="1800" i="1" spc="-10" dirty="0">
                <a:latin typeface="Times New Roman"/>
                <a:cs typeface="Times New Roman"/>
              </a:rPr>
              <a:t>/C</a:t>
            </a:r>
            <a:r>
              <a:rPr sz="1800" i="1" spc="-15" baseline="-23148" dirty="0">
                <a:latin typeface="Times New Roman"/>
                <a:cs typeface="Times New Roman"/>
              </a:rPr>
              <a:t>3</a:t>
            </a:r>
            <a:endParaRPr sz="1800" baseline="-23148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395"/>
              </a:spcBef>
            </a:pPr>
            <a:r>
              <a:rPr sz="1800" i="1" spc="-10" dirty="0">
                <a:latin typeface="Times New Roman"/>
                <a:cs typeface="Times New Roman"/>
              </a:rPr>
              <a:t>Q=Q</a:t>
            </a:r>
            <a:r>
              <a:rPr sz="1800" i="1" spc="-15" baseline="-23148" dirty="0">
                <a:latin typeface="Times New Roman"/>
                <a:cs typeface="Times New Roman"/>
              </a:rPr>
              <a:t>1</a:t>
            </a:r>
            <a:r>
              <a:rPr sz="1800" i="1" spc="-10" dirty="0">
                <a:latin typeface="Times New Roman"/>
                <a:cs typeface="Times New Roman"/>
              </a:rPr>
              <a:t>=Q</a:t>
            </a:r>
            <a:r>
              <a:rPr sz="1800" i="1" spc="-15" baseline="-23148" dirty="0">
                <a:latin typeface="Times New Roman"/>
                <a:cs typeface="Times New Roman"/>
              </a:rPr>
              <a:t>2</a:t>
            </a:r>
            <a:r>
              <a:rPr sz="1800" i="1" spc="-10" dirty="0">
                <a:latin typeface="Times New Roman"/>
                <a:cs typeface="Times New Roman"/>
              </a:rPr>
              <a:t>=Q</a:t>
            </a:r>
            <a:r>
              <a:rPr sz="1800" i="1" spc="-15" baseline="-23148" dirty="0">
                <a:latin typeface="Times New Roman"/>
                <a:cs typeface="Times New Roman"/>
              </a:rPr>
              <a:t>3</a:t>
            </a:r>
            <a:endParaRPr sz="1800" baseline="-23148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0044" y="6007608"/>
            <a:ext cx="2232660" cy="3130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850" dirty="0">
                <a:latin typeface="Symbol"/>
                <a:cs typeface="Symbol"/>
              </a:rPr>
              <a:t></a:t>
            </a:r>
            <a:r>
              <a:rPr sz="1850" spc="-3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=Q(1/C</a:t>
            </a:r>
            <a:r>
              <a:rPr sz="1800" i="1" spc="-15" baseline="-23148" dirty="0">
                <a:latin typeface="Times New Roman"/>
                <a:cs typeface="Times New Roman"/>
              </a:rPr>
              <a:t>1</a:t>
            </a:r>
            <a:r>
              <a:rPr sz="1800" i="1" spc="-10" dirty="0">
                <a:latin typeface="Times New Roman"/>
                <a:cs typeface="Times New Roman"/>
              </a:rPr>
              <a:t>+1/C</a:t>
            </a:r>
            <a:r>
              <a:rPr sz="1800" i="1" spc="-15" baseline="-23148" dirty="0">
                <a:latin typeface="Times New Roman"/>
                <a:cs typeface="Times New Roman"/>
              </a:rPr>
              <a:t>2</a:t>
            </a:r>
            <a:r>
              <a:rPr sz="1800" i="1" spc="-10" dirty="0">
                <a:latin typeface="Times New Roman"/>
                <a:cs typeface="Times New Roman"/>
              </a:rPr>
              <a:t>+1/C</a:t>
            </a:r>
            <a:r>
              <a:rPr sz="1800" i="1" spc="-15" baseline="-23148" dirty="0">
                <a:latin typeface="Times New Roman"/>
                <a:cs typeface="Times New Roman"/>
              </a:rPr>
              <a:t>3</a:t>
            </a:r>
            <a:r>
              <a:rPr sz="1800" i="1" spc="-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9044" y="4636009"/>
            <a:ext cx="829310" cy="3130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850" dirty="0">
                <a:latin typeface="Symbol"/>
                <a:cs typeface="Symbol"/>
              </a:rPr>
              <a:t></a:t>
            </a:r>
            <a:r>
              <a:rPr sz="1850" spc="-3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=Q/C</a:t>
            </a:r>
            <a:r>
              <a:rPr sz="1800" i="1" spc="-15" baseline="-23148" dirty="0">
                <a:latin typeface="Times New Roman"/>
                <a:cs typeface="Times New Roman"/>
              </a:rPr>
              <a:t>s</a:t>
            </a:r>
            <a:endParaRPr sz="1800" baseline="-23148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2844" y="5404103"/>
            <a:ext cx="2132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Times New Roman"/>
                <a:cs typeface="Times New Roman"/>
              </a:rPr>
              <a:t>1/C</a:t>
            </a:r>
            <a:r>
              <a:rPr sz="1800" b="1" i="1" baseline="-23148" dirty="0">
                <a:latin typeface="Times New Roman"/>
                <a:cs typeface="Times New Roman"/>
              </a:rPr>
              <a:t>s</a:t>
            </a:r>
            <a:r>
              <a:rPr sz="1800" b="1" i="1" spc="225" baseline="-23148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=1/C</a:t>
            </a:r>
            <a:r>
              <a:rPr sz="1800" b="1" i="1" spc="-15" baseline="-23148" dirty="0">
                <a:latin typeface="Times New Roman"/>
                <a:cs typeface="Times New Roman"/>
              </a:rPr>
              <a:t>1</a:t>
            </a:r>
            <a:r>
              <a:rPr sz="1800" b="1" i="1" spc="-10" dirty="0">
                <a:latin typeface="Times New Roman"/>
                <a:cs typeface="Times New Roman"/>
              </a:rPr>
              <a:t>+1/C</a:t>
            </a:r>
            <a:r>
              <a:rPr sz="1800" b="1" i="1" spc="-15" baseline="-23148" dirty="0">
                <a:latin typeface="Times New Roman"/>
                <a:cs typeface="Times New Roman"/>
              </a:rPr>
              <a:t>2</a:t>
            </a:r>
            <a:r>
              <a:rPr sz="1800" b="1" i="1" spc="-10" dirty="0">
                <a:latin typeface="Times New Roman"/>
                <a:cs typeface="Times New Roman"/>
              </a:rPr>
              <a:t>+1/C</a:t>
            </a:r>
            <a:r>
              <a:rPr sz="1800" b="1" i="1" spc="-15" baseline="-23148" dirty="0">
                <a:latin typeface="Times New Roman"/>
                <a:cs typeface="Times New Roman"/>
              </a:rPr>
              <a:t>3</a:t>
            </a:r>
            <a:endParaRPr sz="1800" baseline="-23148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93487" y="0"/>
            <a:ext cx="4105375" cy="68199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041642" y="4943855"/>
            <a:ext cx="1913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Calculate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C</a:t>
            </a:r>
            <a:r>
              <a:rPr sz="2400" i="1" spc="-15" baseline="-20833" dirty="0">
                <a:latin typeface="Times New Roman"/>
                <a:cs typeface="Times New Roman"/>
              </a:rPr>
              <a:t>total</a:t>
            </a:r>
            <a:endParaRPr sz="2400" baseline="-2083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0477" y="578104"/>
            <a:ext cx="2790180" cy="37338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1935" rIns="0" bIns="0" rtlCol="0">
            <a:spAutoFit/>
          </a:bodyPr>
          <a:lstStyle/>
          <a:p>
            <a:pPr marL="3746500">
              <a:lnSpc>
                <a:spcPct val="100000"/>
              </a:lnSpc>
              <a:spcBef>
                <a:spcPts val="105"/>
              </a:spcBef>
            </a:pPr>
            <a:r>
              <a:rPr dirty="0"/>
              <a:t>An</a:t>
            </a:r>
            <a:r>
              <a:rPr spc="-30" dirty="0"/>
              <a:t> </a:t>
            </a:r>
            <a:r>
              <a:rPr spc="-10" dirty="0"/>
              <a:t>ammeter.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02303" y="730504"/>
            <a:ext cx="4425848" cy="29443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933444" y="3267455"/>
            <a:ext cx="13169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A</a:t>
            </a:r>
            <a:r>
              <a:rPr sz="2000" b="1" spc="-10" dirty="0">
                <a:latin typeface="Times New Roman"/>
                <a:cs typeface="Times New Roman"/>
              </a:rPr>
              <a:t> voltmeter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92518" y="3854703"/>
            <a:ext cx="4231194" cy="221742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873504" y="6136132"/>
            <a:ext cx="7232650" cy="9525"/>
          </a:xfrm>
          <a:custGeom>
            <a:avLst/>
            <a:gdLst/>
            <a:ahLst/>
            <a:cxnLst/>
            <a:rect l="l" t="t" r="r" b="b"/>
            <a:pathLst>
              <a:path w="7232650" h="9525">
                <a:moveTo>
                  <a:pt x="0" y="0"/>
                </a:moveTo>
                <a:lnTo>
                  <a:pt x="0" y="9144"/>
                </a:lnTo>
                <a:lnTo>
                  <a:pt x="7232396" y="9144"/>
                </a:lnTo>
                <a:lnTo>
                  <a:pt x="7232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1644" y="-9143"/>
            <a:ext cx="796099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5"/>
              </a:spcBef>
              <a:tabLst>
                <a:tab pos="926465" algn="l"/>
              </a:tabLst>
            </a:pPr>
            <a:r>
              <a:rPr b="0" spc="-25" dirty="0">
                <a:latin typeface="Times New Roman"/>
                <a:cs typeface="Times New Roman"/>
              </a:rPr>
              <a:t>29.</a:t>
            </a:r>
            <a:r>
              <a:rPr b="0" dirty="0">
                <a:latin typeface="Times New Roman"/>
                <a:cs typeface="Times New Roman"/>
              </a:rPr>
              <a:t>	In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your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dorm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room,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you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have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two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100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lights,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150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color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TV,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spc="-50" dirty="0">
                <a:latin typeface="Times New Roman"/>
                <a:cs typeface="Times New Roman"/>
              </a:rPr>
              <a:t>a </a:t>
            </a:r>
            <a:r>
              <a:rPr b="0" dirty="0">
                <a:latin typeface="Times New Roman"/>
                <a:cs typeface="Times New Roman"/>
              </a:rPr>
              <a:t>refrigerator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900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hairdryer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200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computer.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If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there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is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15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spc="-25" dirty="0">
                <a:latin typeface="Times New Roman"/>
                <a:cs typeface="Times New Roman"/>
              </a:rPr>
              <a:t>Amp </a:t>
            </a:r>
            <a:r>
              <a:rPr b="0" dirty="0">
                <a:latin typeface="Times New Roman"/>
                <a:cs typeface="Times New Roman"/>
              </a:rPr>
              <a:t>breaker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in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120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V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power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line,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will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breaker</a:t>
            </a:r>
            <a:r>
              <a:rPr b="0" spc="-10" dirty="0">
                <a:latin typeface="Times New Roman"/>
                <a:cs typeface="Times New Roman"/>
              </a:rPr>
              <a:t> trip?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7" y="295654"/>
            <a:ext cx="7112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300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W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circuit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7" y="1514849"/>
            <a:ext cx="8626475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P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=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2(100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W)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+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150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+ 300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+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900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+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200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 =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1750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spc="-25" dirty="0">
                <a:latin typeface="Times New Roman"/>
                <a:cs typeface="Times New Roman"/>
              </a:rPr>
              <a:t>W.</a:t>
            </a:r>
            <a:endParaRPr sz="2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tabLst>
                <a:tab pos="5663565" algn="l"/>
              </a:tabLst>
            </a:pPr>
            <a:r>
              <a:rPr sz="2000" i="1" dirty="0">
                <a:latin typeface="Times New Roman"/>
                <a:cs typeface="Times New Roman"/>
              </a:rPr>
              <a:t>I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=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P/V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=1750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/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120 V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14.6 A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&lt;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15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A.</a:t>
            </a:r>
            <a:r>
              <a:rPr sz="2000" dirty="0">
                <a:latin typeface="Times New Roman"/>
                <a:cs typeface="Times New Roman"/>
              </a:rPr>
              <a:t>	NO,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breaker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will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not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trip.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Notice: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more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devices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you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have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connected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higher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higher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is.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9386" y="326136"/>
            <a:ext cx="71666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21–2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The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flashlight: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50" dirty="0">
                <a:solidFill>
                  <a:srgbClr val="373799"/>
                </a:solidFill>
                <a:latin typeface="Tahoma"/>
                <a:cs typeface="Tahoma"/>
              </a:rPr>
              <a:t>A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9386" y="996690"/>
            <a:ext cx="55886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simple</a:t>
            </a:r>
            <a:r>
              <a:rPr sz="4400" spc="-5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electrical</a:t>
            </a:r>
            <a:r>
              <a:rPr sz="4400" spc="-4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circuit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7703" y="1797304"/>
            <a:ext cx="3646432" cy="479298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56844" y="2133600"/>
            <a:ext cx="4250055" cy="4295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29565" indent="568960">
              <a:lnSpc>
                <a:spcPct val="100200"/>
              </a:lnSpc>
              <a:spcBef>
                <a:spcPts val="90"/>
              </a:spcBef>
              <a:buAutoNum type="alphaLcParenBoth"/>
              <a:tabLst>
                <a:tab pos="581660" algn="l"/>
              </a:tabLst>
            </a:pPr>
            <a:r>
              <a:rPr sz="2800" dirty="0">
                <a:latin typeface="Tahoma"/>
                <a:cs typeface="Tahoma"/>
              </a:rPr>
              <a:t>A</a:t>
            </a:r>
            <a:r>
              <a:rPr sz="2800" spc="-3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simple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flashlight, </a:t>
            </a:r>
            <a:r>
              <a:rPr sz="2800" dirty="0">
                <a:latin typeface="Tahoma"/>
                <a:cs typeface="Tahoma"/>
              </a:rPr>
              <a:t>consisting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battery,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50" dirty="0">
                <a:latin typeface="Tahoma"/>
                <a:cs typeface="Tahoma"/>
              </a:rPr>
              <a:t>a </a:t>
            </a:r>
            <a:r>
              <a:rPr sz="2800" dirty="0">
                <a:latin typeface="Tahoma"/>
                <a:cs typeface="Tahoma"/>
              </a:rPr>
              <a:t>switch,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and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light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bulb.</a:t>
            </a:r>
            <a:endParaRPr sz="2800">
              <a:latin typeface="Tahoma"/>
              <a:cs typeface="Tahoma"/>
            </a:endParaRPr>
          </a:p>
          <a:p>
            <a:pPr marL="12700" marR="160020" indent="579755">
              <a:lnSpc>
                <a:spcPct val="100000"/>
              </a:lnSpc>
              <a:buAutoNum type="alphaLcParenBoth"/>
              <a:tabLst>
                <a:tab pos="592455" algn="l"/>
              </a:tabLst>
            </a:pPr>
            <a:r>
              <a:rPr sz="2800" dirty="0">
                <a:latin typeface="Tahoma"/>
                <a:cs typeface="Tahoma"/>
              </a:rPr>
              <a:t>When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switch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in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open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position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circuit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“broken,”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and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no</a:t>
            </a:r>
            <a:endParaRPr sz="28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ahoma"/>
                <a:cs typeface="Tahoma"/>
              </a:rPr>
              <a:t>charge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can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flow.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When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switch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closed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electrons </a:t>
            </a:r>
            <a:r>
              <a:rPr sz="2800" dirty="0">
                <a:latin typeface="Tahoma"/>
                <a:cs typeface="Tahoma"/>
              </a:rPr>
              <a:t>flow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through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circuit, </a:t>
            </a:r>
            <a:r>
              <a:rPr sz="2800" dirty="0">
                <a:latin typeface="Tahoma"/>
                <a:cs typeface="Tahoma"/>
              </a:rPr>
              <a:t>and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the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light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glows.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6704" y="273304"/>
            <a:ext cx="7543800" cy="43053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26906" y="4578096"/>
            <a:ext cx="5467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(0.8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Symbol"/>
                <a:cs typeface="Symbol"/>
              </a:rPr>
              <a:t></a:t>
            </a:r>
            <a:r>
              <a:rPr sz="1400" spc="-25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7804" y="4501896"/>
            <a:ext cx="7652384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56235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latin typeface="Times New Roman"/>
                <a:cs typeface="Times New Roman"/>
              </a:rPr>
              <a:t>Problem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20: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What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equivalent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resistance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above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resistors? </a:t>
            </a:r>
            <a:r>
              <a:rPr sz="2000" i="1" dirty="0">
                <a:latin typeface="Times New Roman"/>
                <a:cs typeface="Times New Roman"/>
              </a:rPr>
              <a:t>Problem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30: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Suppose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that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resistors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are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connected to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12 V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battery.</a:t>
            </a:r>
            <a:endParaRPr sz="2000">
              <a:latin typeface="Times New Roman"/>
              <a:cs typeface="Times New Roman"/>
            </a:endParaRPr>
          </a:p>
          <a:p>
            <a:pPr marL="1435735" marR="5080" indent="-64135">
              <a:lnSpc>
                <a:spcPct val="100000"/>
              </a:lnSpc>
            </a:pPr>
            <a:r>
              <a:rPr sz="2000" i="1" dirty="0">
                <a:latin typeface="Times New Roman"/>
                <a:cs typeface="Times New Roman"/>
              </a:rPr>
              <a:t>What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will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current</a:t>
            </a:r>
            <a:r>
              <a:rPr sz="2000" i="1" spc="-4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and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voltage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across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each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resistor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25" dirty="0">
                <a:latin typeface="Times New Roman"/>
                <a:cs typeface="Times New Roman"/>
              </a:rPr>
              <a:t>and </a:t>
            </a:r>
            <a:r>
              <a:rPr sz="2000" i="1" dirty="0">
                <a:latin typeface="Times New Roman"/>
                <a:cs typeface="Times New Roman"/>
              </a:rPr>
              <a:t>what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will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be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total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power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dissipated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in 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circuit?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4304" y="197104"/>
            <a:ext cx="7619998" cy="507949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23859" y="5020055"/>
            <a:ext cx="5467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(2.7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Symbol"/>
                <a:cs typeface="Symbol"/>
              </a:rPr>
              <a:t></a:t>
            </a:r>
            <a:r>
              <a:rPr sz="1400" spc="-25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8244" y="4943855"/>
            <a:ext cx="7825740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58470">
              <a:lnSpc>
                <a:spcPct val="100000"/>
              </a:lnSpc>
              <a:spcBef>
                <a:spcPts val="105"/>
              </a:spcBef>
              <a:tabLst>
                <a:tab pos="1415415" algn="l"/>
              </a:tabLst>
            </a:pPr>
            <a:r>
              <a:rPr sz="2000" i="1" dirty="0">
                <a:latin typeface="Times New Roman"/>
                <a:cs typeface="Times New Roman"/>
              </a:rPr>
              <a:t>Problem</a:t>
            </a:r>
            <a:r>
              <a:rPr sz="2000" i="1" spc="-25" dirty="0">
                <a:latin typeface="Times New Roman"/>
                <a:cs typeface="Times New Roman"/>
              </a:rPr>
              <a:t> 21:</a:t>
            </a:r>
            <a:r>
              <a:rPr sz="2000" i="1" dirty="0">
                <a:latin typeface="Times New Roman"/>
                <a:cs typeface="Times New Roman"/>
              </a:rPr>
              <a:t>	What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equivalent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resistance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between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points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and</a:t>
            </a:r>
            <a:r>
              <a:rPr sz="2000" i="1" spc="-5" dirty="0">
                <a:latin typeface="Times New Roman"/>
                <a:cs typeface="Times New Roman"/>
              </a:rPr>
              <a:t> </a:t>
            </a:r>
            <a:r>
              <a:rPr sz="2000" i="1" spc="-25" dirty="0">
                <a:latin typeface="Times New Roman"/>
                <a:cs typeface="Times New Roman"/>
              </a:rPr>
              <a:t>B? </a:t>
            </a:r>
            <a:r>
              <a:rPr sz="2000" i="1" dirty="0">
                <a:latin typeface="Times New Roman"/>
                <a:cs typeface="Times New Roman"/>
              </a:rPr>
              <a:t>Problem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32:</a:t>
            </a:r>
            <a:r>
              <a:rPr sz="2000" i="1" spc="3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6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V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battery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is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connected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between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points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and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25" dirty="0">
                <a:latin typeface="Times New Roman"/>
                <a:cs typeface="Times New Roman"/>
              </a:rPr>
              <a:t>B.</a:t>
            </a:r>
            <a:endParaRPr sz="2000">
              <a:latin typeface="Times New Roman"/>
              <a:cs typeface="Times New Roman"/>
            </a:endParaRPr>
          </a:p>
          <a:p>
            <a:pPr marL="1435735" marR="5080" indent="-64135">
              <a:lnSpc>
                <a:spcPct val="100000"/>
              </a:lnSpc>
              <a:tabLst>
                <a:tab pos="4295775" algn="l"/>
              </a:tabLst>
            </a:pPr>
            <a:r>
              <a:rPr sz="2000" i="1" dirty="0">
                <a:latin typeface="Times New Roman"/>
                <a:cs typeface="Times New Roman"/>
              </a:rPr>
              <a:t>What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will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be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current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in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each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how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much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power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will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spc="-25" dirty="0">
                <a:latin typeface="Times New Roman"/>
                <a:cs typeface="Times New Roman"/>
              </a:rPr>
              <a:t>be </a:t>
            </a:r>
            <a:r>
              <a:rPr sz="2000" i="1" dirty="0">
                <a:latin typeface="Times New Roman"/>
                <a:cs typeface="Times New Roman"/>
              </a:rPr>
              <a:t>dissipated</a:t>
            </a:r>
            <a:r>
              <a:rPr sz="2000" i="1" spc="-5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in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each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resistor.</a:t>
            </a:r>
            <a:r>
              <a:rPr sz="2000" i="1" dirty="0">
                <a:latin typeface="Times New Roman"/>
                <a:cs typeface="Times New Roman"/>
              </a:rPr>
              <a:t>	Compare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sum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of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individual </a:t>
            </a:r>
            <a:r>
              <a:rPr sz="2000" i="1" dirty="0">
                <a:latin typeface="Times New Roman"/>
                <a:cs typeface="Times New Roman"/>
              </a:rPr>
              <a:t>power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dissipations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total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power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dissipated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in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the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circuit?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9386" y="326136"/>
            <a:ext cx="63836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1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21–3</a:t>
            </a:r>
            <a:r>
              <a:rPr sz="4400" b="0" spc="-1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A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 mechanical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1503" y="2711704"/>
            <a:ext cx="3660637" cy="28133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80644" y="996690"/>
            <a:ext cx="7956550" cy="4162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119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analog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to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the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flashlight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spc="-10" dirty="0">
                <a:solidFill>
                  <a:srgbClr val="373799"/>
                </a:solidFill>
                <a:latin typeface="Tahoma"/>
                <a:cs typeface="Tahoma"/>
              </a:rPr>
              <a:t>circuit</a:t>
            </a:r>
            <a:endParaRPr sz="4400">
              <a:latin typeface="Tahoma"/>
              <a:cs typeface="Tahoma"/>
            </a:endParaRPr>
          </a:p>
          <a:p>
            <a:pPr marL="12700" marR="4083050">
              <a:lnSpc>
                <a:spcPct val="99900"/>
              </a:lnSpc>
              <a:spcBef>
                <a:spcPts val="4260"/>
              </a:spcBef>
            </a:pPr>
            <a:r>
              <a:rPr sz="3200" dirty="0">
                <a:latin typeface="Tahoma"/>
                <a:cs typeface="Tahoma"/>
              </a:rPr>
              <a:t>The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person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lifting</a:t>
            </a:r>
            <a:r>
              <a:rPr sz="3200" spc="-40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the </a:t>
            </a:r>
            <a:r>
              <a:rPr sz="3200" dirty="0">
                <a:latin typeface="Tahoma"/>
                <a:cs typeface="Tahoma"/>
              </a:rPr>
              <a:t>water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corresponds</a:t>
            </a:r>
            <a:r>
              <a:rPr sz="3200" spc="-40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to </a:t>
            </a:r>
            <a:r>
              <a:rPr sz="3200" dirty="0">
                <a:latin typeface="Tahoma"/>
                <a:cs typeface="Tahoma"/>
              </a:rPr>
              <a:t>the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battery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in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Figure </a:t>
            </a:r>
            <a:r>
              <a:rPr sz="3200" dirty="0">
                <a:latin typeface="Tahoma"/>
                <a:cs typeface="Tahoma"/>
              </a:rPr>
              <a:t>21–2,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and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the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paddle </a:t>
            </a:r>
            <a:r>
              <a:rPr sz="3200" dirty="0">
                <a:latin typeface="Tahoma"/>
                <a:cs typeface="Tahoma"/>
              </a:rPr>
              <a:t>wheel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corresponds</a:t>
            </a:r>
            <a:r>
              <a:rPr sz="3200" spc="-80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to </a:t>
            </a:r>
            <a:r>
              <a:rPr sz="3200" dirty="0">
                <a:latin typeface="Tahoma"/>
                <a:cs typeface="Tahoma"/>
              </a:rPr>
              <a:t>the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light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spc="-20" dirty="0">
                <a:latin typeface="Tahoma"/>
                <a:cs typeface="Tahoma"/>
              </a:rPr>
              <a:t>bulb.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44" y="-9143"/>
            <a:ext cx="8875395" cy="1702434"/>
          </a:xfrm>
          <a:prstGeom prst="rect">
            <a:avLst/>
          </a:prstGeom>
        </p:spPr>
        <p:txBody>
          <a:bodyPr vert="horz" wrap="square" lIns="0" tIns="1019174" rIns="0" bIns="0" rtlCol="0">
            <a:spAutoFit/>
          </a:bodyPr>
          <a:lstStyle/>
          <a:p>
            <a:pPr marL="116459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Electromotive</a:t>
            </a:r>
            <a:r>
              <a:rPr sz="4400" b="0" spc="-5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force</a:t>
            </a:r>
            <a:r>
              <a:rPr sz="4400" b="0" spc="-4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10" dirty="0">
                <a:solidFill>
                  <a:srgbClr val="373799"/>
                </a:solidFill>
                <a:latin typeface="Tahoma"/>
                <a:cs typeface="Tahoma"/>
              </a:rPr>
              <a:t>(emf)</a:t>
            </a:r>
            <a:endParaRPr sz="44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0279" y="2426392"/>
            <a:ext cx="4821810" cy="1070229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50165" marR="462280" indent="-36830">
              <a:lnSpc>
                <a:spcPct val="92700"/>
              </a:lnSpc>
              <a:spcBef>
                <a:spcPts val="310"/>
              </a:spcBef>
            </a:pPr>
            <a:r>
              <a:rPr lang="en-US" sz="2400" dirty="0">
                <a:latin typeface="Times New Roman"/>
                <a:cs typeface="Times New Roman"/>
              </a:rPr>
              <a:t>emf/</a:t>
            </a:r>
            <a:r>
              <a:rPr lang="en-US" sz="2400" dirty="0" err="1">
                <a:latin typeface="Times New Roman"/>
                <a:cs typeface="Times New Roman"/>
              </a:rPr>
              <a:t>ggl</a:t>
            </a:r>
            <a:r>
              <a:rPr lang="en-US" sz="2400" dirty="0">
                <a:latin typeface="Times New Roman"/>
                <a:cs typeface="Times New Roman"/>
              </a:rPr>
              <a:t>: </a:t>
            </a:r>
            <a:r>
              <a:rPr lang="en-US" sz="2400" dirty="0" err="1">
                <a:latin typeface="Times New Roman"/>
                <a:cs typeface="Times New Roman"/>
              </a:rPr>
              <a:t>Energi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persatuan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muatan</a:t>
            </a:r>
            <a:r>
              <a:rPr lang="en-US" sz="2400" dirty="0">
                <a:latin typeface="Times New Roman"/>
                <a:cs typeface="Times New Roman"/>
              </a:rPr>
              <a:t> yang </a:t>
            </a:r>
            <a:r>
              <a:rPr lang="en-US" sz="2400" dirty="0" err="1">
                <a:latin typeface="Times New Roman"/>
                <a:cs typeface="Times New Roman"/>
              </a:rPr>
              <a:t>dihasilkan</a:t>
            </a:r>
            <a:r>
              <a:rPr lang="en-US" sz="2400" dirty="0">
                <a:latin typeface="Times New Roman"/>
                <a:cs typeface="Times New Roman"/>
              </a:rPr>
              <a:t> oleh </a:t>
            </a:r>
            <a:r>
              <a:rPr lang="en-US" sz="2400" dirty="0" err="1">
                <a:latin typeface="Times New Roman"/>
                <a:cs typeface="Times New Roman"/>
              </a:rPr>
              <a:t>batray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saat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terbuka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2184" y="2406904"/>
            <a:ext cx="2528095" cy="30114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9386" y="326136"/>
            <a:ext cx="59759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21–4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Direction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of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9386" y="996690"/>
            <a:ext cx="62280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current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and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electron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flow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5444" y="2016252"/>
            <a:ext cx="3982720" cy="43992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800"/>
              </a:lnSpc>
              <a:spcBef>
                <a:spcPts val="105"/>
              </a:spcBef>
              <a:buClr>
                <a:srgbClr val="3737CA"/>
              </a:buClr>
              <a:buSzPct val="58333"/>
              <a:buFont typeface="Lucida Sans Unicode"/>
              <a:buChar char="■"/>
              <a:tabLst>
                <a:tab pos="355600" algn="l"/>
              </a:tabLst>
            </a:pPr>
            <a:r>
              <a:rPr sz="2400" dirty="0">
                <a:latin typeface="Tahoma"/>
                <a:cs typeface="Tahoma"/>
              </a:rPr>
              <a:t>In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flashlight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circuit, </a:t>
            </a:r>
            <a:r>
              <a:rPr sz="2400" dirty="0">
                <a:latin typeface="Tahoma"/>
                <a:cs typeface="Tahoma"/>
              </a:rPr>
              <a:t>electrons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flow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from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the </a:t>
            </a:r>
            <a:r>
              <a:rPr sz="2400" dirty="0">
                <a:latin typeface="Tahoma"/>
                <a:cs typeface="Tahoma"/>
              </a:rPr>
              <a:t>negative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terminal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of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the </a:t>
            </a:r>
            <a:r>
              <a:rPr sz="2400" dirty="0">
                <a:latin typeface="Tahoma"/>
                <a:cs typeface="Tahoma"/>
              </a:rPr>
              <a:t>battery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to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positive </a:t>
            </a:r>
            <a:r>
              <a:rPr sz="2400" dirty="0">
                <a:latin typeface="Tahoma"/>
                <a:cs typeface="Tahoma"/>
              </a:rPr>
              <a:t>terminal.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direction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of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current,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is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just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25" dirty="0">
                <a:latin typeface="Tahoma"/>
                <a:cs typeface="Tahoma"/>
              </a:rPr>
              <a:t>the </a:t>
            </a:r>
            <a:r>
              <a:rPr sz="2400" dirty="0">
                <a:latin typeface="Tahoma"/>
                <a:cs typeface="Tahoma"/>
              </a:rPr>
              <a:t>opposite: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from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positive </a:t>
            </a:r>
            <a:r>
              <a:rPr sz="2400" dirty="0">
                <a:latin typeface="Tahoma"/>
                <a:cs typeface="Tahoma"/>
              </a:rPr>
              <a:t>terminal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to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the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negative terminal.</a:t>
            </a:r>
            <a:endParaRPr sz="2400">
              <a:latin typeface="Tahoma"/>
              <a:cs typeface="Tahoma"/>
            </a:endParaRPr>
          </a:p>
          <a:p>
            <a:pPr marL="393700">
              <a:lnSpc>
                <a:spcPct val="100000"/>
              </a:lnSpc>
              <a:spcBef>
                <a:spcPts val="1380"/>
              </a:spcBef>
            </a:pPr>
            <a:r>
              <a:rPr sz="2400" i="1" dirty="0">
                <a:latin typeface="Times New Roman"/>
                <a:cs typeface="Times New Roman"/>
              </a:rPr>
              <a:t>We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will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generally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talk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about</a:t>
            </a:r>
            <a:endParaRPr sz="240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  <a:spcBef>
                <a:spcPts val="1425"/>
              </a:spcBef>
            </a:pPr>
            <a:r>
              <a:rPr sz="2000" b="1" i="1" spc="-10" dirty="0">
                <a:latin typeface="Times New Roman"/>
                <a:cs typeface="Times New Roman"/>
              </a:rPr>
              <a:t>CONVENTIONAL</a:t>
            </a:r>
            <a:r>
              <a:rPr sz="2000" b="1" i="1" spc="-40" dirty="0">
                <a:latin typeface="Times New Roman"/>
                <a:cs typeface="Times New Roman"/>
              </a:rPr>
              <a:t> </a:t>
            </a:r>
            <a:r>
              <a:rPr sz="2400" b="1" i="1" spc="-10" dirty="0">
                <a:latin typeface="Times New Roman"/>
                <a:cs typeface="Times New Roman"/>
              </a:rPr>
              <a:t>current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3528" y="2330704"/>
            <a:ext cx="3992372" cy="288950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9386" y="326136"/>
            <a:ext cx="56673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Figure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21–5</a:t>
            </a:r>
            <a:r>
              <a:rPr sz="4400" b="0" spc="-1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Path</a:t>
            </a:r>
            <a:r>
              <a:rPr sz="4400" b="0" spc="-1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dirty="0">
                <a:solidFill>
                  <a:srgbClr val="373799"/>
                </a:solidFill>
                <a:latin typeface="Tahoma"/>
                <a:cs typeface="Tahoma"/>
              </a:rPr>
              <a:t>of</a:t>
            </a:r>
            <a:r>
              <a:rPr sz="4400" b="0" spc="-1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b="0" spc="-25" dirty="0">
                <a:solidFill>
                  <a:srgbClr val="373799"/>
                </a:solidFill>
                <a:latin typeface="Tahoma"/>
                <a:cs typeface="Tahoma"/>
              </a:rPr>
              <a:t>an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9386" y="996690"/>
            <a:ext cx="42945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electron</a:t>
            </a:r>
            <a:r>
              <a:rPr sz="4400" spc="-30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in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dirty="0">
                <a:solidFill>
                  <a:srgbClr val="373799"/>
                </a:solidFill>
                <a:latin typeface="Tahoma"/>
                <a:cs typeface="Tahoma"/>
              </a:rPr>
              <a:t>a</a:t>
            </a:r>
            <a:r>
              <a:rPr sz="4400" spc="-25" dirty="0">
                <a:solidFill>
                  <a:srgbClr val="373799"/>
                </a:solidFill>
                <a:latin typeface="Tahoma"/>
                <a:cs typeface="Tahoma"/>
              </a:rPr>
              <a:t> </a:t>
            </a:r>
            <a:r>
              <a:rPr sz="4400" spc="-20" dirty="0">
                <a:solidFill>
                  <a:srgbClr val="373799"/>
                </a:solidFill>
                <a:latin typeface="Tahoma"/>
                <a:cs typeface="Tahoma"/>
              </a:rPr>
              <a:t>wire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9244" y="2057400"/>
            <a:ext cx="3972306" cy="388952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>
              <a:lnSpc>
                <a:spcPct val="100099"/>
              </a:lnSpc>
              <a:spcBef>
                <a:spcPts val="90"/>
              </a:spcBef>
              <a:buClr>
                <a:srgbClr val="3737CA"/>
              </a:buClr>
              <a:buSzPct val="60714"/>
              <a:buFont typeface="Lucida Sans Unicode"/>
              <a:buChar char="■"/>
              <a:tabLst>
                <a:tab pos="355600" algn="l"/>
              </a:tabLst>
            </a:pPr>
            <a:r>
              <a:rPr sz="2800" dirty="0">
                <a:latin typeface="Tahoma"/>
                <a:cs typeface="Tahoma"/>
              </a:rPr>
              <a:t>Typical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path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4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an </a:t>
            </a:r>
            <a:r>
              <a:rPr sz="2800" dirty="0">
                <a:latin typeface="Tahoma"/>
                <a:cs typeface="Tahoma"/>
              </a:rPr>
              <a:t>electron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as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it </a:t>
            </a:r>
            <a:r>
              <a:rPr sz="2800" dirty="0">
                <a:latin typeface="Tahoma"/>
                <a:cs typeface="Tahoma"/>
              </a:rPr>
              <a:t>bounces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lang="en-US" sz="2800" spc="-65" dirty="0">
                <a:latin typeface="Tahoma"/>
                <a:cs typeface="Tahoma"/>
              </a:rPr>
              <a:t>(</a:t>
            </a:r>
            <a:r>
              <a:rPr lang="en-US" sz="2800" spc="-65" dirty="0" err="1">
                <a:latin typeface="Tahoma"/>
                <a:cs typeface="Tahoma"/>
              </a:rPr>
              <a:t>melambung</a:t>
            </a:r>
            <a:r>
              <a:rPr lang="en-US" sz="2800" spc="-65" dirty="0">
                <a:latin typeface="Tahoma"/>
                <a:cs typeface="Tahoma"/>
              </a:rPr>
              <a:t>/</a:t>
            </a:r>
            <a:r>
              <a:rPr lang="en-US" sz="2800" spc="-65" dirty="0" err="1">
                <a:latin typeface="Tahoma"/>
                <a:cs typeface="Tahoma"/>
              </a:rPr>
              <a:t>lompat</a:t>
            </a:r>
            <a:r>
              <a:rPr lang="en-US" sz="2800" spc="-65" dirty="0">
                <a:latin typeface="Tahoma"/>
                <a:cs typeface="Tahoma"/>
              </a:rPr>
              <a:t>) </a:t>
            </a:r>
            <a:r>
              <a:rPr sz="2800" dirty="0">
                <a:latin typeface="Tahoma"/>
                <a:cs typeface="Tahoma"/>
              </a:rPr>
              <a:t>off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atoms </a:t>
            </a:r>
            <a:r>
              <a:rPr sz="2800" dirty="0">
                <a:latin typeface="Tahoma"/>
                <a:cs typeface="Tahoma"/>
              </a:rPr>
              <a:t>in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a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metal</a:t>
            </a:r>
            <a:r>
              <a:rPr sz="2800" spc="-2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wire. </a:t>
            </a:r>
            <a:r>
              <a:rPr sz="2800" dirty="0">
                <a:latin typeface="Tahoma"/>
                <a:cs typeface="Tahoma"/>
              </a:rPr>
              <a:t>Because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of</a:t>
            </a:r>
            <a:r>
              <a:rPr sz="2800" spc="-6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tortuous</a:t>
            </a:r>
            <a:r>
              <a:rPr sz="2800" spc="-70" dirty="0">
                <a:latin typeface="Tahoma"/>
                <a:cs typeface="Tahoma"/>
              </a:rPr>
              <a:t> </a:t>
            </a:r>
            <a:r>
              <a:rPr lang="en-US" sz="2800" spc="-70" dirty="0">
                <a:latin typeface="Tahoma"/>
                <a:cs typeface="Tahoma"/>
              </a:rPr>
              <a:t>(</a:t>
            </a:r>
            <a:r>
              <a:rPr lang="en-US" sz="2800" spc="-70" dirty="0" err="1">
                <a:latin typeface="Tahoma"/>
                <a:cs typeface="Tahoma"/>
              </a:rPr>
              <a:t>berliku-liku</a:t>
            </a:r>
            <a:r>
              <a:rPr lang="en-US" sz="2800" spc="-70" dirty="0">
                <a:latin typeface="Tahoma"/>
                <a:cs typeface="Tahoma"/>
              </a:rPr>
              <a:t>) </a:t>
            </a:r>
            <a:r>
              <a:rPr sz="2800" dirty="0">
                <a:latin typeface="Tahoma"/>
                <a:cs typeface="Tahoma"/>
              </a:rPr>
              <a:t>path</a:t>
            </a:r>
            <a:r>
              <a:rPr sz="2800" spc="-7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the </a:t>
            </a:r>
            <a:r>
              <a:rPr sz="2800" dirty="0">
                <a:latin typeface="Tahoma"/>
                <a:cs typeface="Tahoma"/>
              </a:rPr>
              <a:t>electron</a:t>
            </a:r>
            <a:r>
              <a:rPr sz="2800" spc="-10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follows,</a:t>
            </a:r>
            <a:r>
              <a:rPr sz="2800" spc="-95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its </a:t>
            </a:r>
            <a:r>
              <a:rPr sz="2800" dirty="0">
                <a:latin typeface="Tahoma"/>
                <a:cs typeface="Tahoma"/>
              </a:rPr>
              <a:t>average</a:t>
            </a:r>
            <a:r>
              <a:rPr sz="2800" spc="-9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velocity</a:t>
            </a:r>
            <a:r>
              <a:rPr sz="2800" spc="-90" dirty="0">
                <a:latin typeface="Tahoma"/>
                <a:cs typeface="Tahoma"/>
              </a:rPr>
              <a:t> </a:t>
            </a:r>
            <a:r>
              <a:rPr sz="2800" spc="-25" dirty="0">
                <a:latin typeface="Tahoma"/>
                <a:cs typeface="Tahoma"/>
              </a:rPr>
              <a:t>is </a:t>
            </a:r>
            <a:r>
              <a:rPr sz="2800" dirty="0">
                <a:latin typeface="Tahoma"/>
                <a:cs typeface="Tahoma"/>
              </a:rPr>
              <a:t>rather</a:t>
            </a:r>
            <a:r>
              <a:rPr sz="2800" spc="-8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small.</a:t>
            </a:r>
            <a:endParaRPr sz="2800" dirty="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3528" y="3693159"/>
            <a:ext cx="3812496" cy="6949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44" y="-9144"/>
            <a:ext cx="8608695" cy="68586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Times New Roman"/>
                <a:cs typeface="Times New Roman"/>
              </a:rPr>
              <a:t>Summary</a:t>
            </a:r>
            <a:endParaRPr sz="2800">
              <a:latin typeface="Times New Roman"/>
              <a:cs typeface="Times New Roman"/>
            </a:endParaRPr>
          </a:p>
          <a:p>
            <a:pPr marL="12700" marR="63500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Electric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analagous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water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flow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pipe.</a:t>
            </a:r>
            <a:endParaRPr sz="2800">
              <a:latin typeface="Times New Roman"/>
              <a:cs typeface="Times New Roman"/>
            </a:endParaRPr>
          </a:p>
          <a:p>
            <a:pPr marL="12700" marR="787400">
              <a:lnSpc>
                <a:spcPct val="100000"/>
              </a:lnSpc>
            </a:pPr>
            <a:r>
              <a:rPr sz="2800" b="1" dirty="0">
                <a:latin typeface="Times New Roman"/>
                <a:cs typeface="Times New Roman"/>
              </a:rPr>
              <a:t>Pressure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produced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by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water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pump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like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voltage </a:t>
            </a:r>
            <a:r>
              <a:rPr sz="2800" dirty="0">
                <a:latin typeface="Times New Roman"/>
                <a:cs typeface="Times New Roman"/>
              </a:rPr>
              <a:t>produced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battery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higher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water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pump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pressure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higher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water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800" b="1" spc="-10" dirty="0">
                <a:latin typeface="Times New Roman"/>
                <a:cs typeface="Times New Roman"/>
              </a:rPr>
              <a:t>current.</a:t>
            </a:r>
            <a:endParaRPr sz="2800">
              <a:latin typeface="Times New Roman"/>
              <a:cs typeface="Times New Roman"/>
            </a:endParaRPr>
          </a:p>
          <a:p>
            <a:pPr marL="12700" marR="845819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higher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voltage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higher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electric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current</a:t>
            </a:r>
            <a:r>
              <a:rPr sz="2800" spc="-10" dirty="0">
                <a:latin typeface="Times New Roman"/>
                <a:cs typeface="Times New Roman"/>
              </a:rPr>
              <a:t>. </a:t>
            </a:r>
            <a:r>
              <a:rPr sz="2800" b="1" dirty="0">
                <a:latin typeface="Times New Roman"/>
                <a:cs typeface="Times New Roman"/>
              </a:rPr>
              <a:t>Voltage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proportional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current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 marR="1159510">
              <a:lnSpc>
                <a:spcPts val="3370"/>
              </a:lnSpc>
              <a:spcBef>
                <a:spcPts val="100"/>
              </a:spcBef>
            </a:pP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water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pipes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depends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length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diameter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pipes.</a:t>
            </a:r>
            <a:endParaRPr sz="2800">
              <a:latin typeface="Times New Roman"/>
              <a:cs typeface="Times New Roman"/>
            </a:endParaRPr>
          </a:p>
          <a:p>
            <a:pPr marL="12700" marR="648970">
              <a:lnSpc>
                <a:spcPts val="3360"/>
              </a:lnSpc>
            </a:pPr>
            <a:r>
              <a:rPr sz="2800" dirty="0">
                <a:latin typeface="Times New Roman"/>
                <a:cs typeface="Times New Roman"/>
              </a:rPr>
              <a:t>Narrow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pipes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(small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area,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large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resistance)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result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low </a:t>
            </a:r>
            <a:r>
              <a:rPr sz="2800" spc="-10" dirty="0">
                <a:latin typeface="Times New Roman"/>
                <a:cs typeface="Times New Roman"/>
              </a:rPr>
              <a:t>currents.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3360"/>
              </a:lnSpc>
            </a:pPr>
            <a:r>
              <a:rPr sz="2800" dirty="0">
                <a:latin typeface="Times New Roman"/>
                <a:cs typeface="Times New Roman"/>
              </a:rPr>
              <a:t>(consider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blood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aorta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capillary) </a:t>
            </a:r>
            <a:r>
              <a:rPr sz="2800" dirty="0">
                <a:latin typeface="Times New Roman"/>
                <a:cs typeface="Times New Roman"/>
              </a:rPr>
              <a:t>Similarly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narrow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have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high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resistance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electron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flow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260"/>
              </a:lnSpc>
            </a:pP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result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low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currents.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9451" y="2025903"/>
            <a:ext cx="2817150" cy="239572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28267" rIns="0" bIns="0" rtlCol="0">
            <a:spAutoFit/>
          </a:bodyPr>
          <a:lstStyle/>
          <a:p>
            <a:pPr marL="381952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Ohm’s </a:t>
            </a:r>
            <a:r>
              <a:rPr sz="3600" spc="-25" dirty="0"/>
              <a:t>Law</a:t>
            </a:r>
            <a:endParaRPr sz="36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19945" y="2102103"/>
            <a:ext cx="2685528" cy="252679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468119" y="5125720"/>
            <a:ext cx="208915" cy="0"/>
          </a:xfrm>
          <a:custGeom>
            <a:avLst/>
            <a:gdLst/>
            <a:ahLst/>
            <a:cxnLst/>
            <a:rect l="l" t="t" r="r" b="b"/>
            <a:pathLst>
              <a:path w="208914">
                <a:moveTo>
                  <a:pt x="0" y="0"/>
                </a:moveTo>
                <a:lnTo>
                  <a:pt x="208787" y="0"/>
                </a:lnTo>
              </a:path>
            </a:pathLst>
          </a:custGeom>
          <a:ln w="111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25847" y="5125720"/>
            <a:ext cx="208915" cy="0"/>
          </a:xfrm>
          <a:custGeom>
            <a:avLst/>
            <a:gdLst/>
            <a:ahLst/>
            <a:cxnLst/>
            <a:rect l="l" t="t" r="r" b="b"/>
            <a:pathLst>
              <a:path w="208914">
                <a:moveTo>
                  <a:pt x="0" y="0"/>
                </a:moveTo>
                <a:lnTo>
                  <a:pt x="208787" y="0"/>
                </a:lnTo>
              </a:path>
            </a:pathLst>
          </a:custGeom>
          <a:ln w="111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64953" y="4912250"/>
            <a:ext cx="2914015" cy="557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090"/>
              </a:lnSpc>
              <a:spcBef>
                <a:spcPts val="105"/>
              </a:spcBef>
              <a:tabLst>
                <a:tab pos="499745" algn="l"/>
                <a:tab pos="1637664" algn="l"/>
                <a:tab pos="2200275" algn="l"/>
                <a:tab pos="2437765" algn="l"/>
              </a:tabLst>
            </a:pPr>
            <a:r>
              <a:rPr sz="2100" spc="-25" dirty="0">
                <a:latin typeface="Times New Roman"/>
                <a:cs typeface="Times New Roman"/>
              </a:rPr>
              <a:t>or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V</a:t>
            </a:r>
            <a:r>
              <a:rPr sz="2100" i="1" spc="31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105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IR</a:t>
            </a:r>
            <a:r>
              <a:rPr sz="2100" i="1" dirty="0">
                <a:latin typeface="Times New Roman"/>
                <a:cs typeface="Times New Roman"/>
              </a:rPr>
              <a:t>	</a:t>
            </a:r>
            <a:r>
              <a:rPr sz="2100" spc="-25" dirty="0">
                <a:latin typeface="Times New Roman"/>
                <a:cs typeface="Times New Roman"/>
              </a:rPr>
              <a:t>or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spc="-50" dirty="0">
                <a:latin typeface="Times New Roman"/>
                <a:cs typeface="Times New Roman"/>
              </a:rPr>
              <a:t>I</a:t>
            </a:r>
            <a:r>
              <a:rPr sz="2100" i="1" dirty="0">
                <a:latin typeface="Times New Roman"/>
                <a:cs typeface="Times New Roman"/>
              </a:rPr>
              <a:t>	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5" dirty="0">
                <a:latin typeface="Times New Roman"/>
                <a:cs typeface="Times New Roman"/>
              </a:rPr>
              <a:t> </a:t>
            </a:r>
            <a:r>
              <a:rPr sz="3150" i="1" spc="-75" baseline="34391" dirty="0">
                <a:latin typeface="Times New Roman"/>
                <a:cs typeface="Times New Roman"/>
              </a:rPr>
              <a:t>V</a:t>
            </a:r>
            <a:endParaRPr sz="3150" baseline="34391">
              <a:latin typeface="Times New Roman"/>
              <a:cs typeface="Times New Roman"/>
            </a:endParaRPr>
          </a:p>
          <a:p>
            <a:pPr marR="55880" algn="r">
              <a:lnSpc>
                <a:spcPts val="2090"/>
              </a:lnSpc>
            </a:pPr>
            <a:r>
              <a:rPr sz="2100" i="1" spc="-50" dirty="0">
                <a:latin typeface="Times New Roman"/>
                <a:cs typeface="Times New Roman"/>
              </a:rPr>
              <a:t>R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07236" y="5122562"/>
            <a:ext cx="114935" cy="347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i="1" spc="-50" dirty="0">
                <a:latin typeface="Times New Roman"/>
                <a:cs typeface="Times New Roman"/>
              </a:rPr>
              <a:t>I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69772" y="4912242"/>
            <a:ext cx="694055" cy="347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i="1" dirty="0">
                <a:latin typeface="Times New Roman"/>
                <a:cs typeface="Times New Roman"/>
              </a:rPr>
              <a:t>R</a:t>
            </a:r>
            <a:r>
              <a:rPr sz="2100" i="1" spc="7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5" dirty="0">
                <a:latin typeface="Times New Roman"/>
                <a:cs typeface="Times New Roman"/>
              </a:rPr>
              <a:t> </a:t>
            </a:r>
            <a:r>
              <a:rPr sz="3150" i="1" spc="-75" baseline="34391" dirty="0">
                <a:latin typeface="Times New Roman"/>
                <a:cs typeface="Times New Roman"/>
              </a:rPr>
              <a:t>V</a:t>
            </a:r>
            <a:endParaRPr sz="3150" baseline="34391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3044" y="6013703"/>
            <a:ext cx="3791585" cy="58039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sz="1800" dirty="0">
                <a:latin typeface="Times New Roman"/>
                <a:cs typeface="Times New Roman"/>
              </a:rPr>
              <a:t>Constant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given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wire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(see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below). </a:t>
            </a:r>
            <a:r>
              <a:rPr sz="1800" dirty="0">
                <a:latin typeface="Times New Roman"/>
                <a:cs typeface="Times New Roman"/>
              </a:rPr>
              <a:t>Resistance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measured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OHMS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</a:t>
            </a:r>
            <a:r>
              <a:rPr sz="1800" spc="-10" dirty="0">
                <a:latin typeface="Symbol"/>
                <a:cs typeface="Symbol"/>
              </a:rPr>
              <a:t></a:t>
            </a:r>
            <a:r>
              <a:rPr sz="1800" spc="-10" dirty="0">
                <a:latin typeface="Times New Roman"/>
                <a:cs typeface="Times New Roman"/>
              </a:rPr>
              <a:t>V</a:t>
            </a:r>
            <a:r>
              <a:rPr sz="1800" spc="-10" dirty="0">
                <a:latin typeface="Symbol"/>
                <a:cs typeface="Symbol"/>
              </a:rPr>
              <a:t>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62736" y="5302503"/>
            <a:ext cx="99060" cy="609600"/>
            <a:chOff x="1062736" y="5302503"/>
            <a:chExt cx="99060" cy="609600"/>
          </a:xfrm>
        </p:grpSpPr>
        <p:sp>
          <p:nvSpPr>
            <p:cNvPr id="12" name="object 12"/>
            <p:cNvSpPr/>
            <p:nvPr/>
          </p:nvSpPr>
          <p:spPr>
            <a:xfrm>
              <a:off x="1111504" y="5302503"/>
              <a:ext cx="0" cy="513715"/>
            </a:xfrm>
            <a:custGeom>
              <a:avLst/>
              <a:gdLst/>
              <a:ahLst/>
              <a:cxnLst/>
              <a:rect l="l" t="t" r="r" b="b"/>
              <a:pathLst>
                <a:path h="513714">
                  <a:moveTo>
                    <a:pt x="0" y="0"/>
                  </a:moveTo>
                  <a:lnTo>
                    <a:pt x="0" y="513588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62736" y="5813043"/>
              <a:ext cx="99060" cy="99060"/>
            </a:xfrm>
            <a:custGeom>
              <a:avLst/>
              <a:gdLst/>
              <a:ahLst/>
              <a:cxnLst/>
              <a:rect l="l" t="t" r="r" b="b"/>
              <a:pathLst>
                <a:path w="99059" h="99060">
                  <a:moveTo>
                    <a:pt x="0" y="0"/>
                  </a:moveTo>
                  <a:lnTo>
                    <a:pt x="48768" y="99059"/>
                  </a:lnTo>
                  <a:lnTo>
                    <a:pt x="990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1705</Words>
  <Application>Microsoft Office PowerPoint</Application>
  <PresentationFormat>Custom</PresentationFormat>
  <Paragraphs>184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Lucida Sans Unicode</vt:lpstr>
      <vt:lpstr>Symbol</vt:lpstr>
      <vt:lpstr>Tahoma</vt:lpstr>
      <vt:lpstr>Times New Roman</vt:lpstr>
      <vt:lpstr>Office Theme</vt:lpstr>
      <vt:lpstr>PowerPoint Presentation</vt:lpstr>
      <vt:lpstr>PowerPoint Presentation</vt:lpstr>
      <vt:lpstr>Figure 21–2 The flashlight: A</vt:lpstr>
      <vt:lpstr>Figure 21–3 A mechanical</vt:lpstr>
      <vt:lpstr>Electromotive force (emf)</vt:lpstr>
      <vt:lpstr>Figure 21–4 Direction of</vt:lpstr>
      <vt:lpstr>Figure 21–5 Path of an</vt:lpstr>
      <vt:lpstr>PowerPoint Presentation</vt:lpstr>
      <vt:lpstr>Ohm’s Law</vt:lpstr>
      <vt:lpstr>R   L</vt:lpstr>
      <vt:lpstr>Power delivered by batteries and heating of resistors</vt:lpstr>
      <vt:lpstr>Energy Consumption in the home:</vt:lpstr>
      <vt:lpstr>Figure 21–6 Resistors in series</vt:lpstr>
      <vt:lpstr>PowerPoint Presentation</vt:lpstr>
      <vt:lpstr>In a series circuit the current is the same at each point in the circuit.</vt:lpstr>
      <vt:lpstr>PowerPoint Presentation</vt:lpstr>
      <vt:lpstr>Figure 21–8 Resistors in parallel</vt:lpstr>
      <vt:lpstr>PowerPoint Presentation</vt:lpstr>
      <vt:lpstr>Circuits are EQUIVALENT</vt:lpstr>
      <vt:lpstr>Note: The equivalent parallel resistance, RP, is ALWAYS less than any of the individual resistances.</vt:lpstr>
      <vt:lpstr>Figure 21–10 Analyzing a</vt:lpstr>
      <vt:lpstr>PowerPoint Presentation</vt:lpstr>
      <vt:lpstr>Figure 21–16 Capacitors in parallel</vt:lpstr>
      <vt:lpstr>Capacitors in DC circuits Capacitors in Parallel</vt:lpstr>
      <vt:lpstr>Figure 21–17 Capacitors in series</vt:lpstr>
      <vt:lpstr>Capacitors in DC circuits Capacitors in Series</vt:lpstr>
      <vt:lpstr>PowerPoint Presentation</vt:lpstr>
      <vt:lpstr>An ammeter.</vt:lpstr>
      <vt:lpstr>29. In your dorm room, you have two 100 W lights, a 150 W color TV, a refrigerator a 900 W hairdryer and a 200 W computer. If there is a 15 Amp breaker in the 120 V power line, will the breaker trip?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21 Electric Current and</dc:title>
  <cp:lastModifiedBy>Jams</cp:lastModifiedBy>
  <cp:revision>10</cp:revision>
  <dcterms:created xsi:type="dcterms:W3CDTF">2025-10-09T03:08:52Z</dcterms:created>
  <dcterms:modified xsi:type="dcterms:W3CDTF">2025-10-13T02:24:03Z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2004-01-25T00:00:00Z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Acrobat Distiller 4.0 for Windows</vt:lpwstr>
  </property>
</Properties>
</file>