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10"/>
  </p:handoutMasterIdLst>
  <p:sldIdLst>
    <p:sldId id="256" r:id="rId4"/>
    <p:sldId id="385" r:id="rId6"/>
    <p:sldId id="386" r:id="rId7"/>
    <p:sldId id="398" r:id="rId8"/>
    <p:sldId id="300" r:id="rId9"/>
  </p:sldIdLst>
  <p:sldSz cx="9144000" cy="6858000" type="screen4x3"/>
  <p:notesSz cx="7045325" cy="9345295"/>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1339" autoAdjust="0"/>
  </p:normalViewPr>
  <p:slideViewPr>
    <p:cSldViewPr showGuides="1">
      <p:cViewPr>
        <p:scale>
          <a:sx n="50" d="100"/>
          <a:sy n="50" d="100"/>
        </p:scale>
        <p:origin x="1584" y="-40"/>
      </p:cViewPr>
      <p:guideLst>
        <p:guide orient="horz" pos="2160"/>
        <p:guide pos="29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gs" Target="tags/tag2.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 </a:t>
            </a:r>
            <a:r>
              <a:rPr lang="en-US" dirty="0" err="1"/>
              <a:t>itu</a:t>
            </a:r>
            <a:r>
              <a:rPr lang="en-US" dirty="0"/>
              <a:t> </a:t>
            </a:r>
            <a:r>
              <a:rPr lang="en-US" dirty="0" err="1"/>
              <a:t>pkpu</a:t>
            </a:r>
            <a:r>
              <a:rPr lang="en-US" dirty="0"/>
              <a:t> </a:t>
            </a:r>
            <a:endParaRPr lang="en-US" dirty="0"/>
          </a:p>
          <a:p>
            <a:r>
              <a:rPr lang="en-US" dirty="0"/>
              <a:t>- </a:t>
            </a:r>
            <a:r>
              <a:rPr lang="en-ID" dirty="0"/>
              <a:t>Fase </a:t>
            </a:r>
            <a:r>
              <a:rPr lang="en-ID" dirty="0" err="1"/>
              <a:t>bagi</a:t>
            </a:r>
            <a:r>
              <a:rPr lang="en-ID" dirty="0"/>
              <a:t> </a:t>
            </a:r>
            <a:r>
              <a:rPr lang="en-ID" b="1" dirty="0" err="1"/>
              <a:t>debitor</a:t>
            </a:r>
            <a:r>
              <a:rPr lang="en-ID" dirty="0"/>
              <a:t> (</a:t>
            </a:r>
            <a:r>
              <a:rPr lang="en-ID" dirty="0" err="1"/>
              <a:t>pihak</a:t>
            </a:r>
            <a:r>
              <a:rPr lang="en-ID" dirty="0"/>
              <a:t> </a:t>
            </a:r>
            <a:r>
              <a:rPr lang="en-ID" dirty="0" err="1"/>
              <a:t>berutang</a:t>
            </a:r>
            <a:r>
              <a:rPr lang="en-ID" dirty="0"/>
              <a:t>) yang </a:t>
            </a:r>
            <a:r>
              <a:rPr lang="en-ID" dirty="0" err="1"/>
              <a:t>kesulitan</a:t>
            </a:r>
            <a:r>
              <a:rPr lang="en-ID" dirty="0"/>
              <a:t> </a:t>
            </a:r>
            <a:r>
              <a:rPr lang="en-ID" dirty="0" err="1"/>
              <a:t>membayar</a:t>
            </a:r>
            <a:r>
              <a:rPr lang="en-ID" dirty="0"/>
              <a:t> utang.</a:t>
            </a:r>
            <a:endParaRPr lang="en-ID" dirty="0"/>
          </a:p>
          <a:p>
            <a:r>
              <a:rPr lang="en-ID" dirty="0"/>
              <a:t>- </a:t>
            </a:r>
            <a:r>
              <a:rPr lang="en-ID" dirty="0" err="1"/>
              <a:t>Diberi</a:t>
            </a:r>
            <a:r>
              <a:rPr lang="en-ID" dirty="0"/>
              <a:t> </a:t>
            </a:r>
            <a:r>
              <a:rPr lang="en-ID" dirty="0" err="1"/>
              <a:t>kesempatan</a:t>
            </a:r>
            <a:r>
              <a:rPr lang="en-ID" dirty="0"/>
              <a:t> </a:t>
            </a:r>
            <a:r>
              <a:rPr lang="en-ID" dirty="0" err="1"/>
              <a:t>bernegosiasi</a:t>
            </a:r>
            <a:r>
              <a:rPr lang="en-ID" dirty="0"/>
              <a:t> </a:t>
            </a:r>
            <a:r>
              <a:rPr lang="en-ID" dirty="0" err="1"/>
              <a:t>dengan</a:t>
            </a:r>
            <a:r>
              <a:rPr lang="en-ID" dirty="0"/>
              <a:t> </a:t>
            </a:r>
            <a:r>
              <a:rPr lang="en-ID" b="1" dirty="0" err="1"/>
              <a:t>kreditor</a:t>
            </a:r>
            <a:r>
              <a:rPr lang="en-ID" dirty="0"/>
              <a:t> (</a:t>
            </a:r>
            <a:r>
              <a:rPr lang="en-ID" dirty="0" err="1"/>
              <a:t>pihak</a:t>
            </a:r>
            <a:r>
              <a:rPr lang="en-ID" dirty="0"/>
              <a:t> </a:t>
            </a:r>
            <a:r>
              <a:rPr lang="en-ID" dirty="0" err="1"/>
              <a:t>pemberi</a:t>
            </a:r>
            <a:r>
              <a:rPr lang="en-ID" dirty="0"/>
              <a:t> </a:t>
            </a:r>
            <a:r>
              <a:rPr lang="en-ID" dirty="0" err="1"/>
              <a:t>piutang</a:t>
            </a:r>
            <a:r>
              <a:rPr lang="en-ID" dirty="0"/>
              <a:t>).</a:t>
            </a:r>
            <a:endParaRPr lang="en-ID" dirty="0"/>
          </a:p>
          <a:p>
            <a:r>
              <a:rPr lang="en-ID" b="1" dirty="0"/>
              <a:t>- Tujuan </a:t>
            </a:r>
            <a:r>
              <a:rPr lang="en-ID" b="1" dirty="0" err="1"/>
              <a:t>utama</a:t>
            </a:r>
            <a:r>
              <a:rPr lang="en-ID" dirty="0"/>
              <a:t>: </a:t>
            </a:r>
            <a:r>
              <a:rPr lang="en-ID" dirty="0" err="1"/>
              <a:t>Menghindari</a:t>
            </a:r>
            <a:r>
              <a:rPr lang="en-ID" dirty="0"/>
              <a:t> </a:t>
            </a:r>
            <a:r>
              <a:rPr lang="en-ID" dirty="0" err="1"/>
              <a:t>kepailitan</a:t>
            </a:r>
            <a:r>
              <a:rPr lang="en-ID" dirty="0"/>
              <a:t> </a:t>
            </a:r>
            <a:r>
              <a:rPr lang="en-ID" dirty="0" err="1"/>
              <a:t>debitor</a:t>
            </a:r>
            <a:r>
              <a:rPr lang="en-ID" dirty="0"/>
              <a:t>.</a:t>
            </a:r>
            <a:endParaRPr lang="en-ID" dirty="0"/>
          </a:p>
          <a:p>
            <a:endParaRPr lang="en-ID" dirty="0"/>
          </a:p>
        </p:txBody>
      </p:sp>
      <p:sp>
        <p:nvSpPr>
          <p:cNvPr id="4" name="Date Placeholder 3"/>
          <p:cNvSpPr>
            <a:spLocks noGrp="1"/>
          </p:cNvSpPr>
          <p:nvPr>
            <p:ph type="dt"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700"/>
            <a:ext cx="7704856"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899592" y="287700"/>
            <a:ext cx="7632848"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899592" y="287700"/>
            <a:ext cx="7704856" cy="26035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120" algn="ctr"/>
                <a:tab pos="5730875" algn="r"/>
              </a:tabLst>
              <a:defRPr/>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HKB24228 - Legal Startup </a:t>
            </a: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jpeg"/><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179512" y="6327411"/>
            <a:ext cx="864096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0" y="2276872"/>
            <a:ext cx="9144000" cy="1198880"/>
          </a:xfrm>
          <a:prstGeom prst="rect">
            <a:avLst/>
          </a:prstGeom>
          <a:noFill/>
        </p:spPr>
        <p:txBody>
          <a:bodyPr wrap="square" lIns="91440" tIns="45720" rIns="91440" bIns="45720">
            <a:spAutoFit/>
          </a:bodyPr>
          <a:lstStyle/>
          <a:p>
            <a:pPr algn="ctr"/>
            <a:r>
              <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Legal Startup: Jenis, Bentuk, dan Aspek Hukum serta Perizinan</a:t>
            </a:r>
            <a:endParaRPr lang="en-US" alt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p:cNvPicPr>
            <a:picLocks noChangeAspect="1"/>
          </p:cNvPicPr>
          <p:nvPr/>
        </p:nvPicPr>
        <p:blipFill>
          <a:blip r:embed="rId1"/>
          <a:stretch>
            <a:fillRect/>
          </a:stretch>
        </p:blipFill>
        <p:spPr>
          <a:xfrm>
            <a:off x="4788024" y="3752429"/>
            <a:ext cx="3921359" cy="2844923"/>
          </a:xfrm>
          <a:prstGeom prst="rect">
            <a:avLst/>
          </a:prstGeom>
        </p:spPr>
      </p:pic>
      <p:sp>
        <p:nvSpPr>
          <p:cNvPr id="3" name="Subtitle 1"/>
          <p:cNvSpPr txBox="1"/>
          <p:nvPr/>
        </p:nvSpPr>
        <p:spPr>
          <a:xfrm>
            <a:off x="889635" y="1365250"/>
            <a:ext cx="7416800" cy="3563620"/>
          </a:xfrm>
          <a:prstGeom prst="rect">
            <a:avLst/>
          </a:prstGeom>
        </p:spPr>
        <p:txBody>
          <a:bodyPr vert="horz" lIns="91440" tIns="45720" rIns="91440" bIns="45720" rtlCol="0">
            <a:normAutofit fontScale="50000"/>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lnSpc>
                <a:spcPct val="150000"/>
              </a:lnSpc>
            </a:pPr>
            <a:r>
              <a:rPr lang="en-US" altLang="en-US" sz="4000" dirty="0">
                <a:solidFill>
                  <a:schemeClr val="tx1"/>
                </a:solidFill>
              </a:rPr>
              <a:t>Dunia startup yang dinamis menuntut lebih dari sekadar ide brilian. Memahami lanskap hukum dan perizinan adalah fondasi krusial bagi setiap perusahaan rintisan untuk berkembang dan menarik investasi. Presentasi ini akan membahas secara mendalam jenis dan bentuk startup company, serta aspek hukum dan perizinan yang wajib dipenuhi untuk membangun startup yang kokoh dan berkelanjutan.</a:t>
            </a:r>
            <a:endParaRPr lang="en-US" altLang="en-US" sz="4000" dirty="0">
              <a:solidFill>
                <a:schemeClr val="tx1"/>
              </a:solidFil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692785"/>
            <a:ext cx="7560945" cy="5631815"/>
          </a:xfrm>
        </p:spPr>
        <p:txBody>
          <a:bodyPr>
            <a:noAutofit/>
          </a:bodyPr>
          <a:lstStyle/>
          <a:p>
            <a:pPr>
              <a:lnSpc>
                <a:spcPct val="150000"/>
              </a:lnSpc>
            </a:pPr>
            <a:r>
              <a:rPr lang="en-US" altLang="en-US" sz="2200" b="1" dirty="0">
                <a:solidFill>
                  <a:schemeClr val="tx1"/>
                </a:solidFill>
              </a:rPr>
              <a:t>Apa Itu Startup dan Jenis Badan Usaha yang Umum Digunakan?</a:t>
            </a:r>
            <a:endParaRPr lang="en-US" altLang="en-US" sz="2200" b="1" dirty="0">
              <a:solidFill>
                <a:schemeClr val="tx1"/>
              </a:solidFill>
            </a:endParaRPr>
          </a:p>
          <a:p>
            <a:pPr marL="342900" indent="-342900" algn="just">
              <a:lnSpc>
                <a:spcPct val="150000"/>
              </a:lnSpc>
              <a:buFont typeface="Wingdings" panose="05000000000000000000" charset="0"/>
              <a:buChar char="v"/>
            </a:pPr>
            <a:r>
              <a:rPr lang="en-US" altLang="en-US" sz="2200" dirty="0">
                <a:solidFill>
                  <a:schemeClr val="tx1"/>
                </a:solidFill>
              </a:rPr>
              <a:t>Definisi Startup</a:t>
            </a:r>
            <a:endParaRPr lang="en-US" altLang="en-US" sz="2200" dirty="0">
              <a:solidFill>
                <a:schemeClr val="tx1"/>
              </a:solidFill>
            </a:endParaRPr>
          </a:p>
          <a:p>
            <a:pPr algn="just">
              <a:buFont typeface="Wingdings" panose="05000000000000000000" charset="0"/>
            </a:pPr>
            <a:r>
              <a:rPr lang="en-US" altLang="en-US" sz="2200" dirty="0">
                <a:solidFill>
                  <a:schemeClr val="tx1"/>
                </a:solidFill>
              </a:rPr>
              <a:t>Startup adalah perusahaan rintisan yang biasanya memiliki ciri khas inovasi dan pertumbuhan pesat, seringkali didukung oleh teknologi. Mereka bertujuan untuk memecahkan masalah pasar dengan solusi baru atau lebih efisien, seringkali menghadapi ketidakpastian tinggi di awal perjalanannya.</a:t>
            </a:r>
            <a:endParaRPr lang="en-US" altLang="en-US" sz="2200" dirty="0">
              <a:solidFill>
                <a:schemeClr val="tx1"/>
              </a:solidFill>
            </a:endParaRPr>
          </a:p>
          <a:p>
            <a:pPr marL="342900" indent="-342900" algn="just">
              <a:buFont typeface="Wingdings" panose="05000000000000000000" charset="0"/>
              <a:buChar char="v"/>
            </a:pPr>
            <a:r>
              <a:rPr lang="en-US" altLang="en-US" sz="2200" dirty="0">
                <a:solidFill>
                  <a:schemeClr val="tx1"/>
                </a:solidFill>
              </a:rPr>
              <a:t>Bentuk Badan Usaha</a:t>
            </a:r>
            <a:endParaRPr lang="en-US" altLang="en-US" sz="2200" dirty="0">
              <a:solidFill>
                <a:schemeClr val="tx1"/>
              </a:solidFill>
            </a:endParaRPr>
          </a:p>
          <a:p>
            <a:pPr algn="just">
              <a:buFont typeface="Wingdings" panose="05000000000000000000" charset="0"/>
            </a:pPr>
            <a:r>
              <a:rPr lang="en-US" altLang="en-US" sz="2200" dirty="0">
                <a:solidFill>
                  <a:schemeClr val="tx1"/>
                </a:solidFill>
              </a:rPr>
              <a:t>Startup dapat memilih berbagai bentuk badan usaha. Beberapa pilihan umum meliputi:</a:t>
            </a:r>
            <a:endParaRPr lang="en-US" altLang="en-US" sz="2200" dirty="0">
              <a:solidFill>
                <a:schemeClr val="tx1"/>
              </a:solidFill>
            </a:endParaRPr>
          </a:p>
          <a:p>
            <a:pPr algn="just">
              <a:buFont typeface="Wingdings" panose="05000000000000000000" charset="0"/>
            </a:pPr>
            <a:r>
              <a:rPr lang="en-US" altLang="en-US" sz="2200" dirty="0">
                <a:solidFill>
                  <a:schemeClr val="tx1"/>
                </a:solidFill>
              </a:rPr>
              <a:t>- Berbadan hukum: Perseroan Terbatas (PT), Yayasan, Koperasi.</a:t>
            </a:r>
            <a:endParaRPr lang="en-US" altLang="en-US" sz="2200" dirty="0">
              <a:solidFill>
                <a:schemeClr val="tx1"/>
              </a:solidFill>
            </a:endParaRPr>
          </a:p>
          <a:p>
            <a:pPr algn="just">
              <a:buFont typeface="Wingdings" panose="05000000000000000000" charset="0"/>
            </a:pPr>
            <a:r>
              <a:rPr lang="en-US" altLang="en-US" sz="2200" dirty="0">
                <a:solidFill>
                  <a:schemeClr val="tx1"/>
                </a:solidFill>
              </a:rPr>
              <a:t>- Tidak berbadan hukum: Commanditaire Vennootschap (CV), Firma.</a:t>
            </a:r>
            <a:endParaRPr lang="en-US" altLang="en-US" sz="2200" dirty="0">
              <a:solidFill>
                <a:schemeClr val="tx1"/>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27405" y="692785"/>
            <a:ext cx="7560945" cy="5631815"/>
          </a:xfrm>
        </p:spPr>
        <p:txBody>
          <a:bodyPr>
            <a:noAutofit/>
          </a:bodyPr>
          <a:lstStyle/>
          <a:p>
            <a:pPr marL="342900" indent="-342900" algn="just">
              <a:lnSpc>
                <a:spcPct val="150000"/>
              </a:lnSpc>
              <a:buFont typeface="Wingdings" panose="05000000000000000000" charset="0"/>
              <a:buChar char="v"/>
            </a:pPr>
            <a:r>
              <a:rPr lang="en-US" altLang="en-US" sz="2200" dirty="0">
                <a:solidFill>
                  <a:schemeClr val="tx1"/>
                </a:solidFill>
              </a:rPr>
              <a:t>Rekomendasi Terbaik: PT</a:t>
            </a:r>
            <a:endParaRPr lang="en-US" altLang="en-US" sz="2200" dirty="0">
              <a:solidFill>
                <a:schemeClr val="tx1"/>
              </a:solidFill>
            </a:endParaRPr>
          </a:p>
          <a:p>
            <a:pPr algn="just">
              <a:lnSpc>
                <a:spcPct val="150000"/>
              </a:lnSpc>
              <a:buFont typeface="Wingdings" panose="05000000000000000000" charset="0"/>
            </a:pPr>
            <a:r>
              <a:rPr lang="en-US" altLang="en-US" sz="2200" dirty="0">
                <a:solidFill>
                  <a:schemeClr val="tx1"/>
                </a:solidFill>
              </a:rPr>
              <a:t>PT (Perseroan Terbatas) adalah bentuk badan usaha yang paling direkomendasikan untuk startup. Struktur ini menawarkan banyak keuntungan, terutama dalam hal menarik investasi, memisahkan aset pribadi dari perusahaan, dan memberikan kredibilitas di mata investor serta mitra bisnis.</a:t>
            </a:r>
            <a:endParaRPr lang="en-US" altLang="en-US" sz="2200" dirty="0">
              <a:solidFill>
                <a:schemeClr val="tx1"/>
              </a:solidFil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b="1"/>
              <a:t>	</a:t>
            </a:r>
            <a:endParaRPr lang="en-US" sz="4000" b="1"/>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1342</Words>
  <Application>WPS Presentation</Application>
  <PresentationFormat>On-screen Show (4:3)</PresentationFormat>
  <Paragraphs>20</Paragraphs>
  <Slides>5</Slides>
  <Notes>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5</vt:i4>
      </vt:variant>
    </vt:vector>
  </HeadingPairs>
  <TitlesOfParts>
    <vt:vector size="24" baseType="lpstr">
      <vt:lpstr>Arial</vt:lpstr>
      <vt:lpstr>SimSun</vt:lpstr>
      <vt:lpstr>Wingdings</vt:lpstr>
      <vt:lpstr>Calibri</vt:lpstr>
      <vt:lpstr>Times New Roman</vt:lpstr>
      <vt:lpstr>Cambria</vt:lpstr>
      <vt:lpstr>Wingdings</vt:lpstr>
      <vt:lpstr>Tahoma</vt:lpstr>
      <vt:lpstr>Alexandria Semi Bold</vt:lpstr>
      <vt:lpstr>LPMQ MSI ISYARAT</vt:lpstr>
      <vt:lpstr>Alexandria Semi Bold</vt:lpstr>
      <vt:lpstr>Alexandria Semi Bold</vt:lpstr>
      <vt:lpstr>Sora Light</vt:lpstr>
      <vt:lpstr>Sora Light</vt:lpstr>
      <vt:lpstr>Sora Light</vt:lpstr>
      <vt:lpstr>Microsoft YaHei</vt:lpstr>
      <vt:lpstr>Arial Unicode MS</vt:lpstr>
      <vt:lpstr>Office Theme</vt:lpstr>
      <vt:lpstr>1_Office Theme</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521</cp:revision>
  <cp:lastPrinted>2017-08-29T02:54:00Z</cp:lastPrinted>
  <dcterms:created xsi:type="dcterms:W3CDTF">2010-04-18T12:06:00Z</dcterms:created>
  <dcterms:modified xsi:type="dcterms:W3CDTF">2025-10-13T03:46:42Z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D2753DDA49214B13AAC4525504A1DE46_12</vt:lpwstr>
  </property>
  <property fmtid="{D5CDD505-2E9C-101B-9397-08002B2CF9AE}" pid="3" name="KSOProductBuildVer">
    <vt:lpwstr>1033-12.2.0.22549</vt:lpwstr>
  </property>
</Properties>
</file>