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99" r:id="rId3"/>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00" r:id="rId27"/>
  </p:sldIdLst>
  <p:sldSz cx="9144000" cy="6858000" type="screen4x3"/>
  <p:notesSz cx="7045325" cy="9345613"/>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2" autoAdjust="0"/>
    <p:restoredTop sz="94580" autoAdjust="0"/>
  </p:normalViewPr>
  <p:slideViewPr>
    <p:cSldViewPr>
      <p:cViewPr varScale="1">
        <p:scale>
          <a:sx n="59" d="100"/>
          <a:sy n="59" d="100"/>
        </p:scale>
        <p:origin x="1476"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comments" Target="../comments/commen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571744"/>
            <a:ext cx="9144000" cy="1261884"/>
          </a:xfrm>
          <a:prstGeom prst="rect">
            <a:avLst/>
          </a:prstGeom>
          <a:noFill/>
        </p:spPr>
        <p:txBody>
          <a:bodyPr wrap="square" lIns="91440" tIns="45720" rIns="91440" bIns="45720">
            <a:spAutoFit/>
          </a:bodyPr>
          <a:lstStyle/>
          <a:p>
            <a:pPr algn="ctr"/>
            <a:r>
              <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TELEPHONE OPERATOR</a:t>
            </a:r>
            <a:endPar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5</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5">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982A8943-6AEE-CAA9-2E7B-27F2866C64FE}"/>
              </a:ext>
            </a:extLst>
          </p:cNvPr>
          <p:cNvSpPr>
            <a:spLocks noGrp="1"/>
          </p:cNvSpPr>
          <p:nvPr>
            <p:ph idx="1"/>
          </p:nvPr>
        </p:nvSpPr>
        <p:spPr>
          <a:xfrm>
            <a:off x="1259632" y="908720"/>
            <a:ext cx="6912768" cy="5217443"/>
          </a:xfrm>
        </p:spPr>
        <p:txBody>
          <a:bodyPr/>
          <a:lstStyle/>
          <a:p>
            <a:pPr marL="0" indent="0">
              <a:buNone/>
            </a:pPr>
            <a:r>
              <a:rPr lang="id-ID" b="1" dirty="0"/>
              <a:t>4. Mendengarkan dengan Aktif</a:t>
            </a:r>
          </a:p>
          <a:p>
            <a:r>
              <a:rPr lang="id-ID" b="1" dirty="0"/>
              <a:t>Perhatian:</a:t>
            </a:r>
            <a:r>
              <a:rPr lang="id-ID" dirty="0"/>
              <a:t> Berikan perhatian penuh pada penelepon, jangan menyela, dan pastikan Anda mendengarkan dengan seksama.</a:t>
            </a:r>
          </a:p>
          <a:p>
            <a:r>
              <a:rPr lang="id-ID" b="1" dirty="0"/>
              <a:t>Konfirmasi:</a:t>
            </a:r>
            <a:r>
              <a:rPr lang="id-ID" dirty="0"/>
              <a:t> Tunjukkan bahwa Anda mendengarkan dengan mengulangi atau merangkum informasi penting jika perlu.</a:t>
            </a:r>
          </a:p>
          <a:p>
            <a:endParaRPr lang="id-ID" dirty="0"/>
          </a:p>
        </p:txBody>
      </p:sp>
    </p:spTree>
    <p:extLst>
      <p:ext uri="{BB962C8B-B14F-4D97-AF65-F5344CB8AC3E}">
        <p14:creationId xmlns:p14="http://schemas.microsoft.com/office/powerpoint/2010/main" val="1542586109"/>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734A09FA-88D4-25F0-E874-F7E7028B2B37}"/>
              </a:ext>
            </a:extLst>
          </p:cNvPr>
          <p:cNvSpPr>
            <a:spLocks noGrp="1"/>
          </p:cNvSpPr>
          <p:nvPr>
            <p:ph idx="1"/>
          </p:nvPr>
        </p:nvSpPr>
        <p:spPr>
          <a:xfrm>
            <a:off x="1043608" y="620688"/>
            <a:ext cx="7056784" cy="5505475"/>
          </a:xfrm>
        </p:spPr>
        <p:txBody>
          <a:bodyPr/>
          <a:lstStyle/>
          <a:p>
            <a:pPr marL="0" indent="0">
              <a:buNone/>
            </a:pPr>
            <a:r>
              <a:rPr lang="id-ID" b="1" dirty="0"/>
              <a:t>5. Tangani Masalah dengan Profesional</a:t>
            </a:r>
          </a:p>
          <a:p>
            <a:r>
              <a:rPr lang="id-ID" b="1" dirty="0"/>
              <a:t>Sabar dan Tenang:</a:t>
            </a:r>
            <a:r>
              <a:rPr lang="id-ID" dirty="0"/>
              <a:t> Hadapi keluhan atau masalah dengan sikap tenang dan sabar. Tawarkan solusi atau tindak lanjut yang sesuai.</a:t>
            </a:r>
          </a:p>
          <a:p>
            <a:r>
              <a:rPr lang="id-ID" b="1" dirty="0"/>
              <a:t>Jangan Mengeluh:</a:t>
            </a:r>
            <a:r>
              <a:rPr lang="id-ID" dirty="0"/>
              <a:t> Hindari mengeluh atau menyalahkan pihak lain saat berkomunikasi.</a:t>
            </a:r>
          </a:p>
          <a:p>
            <a:pPr marL="0" indent="0">
              <a:buNone/>
            </a:pPr>
            <a:endParaRPr lang="id-ID" dirty="0"/>
          </a:p>
        </p:txBody>
      </p:sp>
    </p:spTree>
    <p:extLst>
      <p:ext uri="{BB962C8B-B14F-4D97-AF65-F5344CB8AC3E}">
        <p14:creationId xmlns:p14="http://schemas.microsoft.com/office/powerpoint/2010/main" val="1897955354"/>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86072057-E6B8-8A85-EE10-2076AB909BEC}"/>
              </a:ext>
            </a:extLst>
          </p:cNvPr>
          <p:cNvSpPr>
            <a:spLocks noGrp="1"/>
          </p:cNvSpPr>
          <p:nvPr>
            <p:ph idx="1"/>
          </p:nvPr>
        </p:nvSpPr>
        <p:spPr>
          <a:xfrm>
            <a:off x="1547664" y="764704"/>
            <a:ext cx="6264696" cy="5361459"/>
          </a:xfrm>
        </p:spPr>
        <p:txBody>
          <a:bodyPr/>
          <a:lstStyle/>
          <a:p>
            <a:pPr marL="0" indent="0">
              <a:buNone/>
            </a:pPr>
            <a:r>
              <a:rPr lang="id-ID" b="1" dirty="0"/>
              <a:t>6. Jaga Nada Suara</a:t>
            </a:r>
          </a:p>
          <a:p>
            <a:r>
              <a:rPr lang="id-ID" b="1" dirty="0"/>
              <a:t>Nada Ramah:</a:t>
            </a:r>
            <a:r>
              <a:rPr lang="id-ID" dirty="0"/>
              <a:t> Jaga nada suara tetap ramah dan profesional. Hindari nada yang terdengar </a:t>
            </a:r>
            <a:r>
              <a:rPr lang="en-US"/>
              <a:t>men</a:t>
            </a:r>
            <a:r>
              <a:rPr lang="id-ID"/>
              <a:t>ganggu </a:t>
            </a:r>
            <a:r>
              <a:rPr lang="id-ID" dirty="0"/>
              <a:t>atau tidak sabar.</a:t>
            </a:r>
          </a:p>
          <a:p>
            <a:r>
              <a:rPr lang="id-ID" b="1" dirty="0"/>
              <a:t>Variasi Nada:</a:t>
            </a:r>
            <a:r>
              <a:rPr lang="id-ID" dirty="0"/>
              <a:t> Gunakan variasi nada untuk menghindari monoton dan menjaga keterlibatan dalam percakapan.</a:t>
            </a:r>
          </a:p>
          <a:p>
            <a:endParaRPr lang="id-ID" dirty="0"/>
          </a:p>
        </p:txBody>
      </p:sp>
    </p:spTree>
    <p:extLst>
      <p:ext uri="{BB962C8B-B14F-4D97-AF65-F5344CB8AC3E}">
        <p14:creationId xmlns:p14="http://schemas.microsoft.com/office/powerpoint/2010/main" val="2829193363"/>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02008F7C-C9F2-876E-4E7D-D9FCD8F934F1}"/>
              </a:ext>
            </a:extLst>
          </p:cNvPr>
          <p:cNvSpPr>
            <a:spLocks noGrp="1"/>
          </p:cNvSpPr>
          <p:nvPr>
            <p:ph idx="1"/>
          </p:nvPr>
        </p:nvSpPr>
        <p:spPr>
          <a:xfrm>
            <a:off x="971600" y="908720"/>
            <a:ext cx="7344816" cy="5217443"/>
          </a:xfrm>
        </p:spPr>
        <p:txBody>
          <a:bodyPr/>
          <a:lstStyle/>
          <a:p>
            <a:pPr marL="0" indent="0">
              <a:buNone/>
            </a:pPr>
            <a:r>
              <a:rPr lang="id-ID" b="1" dirty="0"/>
              <a:t>7. Akhiri Panggilan dengan Baik</a:t>
            </a:r>
          </a:p>
          <a:p>
            <a:r>
              <a:rPr lang="id-ID" b="1" dirty="0"/>
              <a:t>Konfirmasi Tindakan:</a:t>
            </a:r>
            <a:r>
              <a:rPr lang="id-ID" dirty="0"/>
              <a:t> Pastikan semua poin penting dan tindakan yang diperlukan telah dicatat dan dipahami.</a:t>
            </a:r>
          </a:p>
          <a:p>
            <a:r>
              <a:rPr lang="id-ID" b="1" dirty="0"/>
              <a:t>Ucapan Penutup:</a:t>
            </a:r>
            <a:r>
              <a:rPr lang="id-ID" dirty="0"/>
              <a:t> Tutup percakapan dengan sopan, seperti "Terima kasih telah menghubungi kami. Semoga hari Anda menyenangkan."</a:t>
            </a:r>
          </a:p>
          <a:p>
            <a:endParaRPr lang="id-ID" dirty="0"/>
          </a:p>
        </p:txBody>
      </p:sp>
    </p:spTree>
    <p:extLst>
      <p:ext uri="{BB962C8B-B14F-4D97-AF65-F5344CB8AC3E}">
        <p14:creationId xmlns:p14="http://schemas.microsoft.com/office/powerpoint/2010/main" val="4201064359"/>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796C647E-6499-E9C6-C0C9-37DBE374F11F}"/>
              </a:ext>
            </a:extLst>
          </p:cNvPr>
          <p:cNvSpPr>
            <a:spLocks noGrp="1"/>
          </p:cNvSpPr>
          <p:nvPr>
            <p:ph idx="1"/>
          </p:nvPr>
        </p:nvSpPr>
        <p:spPr>
          <a:xfrm>
            <a:off x="899592" y="836712"/>
            <a:ext cx="7272808" cy="5289451"/>
          </a:xfrm>
        </p:spPr>
        <p:txBody>
          <a:bodyPr/>
          <a:lstStyle/>
          <a:p>
            <a:pPr marL="0" indent="0">
              <a:buNone/>
            </a:pPr>
            <a:r>
              <a:rPr lang="id-ID" b="1" dirty="0"/>
              <a:t>8. Penanganan Panggilan Tertunda</a:t>
            </a:r>
          </a:p>
          <a:p>
            <a:r>
              <a:rPr lang="id-ID" b="1" dirty="0"/>
              <a:t>Berikan Informasi:</a:t>
            </a:r>
            <a:r>
              <a:rPr lang="id-ID" dirty="0"/>
              <a:t> Jika Anda perlu menempatkan penelepon dalam </a:t>
            </a:r>
            <a:r>
              <a:rPr lang="id-ID" dirty="0" err="1"/>
              <a:t>antrian</a:t>
            </a:r>
            <a:r>
              <a:rPr lang="id-ID" dirty="0"/>
              <a:t> atau melakukan transfer panggilan, beri tahu mereka sebelumnya dan minta izin jika perlu.</a:t>
            </a:r>
          </a:p>
          <a:p>
            <a:r>
              <a:rPr lang="id-ID" b="1" dirty="0"/>
              <a:t>Waktu Tanggapan:</a:t>
            </a:r>
            <a:r>
              <a:rPr lang="id-ID" dirty="0"/>
              <a:t> Jika akan ada penundaan, beri perkiraan waktu berapa lama penelepon harus menunggu.</a:t>
            </a:r>
          </a:p>
          <a:p>
            <a:endParaRPr lang="id-ID" dirty="0"/>
          </a:p>
        </p:txBody>
      </p:sp>
    </p:spTree>
    <p:extLst>
      <p:ext uri="{BB962C8B-B14F-4D97-AF65-F5344CB8AC3E}">
        <p14:creationId xmlns:p14="http://schemas.microsoft.com/office/powerpoint/2010/main" val="796590316"/>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E11712CD-5F63-047B-DF68-8D925A3DF858}"/>
              </a:ext>
            </a:extLst>
          </p:cNvPr>
          <p:cNvSpPr>
            <a:spLocks noGrp="1"/>
          </p:cNvSpPr>
          <p:nvPr>
            <p:ph idx="1"/>
          </p:nvPr>
        </p:nvSpPr>
        <p:spPr>
          <a:xfrm>
            <a:off x="1115616" y="620688"/>
            <a:ext cx="7128792" cy="5505475"/>
          </a:xfrm>
        </p:spPr>
        <p:txBody>
          <a:bodyPr/>
          <a:lstStyle/>
          <a:p>
            <a:pPr marL="0" indent="0">
              <a:buNone/>
            </a:pPr>
            <a:r>
              <a:rPr lang="id-ID" b="1" dirty="0"/>
              <a:t>9. Manfaatkan Teknologi</a:t>
            </a:r>
          </a:p>
          <a:p>
            <a:r>
              <a:rPr lang="id-ID" b="1" dirty="0"/>
              <a:t>Fitur Telepon:</a:t>
            </a:r>
            <a:r>
              <a:rPr lang="id-ID" dirty="0"/>
              <a:t> Gunakan fitur telepon seperti penundaan, transfer, atau konferensi dengan bijak untuk mempermudah komunikasi.</a:t>
            </a:r>
          </a:p>
          <a:p>
            <a:r>
              <a:rPr lang="id-ID" b="1" dirty="0"/>
              <a:t>Catatan:</a:t>
            </a:r>
            <a:r>
              <a:rPr lang="id-ID" dirty="0"/>
              <a:t> Catat informasi penting selama percakapan jika diperlukan untuk tindak lanjut.</a:t>
            </a:r>
            <a:endParaRPr lang="en-US" dirty="0"/>
          </a:p>
          <a:p>
            <a:pPr marL="0" indent="0">
              <a:buNone/>
            </a:pPr>
            <a:r>
              <a:rPr lang="id-ID" b="1" dirty="0"/>
              <a:t>10. Jaga Kerahasiaan</a:t>
            </a:r>
          </a:p>
          <a:p>
            <a:r>
              <a:rPr lang="id-ID" b="1" dirty="0"/>
              <a:t>Privasi:</a:t>
            </a:r>
            <a:r>
              <a:rPr lang="id-ID" dirty="0"/>
              <a:t> Pastikan bahwa informasi sensitif atau pribadi tidak dibagikan sembarangan selama percakapan.</a:t>
            </a:r>
          </a:p>
          <a:p>
            <a:endParaRPr lang="id-ID" dirty="0"/>
          </a:p>
          <a:p>
            <a:endParaRPr lang="id-ID" dirty="0"/>
          </a:p>
        </p:txBody>
      </p:sp>
    </p:spTree>
    <p:extLst>
      <p:ext uri="{BB962C8B-B14F-4D97-AF65-F5344CB8AC3E}">
        <p14:creationId xmlns:p14="http://schemas.microsoft.com/office/powerpoint/2010/main" val="3259771011"/>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67794809-49DC-0025-E667-C11FC7CE9633}"/>
              </a:ext>
            </a:extLst>
          </p:cNvPr>
          <p:cNvSpPr>
            <a:spLocks noGrp="1"/>
          </p:cNvSpPr>
          <p:nvPr>
            <p:ph idx="1"/>
          </p:nvPr>
        </p:nvSpPr>
        <p:spPr>
          <a:xfrm>
            <a:off x="1115616" y="548680"/>
            <a:ext cx="7200800" cy="5577483"/>
          </a:xfrm>
        </p:spPr>
        <p:txBody>
          <a:bodyPr>
            <a:normAutofit/>
          </a:bodyPr>
          <a:lstStyle/>
          <a:p>
            <a:pPr marL="0" indent="0" algn="ctr">
              <a:buNone/>
            </a:pPr>
            <a:r>
              <a:rPr lang="id-ID" sz="3600" dirty="0">
                <a:highlight>
                  <a:srgbClr val="FF0000"/>
                </a:highlight>
              </a:rPr>
              <a:t>Syarat </a:t>
            </a:r>
            <a:r>
              <a:rPr lang="id-ID" sz="3600" dirty="0" err="1">
                <a:highlight>
                  <a:srgbClr val="FF0000"/>
                </a:highlight>
              </a:rPr>
              <a:t>telephone</a:t>
            </a:r>
            <a:r>
              <a:rPr lang="id-ID" sz="3600" dirty="0">
                <a:highlight>
                  <a:srgbClr val="FF0000"/>
                </a:highlight>
              </a:rPr>
              <a:t> operator</a:t>
            </a:r>
            <a:endParaRPr lang="en-US" sz="3600" dirty="0">
              <a:highlight>
                <a:srgbClr val="FF0000"/>
              </a:highlight>
            </a:endParaRPr>
          </a:p>
          <a:p>
            <a:pPr marL="0" indent="0" algn="ctr">
              <a:buNone/>
            </a:pPr>
            <a:r>
              <a:rPr lang="id-ID" dirty="0"/>
              <a:t>Untuk menjadi seorang </a:t>
            </a:r>
            <a:r>
              <a:rPr lang="id-ID" dirty="0" err="1"/>
              <a:t>telephone</a:t>
            </a:r>
            <a:r>
              <a:rPr lang="id-ID" dirty="0"/>
              <a:t> operator, terdapat beberapa syarat dan kualifikasi yang umumnya dibutuhkan. Berikut adalah beberapa di antaranya:</a:t>
            </a:r>
            <a:endParaRPr lang="en-US" dirty="0"/>
          </a:p>
          <a:p>
            <a:pPr marL="0" indent="0">
              <a:buNone/>
            </a:pPr>
            <a:endParaRPr lang="id-ID" dirty="0"/>
          </a:p>
        </p:txBody>
      </p:sp>
      <p:pic>
        <p:nvPicPr>
          <p:cNvPr id="3" name="Gambar 2">
            <a:extLst>
              <a:ext uri="{FF2B5EF4-FFF2-40B4-BE49-F238E27FC236}">
                <a16:creationId xmlns:a16="http://schemas.microsoft.com/office/drawing/2014/main" id="{139348B1-CD95-697F-7BC0-6CBD33338B63}"/>
              </a:ext>
            </a:extLst>
          </p:cNvPr>
          <p:cNvPicPr>
            <a:picLocks noChangeAspect="1"/>
          </p:cNvPicPr>
          <p:nvPr/>
        </p:nvPicPr>
        <p:blipFill>
          <a:blip r:embed="rId2"/>
          <a:stretch>
            <a:fillRect/>
          </a:stretch>
        </p:blipFill>
        <p:spPr>
          <a:xfrm>
            <a:off x="0" y="3068960"/>
            <a:ext cx="9144000" cy="3789040"/>
          </a:xfrm>
          <a:prstGeom prst="rect">
            <a:avLst/>
          </a:prstGeom>
        </p:spPr>
      </p:pic>
    </p:spTree>
    <p:extLst>
      <p:ext uri="{BB962C8B-B14F-4D97-AF65-F5344CB8AC3E}">
        <p14:creationId xmlns:p14="http://schemas.microsoft.com/office/powerpoint/2010/main" val="1512698887"/>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E955EB69-CA8C-4B95-16E7-503A5534EDA4}"/>
              </a:ext>
            </a:extLst>
          </p:cNvPr>
          <p:cNvSpPr>
            <a:spLocks noGrp="1"/>
          </p:cNvSpPr>
          <p:nvPr>
            <p:ph idx="1"/>
          </p:nvPr>
        </p:nvSpPr>
        <p:spPr>
          <a:xfrm>
            <a:off x="1043608" y="764704"/>
            <a:ext cx="7344816" cy="5361459"/>
          </a:xfrm>
        </p:spPr>
        <p:txBody>
          <a:bodyPr/>
          <a:lstStyle/>
          <a:p>
            <a:pPr marL="0" indent="0">
              <a:buNone/>
            </a:pPr>
            <a:r>
              <a:rPr lang="id-ID" b="1" dirty="0"/>
              <a:t>1. Kualifikasi Pendidikan</a:t>
            </a:r>
          </a:p>
          <a:p>
            <a:r>
              <a:rPr lang="id-ID" b="1" dirty="0"/>
              <a:t>Minimal Pendidikan:</a:t>
            </a:r>
            <a:r>
              <a:rPr lang="id-ID" dirty="0"/>
              <a:t> Umumnya, gelar pendidikan minimal SMA/SMK atau setara diperlukan. Beberapa posisi mungkin memerlukan pendidikan diploma tergantung pada tingkat tanggung jawab dan kompleksitas pekerjaan.</a:t>
            </a:r>
          </a:p>
          <a:p>
            <a:r>
              <a:rPr lang="id-ID" b="1" dirty="0"/>
              <a:t>Pelatihan Khusus:</a:t>
            </a:r>
            <a:r>
              <a:rPr lang="id-ID" dirty="0"/>
              <a:t> Pelatihan atau kursus dalam komunikasi, layanan pelanggan, atau penggunaan sistem telepon bisa menjadi nilai tambah.</a:t>
            </a:r>
          </a:p>
          <a:p>
            <a:pPr marL="0" indent="0">
              <a:buNone/>
            </a:pPr>
            <a:endParaRPr lang="id-ID" dirty="0">
              <a:highlight>
                <a:srgbClr val="FFFF00"/>
              </a:highlight>
            </a:endParaRPr>
          </a:p>
          <a:p>
            <a:endParaRPr lang="id-ID" dirty="0"/>
          </a:p>
        </p:txBody>
      </p:sp>
    </p:spTree>
    <p:extLst>
      <p:ext uri="{BB962C8B-B14F-4D97-AF65-F5344CB8AC3E}">
        <p14:creationId xmlns:p14="http://schemas.microsoft.com/office/powerpoint/2010/main" val="1248492150"/>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9E2D94DB-2907-1739-1FA4-059229E30ED2}"/>
              </a:ext>
            </a:extLst>
          </p:cNvPr>
          <p:cNvSpPr>
            <a:spLocks noGrp="1"/>
          </p:cNvSpPr>
          <p:nvPr>
            <p:ph idx="1"/>
          </p:nvPr>
        </p:nvSpPr>
        <p:spPr>
          <a:xfrm>
            <a:off x="899592" y="764704"/>
            <a:ext cx="7416824" cy="5361459"/>
          </a:xfrm>
        </p:spPr>
        <p:txBody>
          <a:bodyPr/>
          <a:lstStyle/>
          <a:p>
            <a:pPr marL="0" indent="0">
              <a:buNone/>
            </a:pPr>
            <a:r>
              <a:rPr lang="id-ID" b="1" dirty="0"/>
              <a:t>2. Keterampilan Komunikasi</a:t>
            </a:r>
          </a:p>
          <a:p>
            <a:r>
              <a:rPr lang="id-ID" b="1" dirty="0"/>
              <a:t>Kemampuan Berbicara yang Jelas:</a:t>
            </a:r>
            <a:r>
              <a:rPr lang="id-ID" dirty="0"/>
              <a:t> Keterampilan berbicara dengan artikulasi yang baik dan nada suara yang ramah dan profesional.</a:t>
            </a:r>
          </a:p>
          <a:p>
            <a:r>
              <a:rPr lang="id-ID" b="1" dirty="0"/>
              <a:t>Kemampuan Mendengarkan:</a:t>
            </a:r>
            <a:r>
              <a:rPr lang="id-ID" dirty="0"/>
              <a:t> Kemampuan untuk mendengarkan dengan seksama dan memahami informasi yang disampaikan oleh penelepon.</a:t>
            </a:r>
          </a:p>
          <a:p>
            <a:endParaRPr lang="id-ID" dirty="0"/>
          </a:p>
        </p:txBody>
      </p:sp>
    </p:spTree>
    <p:extLst>
      <p:ext uri="{BB962C8B-B14F-4D97-AF65-F5344CB8AC3E}">
        <p14:creationId xmlns:p14="http://schemas.microsoft.com/office/powerpoint/2010/main" val="1362820018"/>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0295EF82-6226-A6CE-AD80-A5F3B9FE38B3}"/>
              </a:ext>
            </a:extLst>
          </p:cNvPr>
          <p:cNvSpPr>
            <a:spLocks noGrp="1"/>
          </p:cNvSpPr>
          <p:nvPr>
            <p:ph idx="1"/>
          </p:nvPr>
        </p:nvSpPr>
        <p:spPr>
          <a:xfrm>
            <a:off x="971600" y="980728"/>
            <a:ext cx="7128792" cy="5145435"/>
          </a:xfrm>
        </p:spPr>
        <p:txBody>
          <a:bodyPr/>
          <a:lstStyle/>
          <a:p>
            <a:pPr marL="0" indent="0">
              <a:buNone/>
            </a:pPr>
            <a:r>
              <a:rPr lang="id-ID" b="1" dirty="0"/>
              <a:t>3. Keterampilan Teknis</a:t>
            </a:r>
          </a:p>
          <a:p>
            <a:r>
              <a:rPr lang="id-ID" b="1" dirty="0"/>
              <a:t>Pengoperasian Sistem Telepon:</a:t>
            </a:r>
            <a:r>
              <a:rPr lang="id-ID" dirty="0"/>
              <a:t> Kemampuan untuk mengoperasikan sistem telepon dan perangkat terkait, seperti PBX (</a:t>
            </a:r>
            <a:r>
              <a:rPr lang="id-ID" dirty="0" err="1"/>
              <a:t>Private</a:t>
            </a:r>
            <a:r>
              <a:rPr lang="id-ID" dirty="0"/>
              <a:t> </a:t>
            </a:r>
            <a:r>
              <a:rPr lang="id-ID" dirty="0" err="1"/>
              <a:t>Branch</a:t>
            </a:r>
            <a:r>
              <a:rPr lang="id-ID" dirty="0"/>
              <a:t> Exchange) atau sistem telepon digital.</a:t>
            </a:r>
          </a:p>
          <a:p>
            <a:r>
              <a:rPr lang="id-ID" b="1" dirty="0"/>
              <a:t>Pemecahan Masalah Teknis:</a:t>
            </a:r>
            <a:r>
              <a:rPr lang="id-ID" dirty="0"/>
              <a:t> Pengetahuan dasar tentang cara menangani masalah teknis yang mungkin terjadi dengan sistem telepon.</a:t>
            </a:r>
            <a:endParaRPr lang="en-US" dirty="0"/>
          </a:p>
          <a:p>
            <a:endParaRPr lang="id-ID" dirty="0"/>
          </a:p>
        </p:txBody>
      </p:sp>
    </p:spTree>
    <p:extLst>
      <p:ext uri="{BB962C8B-B14F-4D97-AF65-F5344CB8AC3E}">
        <p14:creationId xmlns:p14="http://schemas.microsoft.com/office/powerpoint/2010/main" val="2572093168"/>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a:latin typeface="Arial" panose="020B0604020202020204" pitchFamily="34" charset="0"/>
                <a:ea typeface="+mj-ea"/>
                <a:cs typeface="Arial" panose="020B0604020202020204" pitchFamily="34" charset="0"/>
              </a:rPr>
              <a:t>TELEPHONE OPERATOR</a:t>
            </a:r>
            <a:endPar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id-ID" dirty="0">
              <a:solidFill>
                <a:schemeClr val="tx1"/>
              </a:solidFill>
              <a:latin typeface="Cambria" panose="02040503050406030204" pitchFamily="18" charset="0"/>
              <a:cs typeface="Arial" panose="020B0604020202020204" pitchFamily="34" charset="0"/>
            </a:endParaRPr>
          </a:p>
        </p:txBody>
      </p:sp>
      <p:sp>
        <p:nvSpPr>
          <p:cNvPr id="5" name="Kotak Teks 4">
            <a:extLst>
              <a:ext uri="{FF2B5EF4-FFF2-40B4-BE49-F238E27FC236}">
                <a16:creationId xmlns:a16="http://schemas.microsoft.com/office/drawing/2014/main" id="{8739DD1D-DBE4-4806-B1EC-FAB8EEC12A2F}"/>
              </a:ext>
            </a:extLst>
          </p:cNvPr>
          <p:cNvSpPr txBox="1"/>
          <p:nvPr/>
        </p:nvSpPr>
        <p:spPr>
          <a:xfrm>
            <a:off x="1547664" y="1600200"/>
            <a:ext cx="6408712" cy="3539430"/>
          </a:xfrm>
          <a:prstGeom prst="rect">
            <a:avLst/>
          </a:prstGeom>
          <a:noFill/>
        </p:spPr>
        <p:txBody>
          <a:bodyPr wrap="square">
            <a:spAutoFit/>
          </a:bodyPr>
          <a:lstStyle/>
          <a:p>
            <a:r>
              <a:rPr lang="id-ID" sz="3200" dirty="0"/>
              <a:t>Ruang lingkup kerja seorang </a:t>
            </a:r>
            <a:r>
              <a:rPr lang="id-ID" sz="3200" dirty="0" err="1"/>
              <a:t>telephone</a:t>
            </a:r>
            <a:r>
              <a:rPr lang="id-ID" sz="3200" dirty="0"/>
              <a:t> operator dapat bervariasi tergantung pada jenis perusahaan atau organisasi tempat mereka bekerja. Namun, secara umum, tugas dan tanggung jawab utama mereka meliputi:</a:t>
            </a:r>
            <a:endParaRPr lang="en-US" sz="3200" dirty="0"/>
          </a:p>
        </p:txBody>
      </p:sp>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989BC98C-6F96-AF3F-8626-9C621EC698E9}"/>
              </a:ext>
            </a:extLst>
          </p:cNvPr>
          <p:cNvSpPr>
            <a:spLocks noGrp="1"/>
          </p:cNvSpPr>
          <p:nvPr>
            <p:ph idx="1"/>
          </p:nvPr>
        </p:nvSpPr>
        <p:spPr>
          <a:xfrm>
            <a:off x="971600" y="836712"/>
            <a:ext cx="7272808" cy="5289451"/>
          </a:xfrm>
        </p:spPr>
        <p:txBody>
          <a:bodyPr/>
          <a:lstStyle/>
          <a:p>
            <a:pPr marL="0" indent="0">
              <a:buNone/>
            </a:pPr>
            <a:r>
              <a:rPr lang="id-ID" b="1" dirty="0"/>
              <a:t>4. Keterampilan Administratif</a:t>
            </a:r>
          </a:p>
          <a:p>
            <a:r>
              <a:rPr lang="id-ID" b="1" dirty="0"/>
              <a:t>Manajemen Waktu:</a:t>
            </a:r>
            <a:r>
              <a:rPr lang="id-ID" dirty="0"/>
              <a:t> Kemampuan untuk mengelola waktu dan mengatasi beberapa panggilan atau tugas sekaligus.</a:t>
            </a:r>
          </a:p>
          <a:p>
            <a:r>
              <a:rPr lang="id-ID" b="1" dirty="0"/>
              <a:t>Pencatatan yang Akurat:</a:t>
            </a:r>
            <a:r>
              <a:rPr lang="id-ID" dirty="0"/>
              <a:t> Kemampuan untuk mencatat informasi penting dan pesan dengan akurat.</a:t>
            </a:r>
          </a:p>
          <a:p>
            <a:endParaRPr lang="id-ID" dirty="0"/>
          </a:p>
        </p:txBody>
      </p:sp>
      <p:pic>
        <p:nvPicPr>
          <p:cNvPr id="3" name="Gambar 2">
            <a:extLst>
              <a:ext uri="{FF2B5EF4-FFF2-40B4-BE49-F238E27FC236}">
                <a16:creationId xmlns:a16="http://schemas.microsoft.com/office/drawing/2014/main" id="{187C4480-47BE-D8C8-2261-1B34149EF551}"/>
              </a:ext>
            </a:extLst>
          </p:cNvPr>
          <p:cNvPicPr>
            <a:picLocks noChangeAspect="1"/>
          </p:cNvPicPr>
          <p:nvPr/>
        </p:nvPicPr>
        <p:blipFill>
          <a:blip r:embed="rId2"/>
          <a:stretch>
            <a:fillRect/>
          </a:stretch>
        </p:blipFill>
        <p:spPr>
          <a:xfrm>
            <a:off x="0" y="4005064"/>
            <a:ext cx="9144000" cy="2852936"/>
          </a:xfrm>
          <a:prstGeom prst="rect">
            <a:avLst/>
          </a:prstGeom>
        </p:spPr>
      </p:pic>
    </p:spTree>
    <p:extLst>
      <p:ext uri="{BB962C8B-B14F-4D97-AF65-F5344CB8AC3E}">
        <p14:creationId xmlns:p14="http://schemas.microsoft.com/office/powerpoint/2010/main" val="1411049205"/>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CB5EE7BC-754D-FE5F-0F9D-8566628B18AE}"/>
              </a:ext>
            </a:extLst>
          </p:cNvPr>
          <p:cNvSpPr>
            <a:spLocks noGrp="1"/>
          </p:cNvSpPr>
          <p:nvPr>
            <p:ph idx="1"/>
          </p:nvPr>
        </p:nvSpPr>
        <p:spPr>
          <a:xfrm>
            <a:off x="1043608" y="836712"/>
            <a:ext cx="7200800" cy="5289451"/>
          </a:xfrm>
        </p:spPr>
        <p:txBody>
          <a:bodyPr/>
          <a:lstStyle/>
          <a:p>
            <a:pPr marL="0" indent="0">
              <a:buNone/>
            </a:pPr>
            <a:r>
              <a:rPr lang="id-ID" b="1" dirty="0"/>
              <a:t>5. Keterampilan </a:t>
            </a:r>
            <a:r>
              <a:rPr lang="id-ID" b="1" dirty="0" err="1"/>
              <a:t>Interpersonal</a:t>
            </a:r>
            <a:endParaRPr lang="id-ID" b="1" dirty="0"/>
          </a:p>
          <a:p>
            <a:r>
              <a:rPr lang="id-ID" b="1" dirty="0"/>
              <a:t>Sopan Santun dan Etika Profesional:</a:t>
            </a:r>
            <a:r>
              <a:rPr lang="id-ID" dirty="0"/>
              <a:t> Kemampuan untuk berkomunikasi dengan sopan dan menjaga etika profesional selama percakapan telepon.</a:t>
            </a:r>
          </a:p>
          <a:p>
            <a:r>
              <a:rPr lang="id-ID" b="1" dirty="0"/>
              <a:t>Kemampuan Bekerja dalam Tim:</a:t>
            </a:r>
            <a:r>
              <a:rPr lang="id-ID" dirty="0"/>
              <a:t> Kemampuan untuk bekerja sama dengan anggota tim lain dan departemen lain jika diperlukan.</a:t>
            </a:r>
            <a:endParaRPr lang="en-US" dirty="0"/>
          </a:p>
          <a:p>
            <a:endParaRPr lang="id-ID" dirty="0"/>
          </a:p>
        </p:txBody>
      </p:sp>
    </p:spTree>
    <p:extLst>
      <p:ext uri="{BB962C8B-B14F-4D97-AF65-F5344CB8AC3E}">
        <p14:creationId xmlns:p14="http://schemas.microsoft.com/office/powerpoint/2010/main" val="215274503"/>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C183A419-B08B-4FB3-2A7B-5D0256D95C60}"/>
              </a:ext>
            </a:extLst>
          </p:cNvPr>
          <p:cNvSpPr>
            <a:spLocks noGrp="1"/>
          </p:cNvSpPr>
          <p:nvPr>
            <p:ph idx="1"/>
          </p:nvPr>
        </p:nvSpPr>
        <p:spPr>
          <a:xfrm>
            <a:off x="755576" y="764704"/>
            <a:ext cx="7776864" cy="5361459"/>
          </a:xfrm>
        </p:spPr>
        <p:txBody>
          <a:bodyPr>
            <a:normAutofit lnSpcReduction="10000"/>
          </a:bodyPr>
          <a:lstStyle/>
          <a:p>
            <a:pPr marL="0" indent="0">
              <a:buNone/>
            </a:pPr>
            <a:r>
              <a:rPr lang="id-ID" b="1" dirty="0"/>
              <a:t>6. Keterampilan </a:t>
            </a:r>
            <a:r>
              <a:rPr lang="id-ID" b="1" dirty="0" err="1"/>
              <a:t>Multitasking</a:t>
            </a:r>
            <a:endParaRPr lang="id-ID" b="1" dirty="0"/>
          </a:p>
          <a:p>
            <a:r>
              <a:rPr lang="id-ID" b="1" dirty="0"/>
              <a:t>Fleksibilitas:</a:t>
            </a:r>
            <a:r>
              <a:rPr lang="id-ID" dirty="0"/>
              <a:t> Kemampuan untuk menangani berbagai tugas dan panggilan secara bersamaan tanpa kehilangan fokus atau akurasi.</a:t>
            </a:r>
            <a:endParaRPr lang="en-US" dirty="0"/>
          </a:p>
          <a:p>
            <a:pPr marL="0" indent="0">
              <a:buNone/>
            </a:pPr>
            <a:r>
              <a:rPr lang="id-ID" b="1" dirty="0"/>
              <a:t>7. Kemampuan Bahasa</a:t>
            </a:r>
          </a:p>
          <a:p>
            <a:r>
              <a:rPr lang="id-ID" b="1" dirty="0"/>
              <a:t>Bahasa Utama:</a:t>
            </a:r>
            <a:r>
              <a:rPr lang="id-ID" dirty="0"/>
              <a:t> Kemampuan untuk berbicara dan menulis dengan baik dalam bahasa utama yang digunakan di tempat kerja.</a:t>
            </a:r>
          </a:p>
          <a:p>
            <a:r>
              <a:rPr lang="id-ID" b="1" dirty="0"/>
              <a:t>Bahasa Tambahan:</a:t>
            </a:r>
            <a:r>
              <a:rPr lang="id-ID" dirty="0"/>
              <a:t> Pengetahuan bahasa tambahan bisa menjadi keuntungan, terutama jika perusahaan beroperasi secara internasional atau melayani klien dari berbagai latar belakang.</a:t>
            </a:r>
          </a:p>
          <a:p>
            <a:endParaRPr lang="id-ID" dirty="0"/>
          </a:p>
        </p:txBody>
      </p:sp>
    </p:spTree>
    <p:extLst>
      <p:ext uri="{BB962C8B-B14F-4D97-AF65-F5344CB8AC3E}">
        <p14:creationId xmlns:p14="http://schemas.microsoft.com/office/powerpoint/2010/main" val="913423133"/>
      </p:ext>
    </p:extLst>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7FF4C442-F824-4B26-892D-D0B5649F35E4}"/>
              </a:ext>
            </a:extLst>
          </p:cNvPr>
          <p:cNvSpPr>
            <a:spLocks noGrp="1"/>
          </p:cNvSpPr>
          <p:nvPr>
            <p:ph idx="1"/>
          </p:nvPr>
        </p:nvSpPr>
        <p:spPr>
          <a:xfrm>
            <a:off x="899592" y="764704"/>
            <a:ext cx="7416824" cy="5361459"/>
          </a:xfrm>
        </p:spPr>
        <p:txBody>
          <a:bodyPr/>
          <a:lstStyle/>
          <a:p>
            <a:pPr marL="0" indent="0">
              <a:buNone/>
            </a:pPr>
            <a:r>
              <a:rPr lang="id-ID" b="1" dirty="0"/>
              <a:t>8. Sifat Pribadi</a:t>
            </a:r>
          </a:p>
          <a:p>
            <a:r>
              <a:rPr lang="id-ID" b="1" dirty="0"/>
              <a:t>Sabar dan Tahan Banting:</a:t>
            </a:r>
            <a:r>
              <a:rPr lang="id-ID" dirty="0"/>
              <a:t> Kemampuan untuk tetap tenang dan sabar dalam menghadapi penelepon yang mungkin frustrasi atau marah.</a:t>
            </a:r>
          </a:p>
          <a:p>
            <a:r>
              <a:rPr lang="id-ID" b="1" dirty="0"/>
              <a:t>Berorientasi pada Layanan:</a:t>
            </a:r>
            <a:r>
              <a:rPr lang="id-ID" dirty="0"/>
              <a:t> Fokus pada memberikan layanan yang baik dan membantu menyelesaikan masalah penelepon</a:t>
            </a:r>
          </a:p>
        </p:txBody>
      </p:sp>
    </p:spTree>
    <p:extLst>
      <p:ext uri="{BB962C8B-B14F-4D97-AF65-F5344CB8AC3E}">
        <p14:creationId xmlns:p14="http://schemas.microsoft.com/office/powerpoint/2010/main" val="2135400308"/>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E3183338-17E0-55D1-7F0F-8D2FE1F2AF59}"/>
              </a:ext>
            </a:extLst>
          </p:cNvPr>
          <p:cNvSpPr>
            <a:spLocks noGrp="1"/>
          </p:cNvSpPr>
          <p:nvPr>
            <p:ph idx="1"/>
          </p:nvPr>
        </p:nvSpPr>
        <p:spPr>
          <a:xfrm>
            <a:off x="1331640" y="836712"/>
            <a:ext cx="7056784" cy="5289451"/>
          </a:xfrm>
        </p:spPr>
        <p:txBody>
          <a:bodyPr/>
          <a:lstStyle/>
          <a:p>
            <a:pPr marL="0" indent="0">
              <a:buNone/>
            </a:pPr>
            <a:r>
              <a:rPr lang="id-ID" b="1" dirty="0"/>
              <a:t>9. Pengalaman Kerja</a:t>
            </a:r>
          </a:p>
          <a:p>
            <a:r>
              <a:rPr lang="id-ID" b="1" dirty="0"/>
              <a:t>Pengalaman Terkait:</a:t>
            </a:r>
            <a:r>
              <a:rPr lang="id-ID" dirty="0"/>
              <a:t> Pengalaman sebelumnya dalam layanan pelanggan, pekerjaan administratif, atau posisi serupa bisa menjadi nilai tambah, meskipun beberapa posisi mungkin menyediakan pelatihan di tempat kerja.</a:t>
            </a:r>
            <a:endParaRPr lang="en-US" dirty="0"/>
          </a:p>
          <a:p>
            <a:endParaRPr lang="id-ID" dirty="0"/>
          </a:p>
        </p:txBody>
      </p:sp>
      <p:pic>
        <p:nvPicPr>
          <p:cNvPr id="3" name="Gambar 2">
            <a:extLst>
              <a:ext uri="{FF2B5EF4-FFF2-40B4-BE49-F238E27FC236}">
                <a16:creationId xmlns:a16="http://schemas.microsoft.com/office/drawing/2014/main" id="{E61F3D58-D67C-F3A1-76ED-526C6FD551A5}"/>
              </a:ext>
            </a:extLst>
          </p:cNvPr>
          <p:cNvPicPr>
            <a:picLocks noChangeAspect="1"/>
          </p:cNvPicPr>
          <p:nvPr/>
        </p:nvPicPr>
        <p:blipFill>
          <a:blip r:embed="rId2"/>
          <a:stretch>
            <a:fillRect/>
          </a:stretch>
        </p:blipFill>
        <p:spPr>
          <a:xfrm>
            <a:off x="1619672" y="3933056"/>
            <a:ext cx="6192688" cy="2924944"/>
          </a:xfrm>
          <a:prstGeom prst="rect">
            <a:avLst/>
          </a:prstGeom>
        </p:spPr>
      </p:pic>
    </p:spTree>
    <p:extLst>
      <p:ext uri="{BB962C8B-B14F-4D97-AF65-F5344CB8AC3E}">
        <p14:creationId xmlns:p14="http://schemas.microsoft.com/office/powerpoint/2010/main" val="2436156250"/>
      </p:ext>
    </p:extLst>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33911669-CD45-BE4A-7851-1475A405C34D}"/>
              </a:ext>
            </a:extLst>
          </p:cNvPr>
          <p:cNvSpPr>
            <a:spLocks noGrp="1"/>
          </p:cNvSpPr>
          <p:nvPr>
            <p:ph idx="1"/>
          </p:nvPr>
        </p:nvSpPr>
        <p:spPr>
          <a:xfrm>
            <a:off x="1259632" y="836712"/>
            <a:ext cx="6840760" cy="5289451"/>
          </a:xfrm>
        </p:spPr>
        <p:txBody>
          <a:bodyPr/>
          <a:lstStyle/>
          <a:p>
            <a:pPr marL="0" indent="0">
              <a:buNone/>
            </a:pPr>
            <a:r>
              <a:rPr lang="id-ID" b="1" dirty="0"/>
              <a:t>10. Kesehatan dan Kebugaran</a:t>
            </a:r>
          </a:p>
          <a:p>
            <a:r>
              <a:rPr lang="id-ID" b="1" dirty="0"/>
              <a:t>Kesehatan:</a:t>
            </a:r>
            <a:r>
              <a:rPr lang="id-ID" dirty="0"/>
              <a:t> Kondisi kesehatan yang baik untuk dapat duduk atau berdiri dalam jangka waktu lama dan melakukan pekerjaan yang mungkin memerlukan fokus tinggi.</a:t>
            </a:r>
          </a:p>
          <a:p>
            <a:endParaRPr lang="id-ID" dirty="0"/>
          </a:p>
        </p:txBody>
      </p:sp>
      <p:pic>
        <p:nvPicPr>
          <p:cNvPr id="3" name="Gambar 2">
            <a:extLst>
              <a:ext uri="{FF2B5EF4-FFF2-40B4-BE49-F238E27FC236}">
                <a16:creationId xmlns:a16="http://schemas.microsoft.com/office/drawing/2014/main" id="{E530D9B2-86BB-78C2-9DA2-E33B2AD1D58D}"/>
              </a:ext>
            </a:extLst>
          </p:cNvPr>
          <p:cNvPicPr>
            <a:picLocks noChangeAspect="1"/>
          </p:cNvPicPr>
          <p:nvPr/>
        </p:nvPicPr>
        <p:blipFill>
          <a:blip r:embed="rId2"/>
          <a:stretch>
            <a:fillRect/>
          </a:stretch>
        </p:blipFill>
        <p:spPr>
          <a:xfrm>
            <a:off x="0" y="3573016"/>
            <a:ext cx="9144000" cy="3284984"/>
          </a:xfrm>
          <a:prstGeom prst="rect">
            <a:avLst/>
          </a:prstGeom>
        </p:spPr>
      </p:pic>
    </p:spTree>
    <p:extLst>
      <p:ext uri="{BB962C8B-B14F-4D97-AF65-F5344CB8AC3E}">
        <p14:creationId xmlns:p14="http://schemas.microsoft.com/office/powerpoint/2010/main" val="1256663262"/>
      </p:ext>
    </p:extLst>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dirty="0"/>
              <a:t>	</a:t>
            </a:r>
          </a:p>
          <a:p>
            <a:endParaRPr lang="en-US" sz="4000" b="1" dirty="0"/>
          </a:p>
          <a:p>
            <a:endParaRPr lang="id-ID" sz="2400" b="1" dirty="0">
              <a:sym typeface="Wingdings" panose="05000000000000000000" pitchFamily="2" charset="2"/>
            </a:endParaRPr>
          </a:p>
          <a:p>
            <a:r>
              <a:rPr lang="id-ID" sz="4000" b="1" dirty="0">
                <a:sym typeface="Wingdings" panose="05000000000000000000" pitchFamily="2" charset="2"/>
              </a:rPr>
              <a:t> </a:t>
            </a:r>
            <a:r>
              <a:rPr lang="en-US" sz="4000" b="1" dirty="0"/>
              <a:t>END</a:t>
            </a:r>
            <a:r>
              <a:rPr lang="id-ID" sz="4000" b="1" dirty="0"/>
              <a:t> </a:t>
            </a:r>
            <a:r>
              <a:rPr lang="id-ID" sz="4000" b="1" dirty="0">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B41E785B-CA4B-8679-A981-EA0D10F10946}"/>
              </a:ext>
            </a:extLst>
          </p:cNvPr>
          <p:cNvSpPr>
            <a:spLocks noGrp="1"/>
          </p:cNvSpPr>
          <p:nvPr>
            <p:ph idx="1"/>
          </p:nvPr>
        </p:nvSpPr>
        <p:spPr>
          <a:xfrm>
            <a:off x="971600" y="692696"/>
            <a:ext cx="7416824" cy="5433467"/>
          </a:xfrm>
        </p:spPr>
        <p:txBody>
          <a:bodyPr>
            <a:normAutofit fontScale="92500" lnSpcReduction="10000"/>
          </a:bodyPr>
          <a:lstStyle/>
          <a:p>
            <a:pPr marL="457200" indent="-457200">
              <a:buAutoNum type="arabicPeriod"/>
            </a:pPr>
            <a:r>
              <a:rPr lang="id-ID" b="1" dirty="0">
                <a:highlight>
                  <a:srgbClr val="FF0000"/>
                </a:highlight>
              </a:rPr>
              <a:t>Menerima dan Menghubungkan Panggilan</a:t>
            </a:r>
            <a:r>
              <a:rPr lang="id-ID" dirty="0"/>
              <a:t>: Mengoperasikan sistem </a:t>
            </a:r>
            <a:r>
              <a:rPr lang="en-US" dirty="0"/>
              <a:t> </a:t>
            </a:r>
            <a:r>
              <a:rPr lang="id-ID" dirty="0"/>
              <a:t>telepon untuk menerima panggilan masuk dan menghubungkannya ke pihak yang tepat di dalam organisasi.</a:t>
            </a:r>
            <a:endParaRPr lang="en-US" dirty="0"/>
          </a:p>
          <a:p>
            <a:pPr marL="457200" indent="-457200">
              <a:buAutoNum type="arabicPeriod"/>
            </a:pPr>
            <a:r>
              <a:rPr lang="id-ID" b="1" dirty="0">
                <a:highlight>
                  <a:srgbClr val="FF0000"/>
                </a:highlight>
              </a:rPr>
              <a:t>Menangani Panggilan Keluar</a:t>
            </a:r>
            <a:r>
              <a:rPr lang="id-ID" dirty="0"/>
              <a:t>: Membantu dalam melakukan panggilan keluar, baik untuk keperluan internal maupun eksternal.</a:t>
            </a:r>
            <a:endParaRPr lang="en-US" dirty="0"/>
          </a:p>
          <a:p>
            <a:pPr marL="457200" indent="-457200">
              <a:buAutoNum type="arabicPeriod"/>
            </a:pPr>
            <a:r>
              <a:rPr lang="nn-NO" b="1" dirty="0">
                <a:highlight>
                  <a:srgbClr val="FF0000"/>
                </a:highlight>
              </a:rPr>
              <a:t>Menyediakan Informasi</a:t>
            </a:r>
            <a:r>
              <a:rPr lang="nn-NO" dirty="0"/>
              <a:t>: Memberikan informasi dasar kepada penelepon tentang organisasi, seperti jam kerja, alamat, atau prosedur tertentu.</a:t>
            </a:r>
          </a:p>
          <a:p>
            <a:pPr marL="457200" indent="-457200">
              <a:buAutoNum type="arabicPeriod"/>
            </a:pPr>
            <a:r>
              <a:rPr lang="id-ID" b="1" dirty="0">
                <a:highlight>
                  <a:srgbClr val="FF0000"/>
                </a:highlight>
              </a:rPr>
              <a:t>Mengelola Pesan</a:t>
            </a:r>
            <a:r>
              <a:rPr lang="id-ID" dirty="0"/>
              <a:t>: Menerima dan menyampaikan pesan kepada pihak yang dituju jika mereka tidak dapat dihubungi.</a:t>
            </a:r>
            <a:endParaRPr lang="id-ID" dirty="0">
              <a:solidFill>
                <a:schemeClr val="bg1"/>
              </a:solidFill>
              <a:highlight>
                <a:srgbClr val="FFFF00"/>
              </a:highlight>
            </a:endParaRPr>
          </a:p>
          <a:p>
            <a:endParaRPr lang="id-ID" dirty="0"/>
          </a:p>
        </p:txBody>
      </p:sp>
    </p:spTree>
    <p:extLst>
      <p:ext uri="{BB962C8B-B14F-4D97-AF65-F5344CB8AC3E}">
        <p14:creationId xmlns:p14="http://schemas.microsoft.com/office/powerpoint/2010/main" val="660354585"/>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E6683C9F-B470-CBC1-49A0-F6921DC520AF}"/>
              </a:ext>
            </a:extLst>
          </p:cNvPr>
          <p:cNvSpPr>
            <a:spLocks noGrp="1"/>
          </p:cNvSpPr>
          <p:nvPr>
            <p:ph idx="1"/>
          </p:nvPr>
        </p:nvSpPr>
        <p:spPr>
          <a:xfrm>
            <a:off x="827584" y="692696"/>
            <a:ext cx="7704856" cy="5433467"/>
          </a:xfrm>
        </p:spPr>
        <p:txBody>
          <a:bodyPr>
            <a:normAutofit fontScale="92500"/>
          </a:bodyPr>
          <a:lstStyle/>
          <a:p>
            <a:pPr>
              <a:lnSpc>
                <a:spcPct val="90000"/>
              </a:lnSpc>
            </a:pPr>
            <a:r>
              <a:rPr lang="en-US" b="1" dirty="0"/>
              <a:t>5. </a:t>
            </a:r>
            <a:r>
              <a:rPr lang="id-ID" b="1" dirty="0">
                <a:highlight>
                  <a:srgbClr val="FF0000"/>
                </a:highlight>
              </a:rPr>
              <a:t>Mengatasi Masalah</a:t>
            </a:r>
            <a:r>
              <a:rPr lang="id-ID" dirty="0"/>
              <a:t>: Mengatasi masalah teknis yang mungkin timbul</a:t>
            </a:r>
            <a:r>
              <a:rPr lang="en-US" dirty="0"/>
              <a:t> </a:t>
            </a:r>
            <a:r>
              <a:rPr lang="id-ID" dirty="0"/>
              <a:t>dengan </a:t>
            </a:r>
            <a:r>
              <a:rPr lang="en-US" dirty="0"/>
              <a:t> </a:t>
            </a:r>
            <a:r>
              <a:rPr lang="id-ID" dirty="0"/>
              <a:t>sistem telepon atau mengarahkan masalah tersebut ke teknisi </a:t>
            </a:r>
            <a:r>
              <a:rPr lang="en-US" dirty="0"/>
              <a:t> 	   	   </a:t>
            </a:r>
            <a:r>
              <a:rPr lang="id-ID" dirty="0"/>
              <a:t>yang tepat.</a:t>
            </a:r>
            <a:endParaRPr lang="en-US" dirty="0"/>
          </a:p>
          <a:p>
            <a:pPr>
              <a:lnSpc>
                <a:spcPct val="90000"/>
              </a:lnSpc>
            </a:pPr>
            <a:r>
              <a:rPr lang="en-US" dirty="0"/>
              <a:t>6.</a:t>
            </a:r>
            <a:r>
              <a:rPr lang="id-ID" b="1" dirty="0"/>
              <a:t> </a:t>
            </a:r>
            <a:r>
              <a:rPr lang="id-ID" b="1" dirty="0">
                <a:highlight>
                  <a:srgbClr val="FF0000"/>
                </a:highlight>
              </a:rPr>
              <a:t>Melakukan Pencatatan</a:t>
            </a:r>
            <a:r>
              <a:rPr lang="id-ID" dirty="0"/>
              <a:t>: Mencatat </a:t>
            </a:r>
            <a:r>
              <a:rPr lang="id-ID" dirty="0" err="1"/>
              <a:t>rincian</a:t>
            </a:r>
            <a:r>
              <a:rPr lang="id-ID" dirty="0"/>
              <a:t> panggilan dan pesan yang</a:t>
            </a:r>
            <a:r>
              <a:rPr lang="en-US" dirty="0"/>
              <a:t>  </a:t>
            </a:r>
            <a:r>
              <a:rPr lang="id-ID" dirty="0"/>
              <a:t>diterima, serta mengelola data telepon sesuai dengan kebijakan </a:t>
            </a:r>
            <a:r>
              <a:rPr lang="en-US" dirty="0"/>
              <a:t> 	 		  </a:t>
            </a:r>
            <a:r>
              <a:rPr lang="id-ID" dirty="0"/>
              <a:t>organisasi.</a:t>
            </a:r>
            <a:r>
              <a:rPr lang="en-US" dirty="0"/>
              <a:t> </a:t>
            </a:r>
          </a:p>
          <a:p>
            <a:pPr>
              <a:lnSpc>
                <a:spcPct val="90000"/>
              </a:lnSpc>
            </a:pPr>
            <a:r>
              <a:rPr lang="en-US" b="1" dirty="0"/>
              <a:t>7. </a:t>
            </a:r>
            <a:r>
              <a:rPr lang="id-ID" b="1" dirty="0">
                <a:highlight>
                  <a:srgbClr val="FF0000"/>
                </a:highlight>
              </a:rPr>
              <a:t>Menjaga Etika dan Profesionalisme</a:t>
            </a:r>
            <a:r>
              <a:rPr lang="id-ID" dirty="0"/>
              <a:t>: Menjaga komunikasi yang sopan dan profesional dengan penelepon dan rekan kerja.</a:t>
            </a:r>
            <a:endParaRPr lang="en-US" dirty="0"/>
          </a:p>
          <a:p>
            <a:pPr>
              <a:lnSpc>
                <a:spcPct val="90000"/>
              </a:lnSpc>
            </a:pPr>
            <a:r>
              <a:rPr lang="en-US" b="1" dirty="0"/>
              <a:t>8. </a:t>
            </a:r>
            <a:r>
              <a:rPr lang="id-ID" b="1" dirty="0">
                <a:highlight>
                  <a:srgbClr val="FF0000"/>
                </a:highlight>
              </a:rPr>
              <a:t>Mengatur dan Memelihara Peralatan</a:t>
            </a:r>
            <a:r>
              <a:rPr lang="id-ID" dirty="0"/>
              <a:t>: Memastikan peralatan telepon</a:t>
            </a:r>
            <a:r>
              <a:rPr lang="en-US" dirty="0"/>
              <a:t> </a:t>
            </a:r>
            <a:r>
              <a:rPr lang="id-ID" dirty="0"/>
              <a:t>berfungsi dengan baik dan melakukan pemeliharaan dasar jika</a:t>
            </a:r>
            <a:r>
              <a:rPr lang="en-US" dirty="0"/>
              <a:t> </a:t>
            </a:r>
            <a:r>
              <a:rPr lang="id-ID" dirty="0"/>
              <a:t>diperlukan.</a:t>
            </a:r>
            <a:endParaRPr lang="en-US" dirty="0"/>
          </a:p>
          <a:p>
            <a:endParaRPr lang="id-ID" dirty="0"/>
          </a:p>
        </p:txBody>
      </p:sp>
    </p:spTree>
    <p:extLst>
      <p:ext uri="{BB962C8B-B14F-4D97-AF65-F5344CB8AC3E}">
        <p14:creationId xmlns:p14="http://schemas.microsoft.com/office/powerpoint/2010/main" val="690696652"/>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9D2B1A1A-B168-E9A1-BD9C-245A2D35068E}"/>
              </a:ext>
            </a:extLst>
          </p:cNvPr>
          <p:cNvSpPr>
            <a:spLocks noGrp="1"/>
          </p:cNvSpPr>
          <p:nvPr>
            <p:ph idx="1"/>
          </p:nvPr>
        </p:nvSpPr>
        <p:spPr>
          <a:xfrm>
            <a:off x="899592" y="692696"/>
            <a:ext cx="7416824" cy="5433467"/>
          </a:xfrm>
        </p:spPr>
        <p:txBody>
          <a:bodyPr>
            <a:normAutofit fontScale="92500"/>
          </a:bodyPr>
          <a:lstStyle/>
          <a:p>
            <a:pPr>
              <a:lnSpc>
                <a:spcPct val="90000"/>
              </a:lnSpc>
            </a:pPr>
            <a:r>
              <a:rPr lang="en-US" b="1" dirty="0"/>
              <a:t>9. </a:t>
            </a:r>
            <a:r>
              <a:rPr lang="id-ID" b="1" dirty="0">
                <a:highlight>
                  <a:srgbClr val="FF0000"/>
                </a:highlight>
              </a:rPr>
              <a:t>Koordinasi dengan Tim Lain</a:t>
            </a:r>
            <a:r>
              <a:rPr lang="id-ID" dirty="0"/>
              <a:t>: Bekerja sama dengan departemen lain untuk memastikan bahwa komunikasi internal dan eksternal berjalan dengan lancar.</a:t>
            </a:r>
            <a:endParaRPr lang="en-US" dirty="0"/>
          </a:p>
          <a:p>
            <a:pPr>
              <a:lnSpc>
                <a:spcPct val="90000"/>
              </a:lnSpc>
            </a:pPr>
            <a:r>
              <a:rPr lang="sv-SE" b="1" dirty="0"/>
              <a:t>10. </a:t>
            </a:r>
            <a:r>
              <a:rPr lang="sv-SE" b="1" dirty="0">
                <a:highlight>
                  <a:srgbClr val="FF0000"/>
                </a:highlight>
              </a:rPr>
              <a:t>Pelayanan Pelanggan</a:t>
            </a:r>
            <a:r>
              <a:rPr lang="sv-SE" dirty="0"/>
              <a:t>: Memberikan layanan pelanggan yang baik, termasuk menangani keluhan dan pertanyaan dengan efektif.</a:t>
            </a:r>
          </a:p>
          <a:p>
            <a:pPr marL="0" indent="0">
              <a:lnSpc>
                <a:spcPct val="90000"/>
              </a:lnSpc>
              <a:buNone/>
            </a:pPr>
            <a:endParaRPr lang="sv-SE" dirty="0"/>
          </a:p>
          <a:p>
            <a:pPr>
              <a:lnSpc>
                <a:spcPct val="90000"/>
              </a:lnSpc>
            </a:pPr>
            <a:r>
              <a:rPr lang="id-ID" dirty="0"/>
              <a:t>Ruang lingkup kerja ini bisa berbeda tergantung pada perusahaan, misalnya, di perusahaan telekomunikasi mungkin akan melibatkan lebih banyak aspek teknis, sedangkan di perusahaan yang lebih kecil mungkin lebih fokus pada layanan pelanggan dan manajemen panggilan.</a:t>
            </a:r>
            <a:endParaRPr lang="sv-SE" dirty="0"/>
          </a:p>
          <a:p>
            <a:pPr>
              <a:lnSpc>
                <a:spcPct val="90000"/>
              </a:lnSpc>
            </a:pPr>
            <a:endParaRPr lang="sv-SE" dirty="0"/>
          </a:p>
          <a:p>
            <a:pPr>
              <a:lnSpc>
                <a:spcPct val="90000"/>
              </a:lnSpc>
            </a:pPr>
            <a:endParaRPr lang="sv-SE" dirty="0"/>
          </a:p>
          <a:p>
            <a:endParaRPr lang="id-ID" dirty="0"/>
          </a:p>
        </p:txBody>
      </p:sp>
    </p:spTree>
    <p:extLst>
      <p:ext uri="{BB962C8B-B14F-4D97-AF65-F5344CB8AC3E}">
        <p14:creationId xmlns:p14="http://schemas.microsoft.com/office/powerpoint/2010/main" val="1715745394"/>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F591AEC3-0F45-0FE2-2EFB-BDD3D8559FBC}"/>
              </a:ext>
            </a:extLst>
          </p:cNvPr>
          <p:cNvSpPr>
            <a:spLocks noGrp="1"/>
          </p:cNvSpPr>
          <p:nvPr>
            <p:ph idx="1"/>
          </p:nvPr>
        </p:nvSpPr>
        <p:spPr>
          <a:xfrm>
            <a:off x="1115616" y="548680"/>
            <a:ext cx="7128792" cy="5577483"/>
          </a:xfrm>
        </p:spPr>
        <p:txBody>
          <a:bodyPr/>
          <a:lstStyle/>
          <a:p>
            <a:pPr marL="0" indent="0" algn="ctr">
              <a:buNone/>
            </a:pPr>
            <a:r>
              <a:rPr lang="id-ID" dirty="0">
                <a:highlight>
                  <a:srgbClr val="FFFF00"/>
                </a:highlight>
              </a:rPr>
              <a:t>Etika dan tata cara berkomunikasi melalui telepon</a:t>
            </a:r>
            <a:endParaRPr lang="en-US" dirty="0">
              <a:highlight>
                <a:srgbClr val="FFFF00"/>
              </a:highlight>
            </a:endParaRPr>
          </a:p>
          <a:p>
            <a:pPr marL="0" indent="0" algn="ctr">
              <a:buNone/>
            </a:pPr>
            <a:r>
              <a:rPr lang="id-ID" dirty="0"/>
              <a:t>Berkomunikasi melalui telepon memerlukan perhatian khusus terhadap etika dan tata cara agar interaksi berjalan lancar dan profesional. Berikut adalah beberapa pedoman etika dan tata cara yang baik dalam berkomunikasi melalui telepon:</a:t>
            </a:r>
            <a:endParaRPr lang="en-US" dirty="0"/>
          </a:p>
          <a:p>
            <a:pPr marL="0" indent="0" algn="ctr">
              <a:buNone/>
            </a:pPr>
            <a:endParaRPr lang="en-US" dirty="0"/>
          </a:p>
          <a:p>
            <a:pPr marL="0" indent="0" algn="ctr">
              <a:buNone/>
            </a:pPr>
            <a:endParaRPr lang="id-ID" dirty="0"/>
          </a:p>
        </p:txBody>
      </p:sp>
      <p:pic>
        <p:nvPicPr>
          <p:cNvPr id="4" name="Gambar 3">
            <a:extLst>
              <a:ext uri="{FF2B5EF4-FFF2-40B4-BE49-F238E27FC236}">
                <a16:creationId xmlns:a16="http://schemas.microsoft.com/office/drawing/2014/main" id="{1B3B0D31-55CE-DAC2-CBE1-3C1FCA4F58F6}"/>
              </a:ext>
            </a:extLst>
          </p:cNvPr>
          <p:cNvPicPr>
            <a:picLocks noChangeAspect="1"/>
          </p:cNvPicPr>
          <p:nvPr/>
        </p:nvPicPr>
        <p:blipFill>
          <a:blip r:embed="rId2"/>
          <a:stretch>
            <a:fillRect/>
          </a:stretch>
        </p:blipFill>
        <p:spPr>
          <a:xfrm>
            <a:off x="2339752" y="4030877"/>
            <a:ext cx="4176464" cy="2800146"/>
          </a:xfrm>
          <a:prstGeom prst="rect">
            <a:avLst/>
          </a:prstGeom>
        </p:spPr>
      </p:pic>
    </p:spTree>
    <p:extLst>
      <p:ext uri="{BB962C8B-B14F-4D97-AF65-F5344CB8AC3E}">
        <p14:creationId xmlns:p14="http://schemas.microsoft.com/office/powerpoint/2010/main" val="1925636555"/>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44BF645D-32F9-EDB3-7602-5DF94EA9023C}"/>
              </a:ext>
            </a:extLst>
          </p:cNvPr>
          <p:cNvSpPr>
            <a:spLocks noGrp="1"/>
          </p:cNvSpPr>
          <p:nvPr>
            <p:ph idx="1"/>
          </p:nvPr>
        </p:nvSpPr>
        <p:spPr>
          <a:xfrm>
            <a:off x="1187624" y="836712"/>
            <a:ext cx="7056784" cy="5289451"/>
          </a:xfrm>
        </p:spPr>
        <p:txBody>
          <a:bodyPr/>
          <a:lstStyle/>
          <a:p>
            <a:pPr marL="0" indent="0">
              <a:buNone/>
            </a:pPr>
            <a:r>
              <a:rPr lang="id-ID" b="1" dirty="0"/>
              <a:t>1. Menjawab Telepon dengan Tepat</a:t>
            </a:r>
          </a:p>
          <a:p>
            <a:r>
              <a:rPr lang="id-ID" b="1" dirty="0"/>
              <a:t>Segera Angkat:</a:t>
            </a:r>
            <a:r>
              <a:rPr lang="id-ID" dirty="0"/>
              <a:t> Jawab panggilan dalam waktu yang wajar (biasanya dalam 3-4 </a:t>
            </a:r>
            <a:r>
              <a:rPr lang="id-ID" dirty="0" err="1"/>
              <a:t>de</a:t>
            </a:r>
            <a:r>
              <a:rPr lang="en-US" dirty="0"/>
              <a:t>t</a:t>
            </a:r>
            <a:r>
              <a:rPr lang="id-ID" dirty="0" err="1"/>
              <a:t>ik</a:t>
            </a:r>
            <a:r>
              <a:rPr lang="id-ID" dirty="0"/>
              <a:t>) untuk menunjukkan responsif dan menghargai waktu penelepon.</a:t>
            </a:r>
          </a:p>
          <a:p>
            <a:r>
              <a:rPr lang="id-ID" b="1" dirty="0"/>
              <a:t>Salam Pembuka:</a:t>
            </a:r>
            <a:r>
              <a:rPr lang="id-ID" dirty="0"/>
              <a:t> Mulailah dengan sapaan yang sopan, seperti "Selamat pagi/siang/sore, [Nama Anda] dari [Nama Perusahaan]."</a:t>
            </a:r>
          </a:p>
          <a:p>
            <a:endParaRPr lang="id-ID" dirty="0"/>
          </a:p>
        </p:txBody>
      </p:sp>
    </p:spTree>
    <p:extLst>
      <p:ext uri="{BB962C8B-B14F-4D97-AF65-F5344CB8AC3E}">
        <p14:creationId xmlns:p14="http://schemas.microsoft.com/office/powerpoint/2010/main" val="3881604247"/>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52A79E31-AA88-BD40-4F6C-8FECA7385C91}"/>
              </a:ext>
            </a:extLst>
          </p:cNvPr>
          <p:cNvSpPr>
            <a:spLocks noGrp="1"/>
          </p:cNvSpPr>
          <p:nvPr>
            <p:ph idx="1"/>
          </p:nvPr>
        </p:nvSpPr>
        <p:spPr>
          <a:xfrm>
            <a:off x="1043608" y="836712"/>
            <a:ext cx="6984776" cy="5289451"/>
          </a:xfrm>
        </p:spPr>
        <p:txBody>
          <a:bodyPr/>
          <a:lstStyle/>
          <a:p>
            <a:pPr marL="0" indent="0">
              <a:buNone/>
            </a:pPr>
            <a:r>
              <a:rPr lang="id-ID" b="1" dirty="0"/>
              <a:t>2. Identifikasi Diri dan Tujuan</a:t>
            </a:r>
          </a:p>
          <a:p>
            <a:r>
              <a:rPr lang="id-ID" b="1" dirty="0"/>
              <a:t>Perkenalan:</a:t>
            </a:r>
            <a:r>
              <a:rPr lang="id-ID" dirty="0"/>
              <a:t> Perkenalkan diri Anda dengan nama dan jabatan Anda serta nama perusahaan atau organisasi Anda.</a:t>
            </a:r>
          </a:p>
          <a:p>
            <a:r>
              <a:rPr lang="id-ID" b="1" dirty="0"/>
              <a:t>Tanyakan Nama:</a:t>
            </a:r>
            <a:r>
              <a:rPr lang="id-ID" dirty="0"/>
              <a:t> Tanyakan nama penelepon jika belum diperkenalkan, untuk membangun komunikasi yang lebih personal.</a:t>
            </a:r>
            <a:endParaRPr lang="en-US" dirty="0"/>
          </a:p>
          <a:p>
            <a:endParaRPr lang="id-ID" dirty="0"/>
          </a:p>
        </p:txBody>
      </p:sp>
    </p:spTree>
    <p:extLst>
      <p:ext uri="{BB962C8B-B14F-4D97-AF65-F5344CB8AC3E}">
        <p14:creationId xmlns:p14="http://schemas.microsoft.com/office/powerpoint/2010/main" val="2083135965"/>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B55937AD-5659-4362-68BC-FD994C3D6D50}"/>
              </a:ext>
            </a:extLst>
          </p:cNvPr>
          <p:cNvSpPr>
            <a:spLocks noGrp="1"/>
          </p:cNvSpPr>
          <p:nvPr>
            <p:ph idx="1"/>
          </p:nvPr>
        </p:nvSpPr>
        <p:spPr>
          <a:xfrm>
            <a:off x="1187624" y="692696"/>
            <a:ext cx="7056784" cy="5433467"/>
          </a:xfrm>
        </p:spPr>
        <p:txBody>
          <a:bodyPr/>
          <a:lstStyle/>
          <a:p>
            <a:pPr marL="0" indent="0">
              <a:buNone/>
            </a:pPr>
            <a:r>
              <a:rPr lang="id-ID" b="1" dirty="0"/>
              <a:t>3</a:t>
            </a:r>
            <a:r>
              <a:rPr lang="en-US" b="1" dirty="0"/>
              <a:t>.</a:t>
            </a:r>
            <a:r>
              <a:rPr lang="id-ID" b="1" dirty="0"/>
              <a:t>Gunakan Bahasa yang Sopan dan Jelas</a:t>
            </a:r>
          </a:p>
          <a:p>
            <a:r>
              <a:rPr lang="id-ID" b="1" dirty="0"/>
              <a:t>Bahasa Formal:</a:t>
            </a:r>
            <a:r>
              <a:rPr lang="id-ID" dirty="0"/>
              <a:t> Gunakan bahasa formal dan sopan sesuai dengan konteks profesional.</a:t>
            </a:r>
          </a:p>
          <a:p>
            <a:r>
              <a:rPr lang="id-ID" b="1" dirty="0"/>
              <a:t>Artikulasi:</a:t>
            </a:r>
            <a:r>
              <a:rPr lang="id-ID" dirty="0"/>
              <a:t> Bicara dengan jelas dan perlahan agar pesan Anda mudah dipahami.</a:t>
            </a:r>
          </a:p>
          <a:p>
            <a:endParaRPr lang="id-ID" dirty="0"/>
          </a:p>
        </p:txBody>
      </p:sp>
      <p:pic>
        <p:nvPicPr>
          <p:cNvPr id="3" name="Gambar 2">
            <a:extLst>
              <a:ext uri="{FF2B5EF4-FFF2-40B4-BE49-F238E27FC236}">
                <a16:creationId xmlns:a16="http://schemas.microsoft.com/office/drawing/2014/main" id="{FF1CAB51-CB30-7170-02E7-2D444E42C1EE}"/>
              </a:ext>
            </a:extLst>
          </p:cNvPr>
          <p:cNvPicPr>
            <a:picLocks noChangeAspect="1"/>
          </p:cNvPicPr>
          <p:nvPr/>
        </p:nvPicPr>
        <p:blipFill>
          <a:blip r:embed="rId2"/>
          <a:stretch>
            <a:fillRect/>
          </a:stretch>
        </p:blipFill>
        <p:spPr>
          <a:xfrm>
            <a:off x="4572000" y="3573016"/>
            <a:ext cx="4572000" cy="3284984"/>
          </a:xfrm>
          <a:prstGeom prst="rect">
            <a:avLst/>
          </a:prstGeom>
        </p:spPr>
      </p:pic>
      <p:pic>
        <p:nvPicPr>
          <p:cNvPr id="4" name="Gambar 3">
            <a:extLst>
              <a:ext uri="{FF2B5EF4-FFF2-40B4-BE49-F238E27FC236}">
                <a16:creationId xmlns:a16="http://schemas.microsoft.com/office/drawing/2014/main" id="{879A331E-BB5C-4FE0-4BCF-D365B3707A9F}"/>
              </a:ext>
            </a:extLst>
          </p:cNvPr>
          <p:cNvPicPr>
            <a:picLocks noChangeAspect="1"/>
          </p:cNvPicPr>
          <p:nvPr/>
        </p:nvPicPr>
        <p:blipFill>
          <a:blip r:embed="rId3"/>
          <a:stretch>
            <a:fillRect/>
          </a:stretch>
        </p:blipFill>
        <p:spPr>
          <a:xfrm>
            <a:off x="22719" y="3573016"/>
            <a:ext cx="4571999" cy="3284984"/>
          </a:xfrm>
          <a:prstGeom prst="rect">
            <a:avLst/>
          </a:prstGeom>
        </p:spPr>
      </p:pic>
    </p:spTree>
    <p:extLst>
      <p:ext uri="{BB962C8B-B14F-4D97-AF65-F5344CB8AC3E}">
        <p14:creationId xmlns:p14="http://schemas.microsoft.com/office/powerpoint/2010/main" val="331456709"/>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2995</TotalTime>
  <Words>1138</Words>
  <Application>Microsoft Office PowerPoint</Application>
  <PresentationFormat>Tampilan Layar (4:3)</PresentationFormat>
  <Paragraphs>81</Paragraphs>
  <Slides>26</Slides>
  <Notes>1</Notes>
  <HiddenSlides>0</HiddenSlides>
  <MMClips>0</MMClips>
  <ScaleCrop>false</ScaleCrop>
  <HeadingPairs>
    <vt:vector size="6" baseType="variant">
      <vt:variant>
        <vt:lpstr>Font Dipakai</vt:lpstr>
      </vt:variant>
      <vt:variant>
        <vt:i4>5</vt:i4>
      </vt:variant>
      <vt:variant>
        <vt:lpstr>Tema</vt:lpstr>
      </vt:variant>
      <vt:variant>
        <vt:i4>1</vt:i4>
      </vt:variant>
      <vt:variant>
        <vt:lpstr>Judul Slide</vt:lpstr>
      </vt:variant>
      <vt:variant>
        <vt:i4>26</vt:i4>
      </vt:variant>
    </vt:vector>
  </HeadingPairs>
  <TitlesOfParts>
    <vt:vector size="32" baseType="lpstr">
      <vt:lpstr>Arial</vt:lpstr>
      <vt:lpstr>Calibri</vt:lpstr>
      <vt:lpstr>Cambria</vt:lpstr>
      <vt:lpstr>Times New Roman</vt:lpstr>
      <vt:lpstr>Wingdings</vt: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yusminar wahyuningsih</cp:lastModifiedBy>
  <cp:revision>446</cp:revision>
  <cp:lastPrinted>2017-08-29T02:54:51Z</cp:lastPrinted>
  <dcterms:created xsi:type="dcterms:W3CDTF">2010-04-18T12:06:30Z</dcterms:created>
  <dcterms:modified xsi:type="dcterms:W3CDTF">2025-10-13T08:20:57Z</dcterms:modified>
</cp:coreProperties>
</file>