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2" r:id="rId3"/>
    <p:sldId id="256" r:id="rId4"/>
    <p:sldId id="271" r:id="rId5"/>
    <p:sldId id="272" r:id="rId6"/>
    <p:sldId id="270" r:id="rId7"/>
    <p:sldId id="285" r:id="rId8"/>
    <p:sldId id="268" r:id="rId9"/>
    <p:sldId id="267" r:id="rId10"/>
    <p:sldId id="273" r:id="rId11"/>
    <p:sldId id="282" r:id="rId12"/>
    <p:sldId id="283" r:id="rId13"/>
    <p:sldId id="278" r:id="rId14"/>
    <p:sldId id="286" r:id="rId15"/>
    <p:sldId id="258" r:id="rId16"/>
    <p:sldId id="259" r:id="rId17"/>
    <p:sldId id="260"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1659"/>
    <a:srgbClr val="4C2E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7" autoAdjust="0"/>
    <p:restoredTop sz="94660"/>
  </p:normalViewPr>
  <p:slideViewPr>
    <p:cSldViewPr snapToGrid="0">
      <p:cViewPr varScale="1">
        <p:scale>
          <a:sx n="63" d="100"/>
          <a:sy n="63" d="100"/>
        </p:scale>
        <p:origin x="7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38E8-E3FC-4B15-B67B-9479EB9D5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13444ADE-754E-46A1-932F-2BEAB80B09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A431302A-7A7E-4080-9752-56C2F598FC05}"/>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F57C5413-C018-491B-B150-9450BCC2153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CE0B433-7498-469B-A949-35F8904E0232}"/>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154300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CBBF5-82CC-4FC4-B87A-D13EDB6B33D0}"/>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E0CB42DE-5EC4-4C12-AB68-E8708D61EA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B3F0D8B-9C6F-41BB-8A9B-2767E420E094}"/>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EE8C19B9-8343-4865-B1E8-E380E3E99E0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9BED1AF-6927-409D-AD15-59B8AE76774D}"/>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85639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345D25-0076-445B-BC22-65547331E29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1F95FFB9-DF8B-442A-AD05-249CF93F9F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E7A2AB5-A894-4DB7-949C-C165105660D8}"/>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AE6ADF83-B304-4067-B590-905672FBB6C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73FD504-229C-417F-B64A-7950E8D3E3B3}"/>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1949770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a:xfrm>
            <a:off x="1371600" y="4323845"/>
            <a:ext cx="6400800" cy="365125"/>
          </a:xfrm>
        </p:spPr>
        <p:txBody>
          <a:bodyPr/>
          <a:lstStyle/>
          <a:p>
            <a:endParaRPr lang="en-ID"/>
          </a:p>
        </p:txBody>
      </p:sp>
      <p:sp>
        <p:nvSpPr>
          <p:cNvPr id="6" name="Slide Number Placeholder 5"/>
          <p:cNvSpPr>
            <a:spLocks noGrp="1"/>
          </p:cNvSpPr>
          <p:nvPr>
            <p:ph type="sldNum" sz="quarter" idx="12"/>
          </p:nvPr>
        </p:nvSpPr>
        <p:spPr>
          <a:xfrm>
            <a:off x="8077200" y="1430866"/>
            <a:ext cx="2743200" cy="365125"/>
          </a:xfrm>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70404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211743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a:xfrm>
            <a:off x="685800" y="381001"/>
            <a:ext cx="6991492" cy="364065"/>
          </a:xfrm>
        </p:spPr>
        <p:txBody>
          <a:bodyPr/>
          <a:lstStyle/>
          <a:p>
            <a:endParaRPr lang="en-ID"/>
          </a:p>
        </p:txBody>
      </p:sp>
      <p:sp>
        <p:nvSpPr>
          <p:cNvPr id="6" name="Slide Number Placeholder 5"/>
          <p:cNvSpPr>
            <a:spLocks noGrp="1"/>
          </p:cNvSpPr>
          <p:nvPr>
            <p:ph type="sldNum" sz="quarter" idx="12"/>
          </p:nvPr>
        </p:nvSpPr>
        <p:spPr>
          <a:xfrm>
            <a:off x="10862452" y="381000"/>
            <a:ext cx="643748" cy="365125"/>
          </a:xfrm>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37995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049636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CDA9A1-1B82-4944-A595-0CFC0F23E621}" type="datetimeFigureOut">
              <a:rPr lang="en-ID" smtClean="0"/>
              <a:t>13/10/2025</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851015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CDA9A1-1B82-4944-A595-0CFC0F23E621}" type="datetimeFigureOut">
              <a:rPr lang="en-ID" smtClean="0"/>
              <a:t>13/10/2025</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474027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DA9A1-1B82-4944-A595-0CFC0F23E621}" type="datetimeFigureOut">
              <a:rPr lang="en-ID" smtClean="0"/>
              <a:t>13/10/2025</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57597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22294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8A92-19E5-42B9-94D7-092CCBF978C8}"/>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C400888E-393A-4B6A-ACF3-F6675701EE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873F934-A358-4731-8AC2-5B432312CD83}"/>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60BA3C09-8E6B-4B04-8B55-E50BD6B1E6A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A2C1B6C-A131-444D-B6FA-EB4D418F0C4E}"/>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370411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541997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663460-B710-4319-AA5D-79B94DD4CBD2}" type="datetimeFigureOut">
              <a:rPr lang="en-US" smtClean="0"/>
              <a:t>10/13/2025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61682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663460-B710-4319-AA5D-79B94DD4CBD2}" type="datetimeFigureOut">
              <a:rPr lang="en-US" smtClean="0"/>
              <a:t>10/13/2025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3940293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C663460-B710-4319-AA5D-79B94DD4CBD2}" type="datetimeFigureOut">
              <a:rPr lang="en-US" smtClean="0"/>
              <a:t>10/13/2025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5DAA258-99DC-4C76-832B-A389E34A716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98942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C663460-B710-4319-AA5D-79B94DD4CBD2}" type="datetimeFigureOut">
              <a:rPr lang="en-US" smtClean="0"/>
              <a:t>10/13/2025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4055335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663460-B710-4319-AA5D-79B94DD4CBD2}"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2178223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663460-B710-4319-AA5D-79B94DD4CBD2}" type="datetimeFigureOut">
              <a:rPr lang="en-US" smtClean="0"/>
              <a:t>10/13/2025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AA258-99DC-4C76-832B-A389E34A7169}" type="slidenum">
              <a:rPr lang="en-US" smtClean="0"/>
              <a:t>‹#›</a:t>
            </a:fld>
            <a:endParaRPr lang="en-US"/>
          </a:p>
        </p:txBody>
      </p:sp>
    </p:spTree>
    <p:extLst>
      <p:ext uri="{BB962C8B-B14F-4D97-AF65-F5344CB8AC3E}">
        <p14:creationId xmlns:p14="http://schemas.microsoft.com/office/powerpoint/2010/main" val="285935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337292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ACDA9A1-1B82-4944-A595-0CFC0F23E621}" type="datetimeFigureOut">
              <a:rPr lang="en-ID" smtClean="0"/>
              <a:t>13/10/2025</a:t>
            </a:fld>
            <a:endParaRPr lang="en-ID"/>
          </a:p>
        </p:txBody>
      </p:sp>
      <p:sp>
        <p:nvSpPr>
          <p:cNvPr id="5" name="Footer Placeholder 4"/>
          <p:cNvSpPr>
            <a:spLocks noGrp="1"/>
          </p:cNvSpPr>
          <p:nvPr>
            <p:ph type="ftr" sz="quarter" idx="11"/>
          </p:nvPr>
        </p:nvSpPr>
        <p:spPr>
          <a:xfrm>
            <a:off x="685800" y="381000"/>
            <a:ext cx="6991492" cy="365125"/>
          </a:xfrm>
        </p:spPr>
        <p:txBody>
          <a:bodyPr/>
          <a:lstStyle/>
          <a:p>
            <a:endParaRPr lang="en-ID"/>
          </a:p>
        </p:txBody>
      </p:sp>
      <p:sp>
        <p:nvSpPr>
          <p:cNvPr id="6" name="Slide Number Placeholder 5"/>
          <p:cNvSpPr>
            <a:spLocks noGrp="1"/>
          </p:cNvSpPr>
          <p:nvPr>
            <p:ph type="sldNum" sz="quarter" idx="12"/>
          </p:nvPr>
        </p:nvSpPr>
        <p:spPr>
          <a:xfrm>
            <a:off x="10862452" y="381000"/>
            <a:ext cx="643748" cy="365125"/>
          </a:xfrm>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96784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952C-F594-44FF-A014-9804E1ED17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0A5255E6-31D3-4D48-9581-20850D6AD7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D2E232-1B4A-407C-8BE0-3EC00A6DF49B}"/>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07433751-EF9C-46BA-8672-53224F20555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414CBC2-AE2C-4611-BB0B-159F83CF84E1}"/>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364370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83A9-A9A3-4351-89E4-F828DB646EFD}"/>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802D6D1-CB9B-475F-B453-9471A6CF1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502C811C-16B8-4A00-BEB9-4E42EAA369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BF69F2BA-7E92-4CA6-BCB3-56992C5A2123}"/>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a:extLst>
              <a:ext uri="{FF2B5EF4-FFF2-40B4-BE49-F238E27FC236}">
                <a16:creationId xmlns:a16="http://schemas.microsoft.com/office/drawing/2014/main" id="{DC6B4818-9E52-49EE-8B20-6A896C7D160B}"/>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A0F6848-453D-4075-9618-93CE03D796AA}"/>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89096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F80BC-C0ED-46C4-9619-09AA359C1A19}"/>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D4EEEC0-C2DF-4476-9B54-7CCEC761AF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CF7B2-6945-475D-9E03-2D6D1A55C3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BD7D5663-AD43-484E-B466-1E3AC88AE8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D8F428-59FC-4E21-AAAA-B23BE7DE0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3CD70441-320B-40C5-B7B1-819F448222FA}"/>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8" name="Footer Placeholder 7">
            <a:extLst>
              <a:ext uri="{FF2B5EF4-FFF2-40B4-BE49-F238E27FC236}">
                <a16:creationId xmlns:a16="http://schemas.microsoft.com/office/drawing/2014/main" id="{4B1EF484-5CE8-42BA-A1E1-66FC29E49CF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1B04AD26-3CBB-4253-937B-7A6D13429173}"/>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97194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2C8C-2D14-4A35-A215-7E442ABD31C0}"/>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CF59CEB8-6E4D-42A3-B79C-4ABADE71F169}"/>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4" name="Footer Placeholder 3">
            <a:extLst>
              <a:ext uri="{FF2B5EF4-FFF2-40B4-BE49-F238E27FC236}">
                <a16:creationId xmlns:a16="http://schemas.microsoft.com/office/drawing/2014/main" id="{0E6F2AE4-9D5B-48EB-B160-90F688D62D9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A45EFB37-08A3-4AFB-9120-A5A746BCD0C2}"/>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140481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C9A94D-2BD1-4E56-AC3C-AEBDA5D7FC6F}"/>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3" name="Footer Placeholder 2">
            <a:extLst>
              <a:ext uri="{FF2B5EF4-FFF2-40B4-BE49-F238E27FC236}">
                <a16:creationId xmlns:a16="http://schemas.microsoft.com/office/drawing/2014/main" id="{CA5077BD-1A09-4477-9DF6-0D41FAC90C79}"/>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25A27028-C972-4272-997A-931F4AD3C706}"/>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4002716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F3AC-5F8C-4496-B8FB-0EDB260FC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954AC0D-DBED-437B-81CE-581CCDC1E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DB66A895-1075-4B0F-BF7C-DC403F72C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350A1-1BE0-4786-9F82-77CB13501EDB}"/>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a:extLst>
              <a:ext uri="{FF2B5EF4-FFF2-40B4-BE49-F238E27FC236}">
                <a16:creationId xmlns:a16="http://schemas.microsoft.com/office/drawing/2014/main" id="{6971FD90-0B1C-4EB7-922C-F99323A2FD4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EF2103E-B8C3-49E7-8696-5CD0094BC93D}"/>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288875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195C-414E-4092-88DC-ACA06410D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BAD463D1-45F4-4351-BC71-E4A50A5F4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FA66B91A-269D-4380-8185-C283DBBBB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3A3C0B-48E3-48AD-8724-7FDDE5F0678E}"/>
              </a:ext>
            </a:extLst>
          </p:cNvPr>
          <p:cNvSpPr>
            <a:spLocks noGrp="1"/>
          </p:cNvSpPr>
          <p:nvPr>
            <p:ph type="dt" sz="half" idx="10"/>
          </p:nvPr>
        </p:nvSpPr>
        <p:spPr/>
        <p:txBody>
          <a:bodyPr/>
          <a:lstStyle/>
          <a:p>
            <a:fld id="{8ACDA9A1-1B82-4944-A595-0CFC0F23E621}" type="datetimeFigureOut">
              <a:rPr lang="en-ID" smtClean="0"/>
              <a:t>13/10/2025</a:t>
            </a:fld>
            <a:endParaRPr lang="en-ID"/>
          </a:p>
        </p:txBody>
      </p:sp>
      <p:sp>
        <p:nvSpPr>
          <p:cNvPr id="6" name="Footer Placeholder 5">
            <a:extLst>
              <a:ext uri="{FF2B5EF4-FFF2-40B4-BE49-F238E27FC236}">
                <a16:creationId xmlns:a16="http://schemas.microsoft.com/office/drawing/2014/main" id="{7D357E9E-A4FA-4070-940E-6E34778448A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63E033E7-A128-4B86-AB36-949F7CE26A2B}"/>
              </a:ext>
            </a:extLst>
          </p:cNvPr>
          <p:cNvSpPr>
            <a:spLocks noGrp="1"/>
          </p:cNvSpPr>
          <p:nvPr>
            <p:ph type="sldNum" sz="quarter" idx="12"/>
          </p:nvPr>
        </p:nvSpPr>
        <p:spPr/>
        <p:txBody>
          <a:bodyPr/>
          <a:lstStyle/>
          <a:p>
            <a:fld id="{78D405EA-0F70-4C4B-9EDD-A86AA657793A}" type="slidenum">
              <a:rPr lang="en-ID" smtClean="0"/>
              <a:t>‹#›</a:t>
            </a:fld>
            <a:endParaRPr lang="en-ID"/>
          </a:p>
        </p:txBody>
      </p:sp>
    </p:spTree>
    <p:extLst>
      <p:ext uri="{BB962C8B-B14F-4D97-AF65-F5344CB8AC3E}">
        <p14:creationId xmlns:p14="http://schemas.microsoft.com/office/powerpoint/2010/main" val="188355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7AC36B-EBFF-412F-B319-8348D2B14A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2C585ECD-2E89-4C2D-A343-75611E9A55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D0B55EE-8533-4DBF-A893-12FEE642E3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DA9A1-1B82-4944-A595-0CFC0F23E621}" type="datetimeFigureOut">
              <a:rPr lang="en-ID" smtClean="0"/>
              <a:t>13/10/2025</a:t>
            </a:fld>
            <a:endParaRPr lang="en-ID"/>
          </a:p>
        </p:txBody>
      </p:sp>
      <p:sp>
        <p:nvSpPr>
          <p:cNvPr id="5" name="Footer Placeholder 4">
            <a:extLst>
              <a:ext uri="{FF2B5EF4-FFF2-40B4-BE49-F238E27FC236}">
                <a16:creationId xmlns:a16="http://schemas.microsoft.com/office/drawing/2014/main" id="{DF36A83A-166B-4AEF-AFE9-7DF06074E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8C8651A3-8161-4D65-B6DC-2FDCB7E2DE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405EA-0F70-4C4B-9EDD-A86AA657793A}" type="slidenum">
              <a:rPr lang="en-ID" smtClean="0"/>
              <a:t>‹#›</a:t>
            </a:fld>
            <a:endParaRPr lang="en-ID"/>
          </a:p>
        </p:txBody>
      </p:sp>
    </p:spTree>
    <p:extLst>
      <p:ext uri="{BB962C8B-B14F-4D97-AF65-F5344CB8AC3E}">
        <p14:creationId xmlns:p14="http://schemas.microsoft.com/office/powerpoint/2010/main" val="1857351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663460-B710-4319-AA5D-79B94DD4CBD2}" type="datetimeFigureOut">
              <a:rPr lang="en-US" smtClean="0"/>
              <a:t>10/13/2025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5DAA258-99DC-4C76-832B-A389E34A7169}" type="slidenum">
              <a:rPr lang="en-US" smtClean="0"/>
              <a:t>‹#›</a:t>
            </a:fld>
            <a:endParaRPr lang="en-US"/>
          </a:p>
        </p:txBody>
      </p:sp>
    </p:spTree>
    <p:extLst>
      <p:ext uri="{BB962C8B-B14F-4D97-AF65-F5344CB8AC3E}">
        <p14:creationId xmlns:p14="http://schemas.microsoft.com/office/powerpoint/2010/main" val="7719501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CV%20NIA%20SARI%20NASTITI.pdf"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C328C-0440-45A3-8C84-334079F8A75C}"/>
              </a:ext>
            </a:extLst>
          </p:cNvPr>
          <p:cNvSpPr>
            <a:spLocks noGrp="1"/>
          </p:cNvSpPr>
          <p:nvPr>
            <p:ph type="title"/>
          </p:nvPr>
        </p:nvSpPr>
        <p:spPr>
          <a:xfrm>
            <a:off x="0" y="665018"/>
            <a:ext cx="12191999" cy="909492"/>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3800" b="1" dirty="0">
                <a:latin typeface="Aharoni" panose="02010803020104030203" pitchFamily="2" charset="-79"/>
                <a:cs typeface="Aharoni" panose="02010803020104030203" pitchFamily="2" charset="-79"/>
              </a:rPr>
              <a:t>ENGLISH FOR PROFESSIONAL PURPOSES</a:t>
            </a:r>
            <a:endParaRPr lang="en-ID" sz="3800" b="1" dirty="0">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3C0ADC33-664D-4DC2-8189-4BF924C0578D}"/>
              </a:ext>
            </a:extLst>
          </p:cNvPr>
          <p:cNvSpPr>
            <a:spLocks noGrp="1"/>
          </p:cNvSpPr>
          <p:nvPr>
            <p:ph idx="1"/>
          </p:nvPr>
        </p:nvSpPr>
        <p:spPr>
          <a:xfrm>
            <a:off x="2812472" y="2203960"/>
            <a:ext cx="9379527" cy="3989022"/>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r>
              <a:rPr lang="en-ID" sz="3600" b="1" dirty="0"/>
              <a:t>ENGLISH FOR BUSINESS</a:t>
            </a:r>
          </a:p>
          <a:p>
            <a:pPr marL="0" indent="0" algn="ctr">
              <a:buNone/>
            </a:pPr>
            <a:r>
              <a:rPr lang="en-ID" sz="3200" b="1" dirty="0"/>
              <a:t>(Definition of Business Economics)</a:t>
            </a:r>
          </a:p>
          <a:p>
            <a:pPr marL="0" indent="0" algn="ctr">
              <a:buNone/>
            </a:pPr>
            <a:r>
              <a:rPr lang="en-ID" b="1" dirty="0"/>
              <a:t>1</a:t>
            </a:r>
            <a:r>
              <a:rPr lang="en-ID" b="1" baseline="30000" dirty="0"/>
              <a:t>st</a:t>
            </a:r>
            <a:r>
              <a:rPr lang="en-ID" b="1" dirty="0"/>
              <a:t> </a:t>
            </a:r>
            <a:r>
              <a:rPr kumimoji="0" lang="en-ID" sz="2800" b="1" i="0" u="none" strike="noStrike" kern="1200" cap="none" spc="0" normalizeH="0" baseline="0" noProof="0" dirty="0">
                <a:ln>
                  <a:noFill/>
                </a:ln>
                <a:solidFill>
                  <a:prstClr val="black"/>
                </a:solidFill>
                <a:effectLst/>
                <a:uLnTx/>
                <a:uFillTx/>
                <a:latin typeface="Calibri" panose="020F0502020204030204"/>
                <a:ea typeface="+mn-ea"/>
                <a:cs typeface="+mn-cs"/>
              </a:rPr>
              <a:t>Meeting </a:t>
            </a:r>
            <a:endParaRPr lang="en-ID" b="1" dirty="0"/>
          </a:p>
          <a:p>
            <a:pPr marL="0" indent="0" algn="ctr">
              <a:buNone/>
            </a:pPr>
            <a:endParaRPr lang="en-ID" b="1" dirty="0"/>
          </a:p>
          <a:p>
            <a:pPr marL="0" indent="0" algn="ctr">
              <a:buNone/>
            </a:pPr>
            <a:r>
              <a:rPr lang="en-ID" b="1" dirty="0"/>
              <a:t>By:</a:t>
            </a:r>
          </a:p>
          <a:p>
            <a:pPr marL="0" indent="0" algn="ctr">
              <a:buNone/>
            </a:pPr>
            <a:r>
              <a:rPr lang="en-ID" b="1" dirty="0"/>
              <a:t>Purwanto, </a:t>
            </a:r>
            <a:r>
              <a:rPr lang="en-ID" b="1" dirty="0" err="1"/>
              <a:t>S.Pd</a:t>
            </a:r>
            <a:r>
              <a:rPr lang="en-ID" b="1" dirty="0"/>
              <a:t>., M.A.</a:t>
            </a:r>
          </a:p>
          <a:p>
            <a:pPr marL="0" indent="0" algn="ctr">
              <a:buNone/>
            </a:pPr>
            <a:endParaRPr lang="en-ID" b="1" dirty="0"/>
          </a:p>
          <a:p>
            <a:pPr marL="0" indent="0" algn="r">
              <a:buNone/>
            </a:pPr>
            <a:r>
              <a:rPr lang="en-ID" sz="2400" b="1" dirty="0"/>
              <a:t>Wed, Sept 24</a:t>
            </a:r>
            <a:r>
              <a:rPr lang="en-ID" sz="2400" b="1" baseline="30000" dirty="0"/>
              <a:t>th</a:t>
            </a:r>
            <a:r>
              <a:rPr lang="en-ID" sz="2400" b="1" dirty="0"/>
              <a:t>, 2025</a:t>
            </a:r>
          </a:p>
        </p:txBody>
      </p:sp>
    </p:spTree>
    <p:extLst>
      <p:ext uri="{BB962C8B-B14F-4D97-AF65-F5344CB8AC3E}">
        <p14:creationId xmlns:p14="http://schemas.microsoft.com/office/powerpoint/2010/main" val="113233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61322" y="1011535"/>
            <a:ext cx="5869356" cy="1134087"/>
          </a:xfrm>
        </p:spPr>
        <p:style>
          <a:lnRef idx="1">
            <a:schemeClr val="dk1"/>
          </a:lnRef>
          <a:fillRef idx="2">
            <a:schemeClr val="dk1"/>
          </a:fillRef>
          <a:effectRef idx="1">
            <a:schemeClr val="dk1"/>
          </a:effectRef>
          <a:fontRef idx="minor">
            <a:schemeClr val="dk1"/>
          </a:fontRef>
        </p:style>
        <p:txBody>
          <a:bodyPr>
            <a:normAutofit fontScale="90000"/>
          </a:bodyPr>
          <a:lstStyle/>
          <a:p>
            <a:pPr marL="489585" marR="293370" indent="2302510" algn="ctr">
              <a:lnSpc>
                <a:spcPct val="108000"/>
              </a:lnSpc>
              <a:spcBef>
                <a:spcPts val="515"/>
              </a:spcBef>
            </a:pPr>
            <a:br>
              <a:rPr lang="en-US" sz="3200" dirty="0">
                <a:latin typeface="Cambria"/>
                <a:ea typeface="Cambria"/>
                <a:cs typeface="Cambria"/>
              </a:rPr>
            </a:br>
            <a:br>
              <a:rPr lang="en-US" sz="3200" dirty="0">
                <a:latin typeface="Cambria"/>
                <a:ea typeface="Cambria"/>
                <a:cs typeface="Cambria"/>
              </a:rPr>
            </a:br>
            <a:r>
              <a:rPr lang="en-US" sz="3200" dirty="0">
                <a:latin typeface="Cambria"/>
                <a:ea typeface="Cambria"/>
                <a:cs typeface="Cambria"/>
              </a:rPr>
              <a:t>🎯 Learning Indicators</a:t>
            </a:r>
            <a:br>
              <a:rPr lang="en-US" b="1" dirty="0"/>
            </a:br>
            <a:br>
              <a:rPr lang="en-US" sz="1800" b="1" dirty="0"/>
            </a:br>
            <a:br>
              <a:rPr lang="id-ID" sz="3200" dirty="0">
                <a:latin typeface="Cambria"/>
                <a:ea typeface="Cambria"/>
                <a:cs typeface="Cambria"/>
              </a:rPr>
            </a:br>
            <a:endParaRPr lang="id-ID" sz="3200" dirty="0">
              <a:effectLst/>
              <a:latin typeface="Cambria"/>
              <a:ea typeface="Cambria"/>
              <a:cs typeface="Cambria"/>
            </a:endParaRPr>
          </a:p>
        </p:txBody>
      </p:sp>
      <p:sp>
        <p:nvSpPr>
          <p:cNvPr id="5" name="Content Placeholder 4">
            <a:extLst>
              <a:ext uri="{FF2B5EF4-FFF2-40B4-BE49-F238E27FC236}">
                <a16:creationId xmlns:a16="http://schemas.microsoft.com/office/drawing/2014/main" id="{9966905B-0A0C-A460-96CE-22A3458A17ED}"/>
              </a:ext>
            </a:extLst>
          </p:cNvPr>
          <p:cNvSpPr>
            <a:spLocks noGrp="1"/>
          </p:cNvSpPr>
          <p:nvPr>
            <p:ph idx="1"/>
          </p:nvPr>
        </p:nvSpPr>
        <p:spPr>
          <a:xfrm>
            <a:off x="1707994" y="1862818"/>
            <a:ext cx="8505908" cy="2369817"/>
          </a:xfrm>
        </p:spPr>
        <p:style>
          <a:lnRef idx="2">
            <a:schemeClr val="dk1"/>
          </a:lnRef>
          <a:fillRef idx="1">
            <a:schemeClr val="lt1"/>
          </a:fillRef>
          <a:effectRef idx="0">
            <a:schemeClr val="dk1"/>
          </a:effectRef>
          <a:fontRef idx="minor">
            <a:schemeClr val="dk1"/>
          </a:fontRef>
        </p:style>
        <p:txBody>
          <a:bodyPr>
            <a:normAutofit/>
          </a:bodyPr>
          <a:lstStyle/>
          <a:p>
            <a:pPr algn="just"/>
            <a:endParaRPr lang="en-US" dirty="0"/>
          </a:p>
          <a:p>
            <a:pPr marL="0" indent="0">
              <a:lnSpc>
                <a:spcPct val="107000"/>
              </a:lnSpc>
              <a:spcAft>
                <a:spcPts val="800"/>
              </a:spcAft>
              <a:buNone/>
            </a:pP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By the end of this lesson, students are able to:</a:t>
            </a:r>
          </a:p>
          <a:p>
            <a:pPr marL="457200" indent="-457200">
              <a:lnSpc>
                <a:spcPct val="107000"/>
              </a:lnSpc>
              <a:spcAft>
                <a:spcPts val="800"/>
              </a:spcAft>
              <a:buFont typeface="+mj-lt"/>
              <a:buAutoNum type="arabicPeriod"/>
            </a:pP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Explain the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basic concepts of business economics</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indent="-457200">
              <a:lnSpc>
                <a:spcPct val="107000"/>
              </a:lnSpc>
              <a:spcAft>
                <a:spcPts val="800"/>
              </a:spcAft>
              <a:buFont typeface="+mj-lt"/>
              <a:buAutoNum type="arabicPeriod"/>
            </a:pP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Write and talk about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Influence of Scarcity</a:t>
            </a:r>
            <a:endParaRPr lang="en-ID" sz="20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ID" dirty="0"/>
          </a:p>
        </p:txBody>
      </p:sp>
    </p:spTree>
    <p:extLst>
      <p:ext uri="{BB962C8B-B14F-4D97-AF65-F5344CB8AC3E}">
        <p14:creationId xmlns:p14="http://schemas.microsoft.com/office/powerpoint/2010/main" val="410551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63525"/>
            <a:ext cx="8455843" cy="927737"/>
          </a:xfrm>
        </p:spPr>
        <p:style>
          <a:lnRef idx="2">
            <a:schemeClr val="dk1"/>
          </a:lnRef>
          <a:fillRef idx="1">
            <a:schemeClr val="lt1"/>
          </a:fillRef>
          <a:effectRef idx="0">
            <a:schemeClr val="dk1"/>
          </a:effectRef>
          <a:fontRef idx="minor">
            <a:schemeClr val="dk1"/>
          </a:fontRef>
        </p:style>
        <p:txBody>
          <a:bodyPr>
            <a:normAutofit fontScale="90000"/>
          </a:bodyPr>
          <a:lstStyle/>
          <a:p>
            <a:pPr marL="914400" lvl="2">
              <a:spcBef>
                <a:spcPts val="5"/>
              </a:spcBef>
              <a:buSzPts val="1100"/>
              <a:tabLst>
                <a:tab pos="648970" algn="l"/>
              </a:tabLst>
            </a:pPr>
            <a:br>
              <a:rPr lang="id-ID" sz="2200" b="1" dirty="0">
                <a:latin typeface="Tahoma" pitchFamily="34" charset="0"/>
                <a:ea typeface="Tahoma" pitchFamily="34" charset="0"/>
                <a:cs typeface="Tahoma" pitchFamily="34" charset="0"/>
              </a:rPr>
            </a:br>
            <a:br>
              <a:rPr lang="id-ID" sz="2200" b="1" dirty="0">
                <a:latin typeface="Tahoma" pitchFamily="34" charset="0"/>
                <a:ea typeface="Tahoma" pitchFamily="34" charset="0"/>
                <a:cs typeface="Tahoma" pitchFamily="34" charset="0"/>
              </a:rPr>
            </a:br>
            <a:br>
              <a:rPr lang="id-ID" sz="2200" b="1" dirty="0">
                <a:latin typeface="Tahoma" pitchFamily="34" charset="0"/>
                <a:ea typeface="Tahoma" pitchFamily="34" charset="0"/>
                <a:cs typeface="Tahoma" pitchFamily="34" charset="0"/>
              </a:rPr>
            </a:br>
            <a:br>
              <a:rPr lang="id-ID" b="1" dirty="0">
                <a:latin typeface="Tahoma" pitchFamily="34" charset="0"/>
                <a:ea typeface="Tahoma" pitchFamily="34" charset="0"/>
                <a:cs typeface="Tahoma" pitchFamily="34" charset="0"/>
              </a:rPr>
            </a:br>
            <a:br>
              <a:rPr lang="id-ID" b="1" dirty="0">
                <a:latin typeface="Tahoma" pitchFamily="34" charset="0"/>
                <a:ea typeface="Tahoma" pitchFamily="34" charset="0"/>
                <a:cs typeface="Tahoma" pitchFamily="34" charset="0"/>
              </a:rPr>
            </a:br>
            <a:br>
              <a:rPr lang="id-ID" sz="2000" b="1" dirty="0">
                <a:latin typeface="Tahoma" pitchFamily="34" charset="0"/>
                <a:ea typeface="Tahoma" pitchFamily="34" charset="0"/>
                <a:cs typeface="Tahoma" pitchFamily="34" charset="0"/>
              </a:rPr>
            </a:br>
            <a:br>
              <a:rPr lang="id-ID" sz="2000" b="1" dirty="0">
                <a:latin typeface="Tahoma" pitchFamily="34" charset="0"/>
                <a:ea typeface="Tahoma" pitchFamily="34" charset="0"/>
                <a:cs typeface="Tahoma" pitchFamily="34" charset="0"/>
              </a:rPr>
            </a:br>
            <a:br>
              <a:rPr lang="id-ID" sz="2000" b="1" dirty="0">
                <a:latin typeface="Tahoma" pitchFamily="34" charset="0"/>
                <a:ea typeface="Tahoma" pitchFamily="34" charset="0"/>
                <a:cs typeface="Tahoma" pitchFamily="34" charset="0"/>
              </a:rPr>
            </a:br>
            <a:br>
              <a:rPr lang="id-ID" sz="2000" b="1" dirty="0">
                <a:latin typeface="Tahoma" pitchFamily="34" charset="0"/>
                <a:ea typeface="Tahoma" pitchFamily="34" charset="0"/>
                <a:cs typeface="Tahoma" pitchFamily="34" charset="0"/>
              </a:rPr>
            </a:br>
            <a:br>
              <a:rPr lang="en-US" sz="2000" b="1" dirty="0">
                <a:latin typeface="Tahoma" pitchFamily="34" charset="0"/>
                <a:ea typeface="Tahoma" pitchFamily="34" charset="0"/>
                <a:cs typeface="Tahoma" pitchFamily="34" charset="0"/>
              </a:rPr>
            </a:br>
            <a:br>
              <a:rPr lang="en-US" sz="2000" b="1" dirty="0">
                <a:latin typeface="Tahoma" pitchFamily="34" charset="0"/>
                <a:ea typeface="Tahoma" pitchFamily="34" charset="0"/>
                <a:cs typeface="Tahoma" pitchFamily="34" charset="0"/>
              </a:rPr>
            </a:br>
            <a:br>
              <a:rPr lang="en-US" sz="2000" b="1" dirty="0">
                <a:latin typeface="Tahoma" pitchFamily="34" charset="0"/>
                <a:ea typeface="Tahoma" pitchFamily="34" charset="0"/>
                <a:cs typeface="Tahoma" pitchFamily="34" charset="0"/>
              </a:rPr>
            </a:br>
            <a:br>
              <a:rPr lang="en-US" sz="2000" b="1" dirty="0">
                <a:latin typeface="Tahoma" pitchFamily="34" charset="0"/>
                <a:ea typeface="Tahoma" pitchFamily="34" charset="0"/>
                <a:cs typeface="Tahoma" pitchFamily="34" charset="0"/>
              </a:rPr>
            </a:br>
            <a:r>
              <a:rPr lang="en-ID" sz="4400" b="1" dirty="0">
                <a:effectLst/>
                <a:latin typeface="Times New Roman" panose="02020603050405020304" pitchFamily="18" charset="0"/>
                <a:ea typeface="Times New Roman" panose="02020603050405020304" pitchFamily="18" charset="0"/>
              </a:rPr>
              <a:t>Definition of Business Economics</a:t>
            </a:r>
            <a:br>
              <a:rPr lang="en-US" sz="4400" b="1" dirty="0"/>
            </a:br>
            <a:br>
              <a:rPr lang="en-US" sz="3600" b="1" dirty="0"/>
            </a:br>
            <a:br>
              <a:rPr lang="id-ID" dirty="0">
                <a:effectLst/>
                <a:latin typeface="Cambria"/>
                <a:ea typeface="Cambria"/>
                <a:cs typeface="Cambria"/>
              </a:rPr>
            </a:br>
            <a:br>
              <a:rPr lang="id-ID" sz="4400" b="1" dirty="0">
                <a:latin typeface="Tahoma" pitchFamily="34" charset="0"/>
                <a:ea typeface="Tahoma" pitchFamily="34" charset="0"/>
                <a:cs typeface="Tahoma" pitchFamily="34" charset="0"/>
              </a:rPr>
            </a:br>
            <a:br>
              <a:rPr lang="id-ID" sz="4400" b="1" i="1" dirty="0">
                <a:latin typeface="Cambria"/>
                <a:ea typeface="Cambria"/>
                <a:cs typeface="Cambria"/>
              </a:rPr>
            </a:br>
            <a:br>
              <a:rPr lang="id-ID" b="1" i="1" dirty="0">
                <a:latin typeface="Cambria"/>
                <a:ea typeface="Cambria"/>
                <a:cs typeface="Cambria"/>
              </a:rPr>
            </a:br>
            <a:br>
              <a:rPr lang="id-ID" b="1" i="1" dirty="0">
                <a:effectLst/>
                <a:latin typeface="Cambria"/>
                <a:ea typeface="Cambria"/>
                <a:cs typeface="Cambria"/>
              </a:rPr>
            </a:br>
            <a:r>
              <a:rPr lang="en-US" sz="7200" b="1" i="1" dirty="0">
                <a:latin typeface="Cambria"/>
                <a:ea typeface="Cambria"/>
                <a:cs typeface="Cambria"/>
              </a:rPr>
              <a:t> </a:t>
            </a:r>
            <a:br>
              <a:rPr lang="id-ID" dirty="0">
                <a:effectLst/>
                <a:latin typeface="Cambria"/>
                <a:ea typeface="Cambria"/>
                <a:cs typeface="Cambria"/>
              </a:rPr>
            </a:br>
            <a:endParaRPr lang="id-ID" dirty="0"/>
          </a:p>
        </p:txBody>
      </p:sp>
      <p:sp>
        <p:nvSpPr>
          <p:cNvPr id="3" name="Content Placeholder 2"/>
          <p:cNvSpPr>
            <a:spLocks noGrp="1"/>
          </p:cNvSpPr>
          <p:nvPr>
            <p:ph idx="1"/>
          </p:nvPr>
        </p:nvSpPr>
        <p:spPr>
          <a:xfrm>
            <a:off x="395926" y="1666769"/>
            <a:ext cx="11528981" cy="4627706"/>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342900" lvl="0" indent="-342900">
              <a:lnSpc>
                <a:spcPct val="107000"/>
              </a:lnSpc>
              <a:spcAft>
                <a:spcPts val="800"/>
              </a:spcAft>
              <a:buSzPts val="1000"/>
              <a:buFont typeface="Symbol" panose="05050102010706020507" pitchFamily="18" charset="2"/>
              <a:buChar char=""/>
              <a:tabLst>
                <a:tab pos="457200" algn="l"/>
              </a:tabLst>
            </a:pP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Business Economics</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is a branch of applied economics that studies how businesses use resources (land, </a:t>
            </a:r>
            <a:r>
              <a:rPr lang="en-ID" sz="2400" dirty="0" err="1">
                <a:effectLst/>
                <a:latin typeface="Times New Roman" panose="02020603050405020304" pitchFamily="18" charset="0"/>
                <a:ea typeface="Times New Roman" panose="02020603050405020304" pitchFamily="18" charset="0"/>
                <a:cs typeface="Times New Roman" panose="02020603050405020304" pitchFamily="18" charset="0"/>
              </a:rPr>
              <a:t>labor</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capital, and entrepreneurship) to produce goods and services efficiently.</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It connects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economic theories</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with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business practices</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such as pricing, production, investment, and strategy.</a:t>
            </a:r>
          </a:p>
          <a:p>
            <a:pPr marL="0" lvl="0" indent="0">
              <a:lnSpc>
                <a:spcPct val="107000"/>
              </a:lnSpc>
              <a:spcAft>
                <a:spcPts val="800"/>
              </a:spcAft>
              <a:buSzPts val="1000"/>
              <a:buNone/>
              <a:tabLst>
                <a:tab pos="457200" algn="l"/>
              </a:tabLst>
            </a:pP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D" sz="24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Key Points</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Focuses on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decision-making</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in uncertain conditions.</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Balances between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profit maximization</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social responsibility</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Integrates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microeconomics</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(firm </a:t>
            </a:r>
            <a:r>
              <a:rPr lang="en-ID" sz="2400" dirty="0" err="1">
                <a:effectLst/>
                <a:latin typeface="Times New Roman" panose="02020603050405020304" pitchFamily="18" charset="0"/>
                <a:ea typeface="Times New Roman" panose="02020603050405020304" pitchFamily="18" charset="0"/>
                <a:cs typeface="Times New Roman" panose="02020603050405020304" pitchFamily="18" charset="0"/>
              </a:rPr>
              <a:t>behavior</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cost, pricing) and </a:t>
            </a:r>
            <a:r>
              <a:rPr lang="en-ID" sz="2400" b="1" dirty="0">
                <a:effectLst/>
                <a:latin typeface="Times New Roman" panose="02020603050405020304" pitchFamily="18" charset="0"/>
                <a:ea typeface="Times New Roman" panose="02020603050405020304" pitchFamily="18" charset="0"/>
                <a:cs typeface="Times New Roman" panose="02020603050405020304" pitchFamily="18" charset="0"/>
              </a:rPr>
              <a:t>macroeconomics</a:t>
            </a:r>
            <a:r>
              <a:rPr lang="en-ID" sz="2400" dirty="0">
                <a:effectLst/>
                <a:latin typeface="Times New Roman" panose="02020603050405020304" pitchFamily="18" charset="0"/>
                <a:ea typeface="Times New Roman" panose="02020603050405020304" pitchFamily="18" charset="0"/>
                <a:cs typeface="Times New Roman" panose="02020603050405020304" pitchFamily="18" charset="0"/>
              </a:rPr>
              <a:t> (inflation, GDP, government policy).</a:t>
            </a:r>
            <a:endParaRPr lang="en-ID"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id-ID" u="sng" dirty="0">
              <a:solidFill>
                <a:schemeClr val="tx1"/>
              </a:solidFill>
            </a:endParaRPr>
          </a:p>
        </p:txBody>
      </p:sp>
    </p:spTree>
    <p:extLst>
      <p:ext uri="{BB962C8B-B14F-4D97-AF65-F5344CB8AC3E}">
        <p14:creationId xmlns:p14="http://schemas.microsoft.com/office/powerpoint/2010/main" val="142650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31C6-3896-4A5A-B195-DD1521B5751C}"/>
              </a:ext>
            </a:extLst>
          </p:cNvPr>
          <p:cNvSpPr>
            <a:spLocks noGrp="1"/>
          </p:cNvSpPr>
          <p:nvPr>
            <p:ph type="title"/>
          </p:nvPr>
        </p:nvSpPr>
        <p:spPr>
          <a:xfrm>
            <a:off x="0" y="0"/>
            <a:ext cx="5608948" cy="1030042"/>
          </a:xfrm>
        </p:spPr>
        <p:style>
          <a:lnRef idx="1">
            <a:schemeClr val="accent3"/>
          </a:lnRef>
          <a:fillRef idx="2">
            <a:schemeClr val="accent3"/>
          </a:fillRef>
          <a:effectRef idx="1">
            <a:schemeClr val="accent3"/>
          </a:effectRef>
          <a:fontRef idx="minor">
            <a:schemeClr val="dk1"/>
          </a:fontRef>
        </p:style>
        <p:txBody>
          <a:bodyPr>
            <a:noAutofit/>
          </a:bodyPr>
          <a:lstStyle/>
          <a:p>
            <a:r>
              <a:rPr lang="en-ID" sz="3600" b="1" dirty="0">
                <a:latin typeface="Arial Black" panose="020B0A04020102020204" pitchFamily="34" charset="0"/>
              </a:rPr>
              <a:t>Influence of Scarcity</a:t>
            </a:r>
          </a:p>
        </p:txBody>
      </p:sp>
      <p:sp>
        <p:nvSpPr>
          <p:cNvPr id="4" name="Content Placeholder 3">
            <a:extLst>
              <a:ext uri="{FF2B5EF4-FFF2-40B4-BE49-F238E27FC236}">
                <a16:creationId xmlns:a16="http://schemas.microsoft.com/office/drawing/2014/main" id="{6A53C564-61D0-4A34-9141-C01ABF2E81A5}"/>
              </a:ext>
            </a:extLst>
          </p:cNvPr>
          <p:cNvSpPr>
            <a:spLocks noGrp="1"/>
          </p:cNvSpPr>
          <p:nvPr>
            <p:ph idx="1"/>
          </p:nvPr>
        </p:nvSpPr>
        <p:spPr>
          <a:xfrm>
            <a:off x="0" y="1395166"/>
            <a:ext cx="9096866" cy="5005633"/>
          </a:xfrm>
        </p:spPr>
        <p:style>
          <a:lnRef idx="2">
            <a:schemeClr val="dk1"/>
          </a:lnRef>
          <a:fillRef idx="1">
            <a:schemeClr val="lt1"/>
          </a:fillRef>
          <a:effectRef idx="0">
            <a:schemeClr val="dk1"/>
          </a:effectRef>
          <a:fontRef idx="minor">
            <a:schemeClr val="dk1"/>
          </a:fontRef>
        </p:style>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ID" sz="1600" b="1" dirty="0">
                <a:effectLst/>
                <a:latin typeface="Century Gothic" panose="020B0502020202020204" pitchFamily="34" charset="0"/>
                <a:ea typeface="Times New Roman" panose="02020603050405020304" pitchFamily="18" charset="0"/>
                <a:cs typeface="Times New Roman" panose="02020603050405020304" pitchFamily="18" charset="0"/>
              </a:rPr>
              <a:t>Scarcity</a:t>
            </a: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 the fundamental economic problem where resources are </a:t>
            </a:r>
            <a:r>
              <a:rPr lang="en-ID" sz="1600" b="1" dirty="0">
                <a:effectLst/>
                <a:latin typeface="Century Gothic" panose="020B0502020202020204" pitchFamily="34" charset="0"/>
                <a:ea typeface="Times New Roman" panose="02020603050405020304" pitchFamily="18" charset="0"/>
                <a:cs typeface="Times New Roman" panose="02020603050405020304" pitchFamily="18" charset="0"/>
              </a:rPr>
              <a:t>limited</a:t>
            </a: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 but human wants are </a:t>
            </a:r>
            <a:r>
              <a:rPr lang="en-ID" sz="1600" b="1" dirty="0">
                <a:effectLst/>
                <a:latin typeface="Century Gothic" panose="020B0502020202020204" pitchFamily="34" charset="0"/>
                <a:ea typeface="Times New Roman" panose="02020603050405020304" pitchFamily="18" charset="0"/>
                <a:cs typeface="Times New Roman" panose="02020603050405020304" pitchFamily="18" charset="0"/>
              </a:rPr>
              <a:t>unlimited</a:t>
            </a: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a:t>
            </a: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Businesses face scarcity in:</a:t>
            </a: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Capital (funds for investment)</a:t>
            </a: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Raw materials (oil, metals, agricultural products)</a:t>
            </a: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ID" sz="1600" dirty="0" err="1">
                <a:effectLst/>
                <a:latin typeface="Century Gothic" panose="020B0502020202020204" pitchFamily="34" charset="0"/>
                <a:ea typeface="Times New Roman" panose="02020603050405020304" pitchFamily="18" charset="0"/>
                <a:cs typeface="Times New Roman" panose="02020603050405020304" pitchFamily="18" charset="0"/>
              </a:rPr>
              <a:t>Labor</a:t>
            </a: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 (skilled workers may be limited)</a:t>
            </a:r>
          </a:p>
          <a:p>
            <a:pPr marL="457200" lvl="1" indent="0">
              <a:lnSpc>
                <a:spcPct val="107000"/>
              </a:lnSpc>
              <a:spcAft>
                <a:spcPts val="800"/>
              </a:spcAft>
              <a:buSzPts val="1000"/>
              <a:buNone/>
              <a:tabLst>
                <a:tab pos="914400" algn="l"/>
              </a:tabLst>
            </a:pP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D" sz="1600" dirty="0">
                <a:effectLst/>
                <a:latin typeface="Century Gothic" panose="020B0502020202020204" pitchFamily="34" charset="0"/>
                <a:ea typeface="Times New Roman" panose="02020603050405020304" pitchFamily="18" charset="0"/>
                <a:cs typeface="Segoe UI Emoji" panose="020B0502040204020203" pitchFamily="34" charset="0"/>
              </a:rPr>
              <a:t>📌</a:t>
            </a: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ID" sz="1600" b="1" dirty="0">
                <a:effectLst/>
                <a:latin typeface="Century Gothic" panose="020B0502020202020204" pitchFamily="34" charset="0"/>
                <a:ea typeface="Times New Roman" panose="02020603050405020304" pitchFamily="18" charset="0"/>
                <a:cs typeface="Times New Roman" panose="02020603050405020304" pitchFamily="18" charset="0"/>
              </a:rPr>
              <a:t>Impact on Business Decisions</a:t>
            </a: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a:t>
            </a: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Companies must prioritize which products to produce.</a:t>
            </a: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Businesses can use innovation to overcome scarcity (e.g., renewable energy).</a:t>
            </a: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ID" sz="1600" dirty="0">
                <a:effectLst/>
                <a:latin typeface="Century Gothic" panose="020B0502020202020204" pitchFamily="34" charset="0"/>
                <a:ea typeface="Times New Roman" panose="02020603050405020304" pitchFamily="18" charset="0"/>
                <a:cs typeface="Times New Roman" panose="02020603050405020304" pitchFamily="18" charset="0"/>
              </a:rPr>
              <a:t>Firms may increase efficiency through technology.</a:t>
            </a:r>
            <a:endParaRPr lang="en-ID"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buNone/>
            </a:pPr>
            <a:endParaRPr lang="en-ID" dirty="0"/>
          </a:p>
        </p:txBody>
      </p:sp>
    </p:spTree>
    <p:extLst>
      <p:ext uri="{BB962C8B-B14F-4D97-AF65-F5344CB8AC3E}">
        <p14:creationId xmlns:p14="http://schemas.microsoft.com/office/powerpoint/2010/main" val="254895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C00F-215F-47BA-9275-BA099091F213}"/>
              </a:ext>
            </a:extLst>
          </p:cNvPr>
          <p:cNvSpPr>
            <a:spLocks noGrp="1"/>
          </p:cNvSpPr>
          <p:nvPr>
            <p:ph type="ctrTitle"/>
          </p:nvPr>
        </p:nvSpPr>
        <p:spPr>
          <a:xfrm>
            <a:off x="0" y="0"/>
            <a:ext cx="10399620" cy="955965"/>
          </a:xfrm>
        </p:spPr>
        <p:style>
          <a:lnRef idx="2">
            <a:schemeClr val="dk1"/>
          </a:lnRef>
          <a:fillRef idx="1">
            <a:schemeClr val="lt1"/>
          </a:fillRef>
          <a:effectRef idx="0">
            <a:schemeClr val="dk1"/>
          </a:effectRef>
          <a:fontRef idx="minor">
            <a:schemeClr val="dk1"/>
          </a:fontRef>
        </p:style>
        <p:txBody>
          <a:bodyPr>
            <a:normAutofit/>
          </a:bodyPr>
          <a:lstStyle/>
          <a:p>
            <a:r>
              <a:rPr lang="en-ID" b="1" dirty="0">
                <a:latin typeface="Algerian" panose="04020705040A02060702" pitchFamily="82" charset="0"/>
              </a:rPr>
              <a:t>Defining Economics</a:t>
            </a:r>
          </a:p>
        </p:txBody>
      </p:sp>
      <p:sp>
        <p:nvSpPr>
          <p:cNvPr id="3" name="Subtitle 2">
            <a:extLst>
              <a:ext uri="{FF2B5EF4-FFF2-40B4-BE49-F238E27FC236}">
                <a16:creationId xmlns:a16="http://schemas.microsoft.com/office/drawing/2014/main" id="{FC5C4C95-7EAE-42D7-9D8B-255DFF3F4D1A}"/>
              </a:ext>
            </a:extLst>
          </p:cNvPr>
          <p:cNvSpPr>
            <a:spLocks noGrp="1"/>
          </p:cNvSpPr>
          <p:nvPr>
            <p:ph type="subTitle" idx="1"/>
          </p:nvPr>
        </p:nvSpPr>
        <p:spPr>
          <a:xfrm>
            <a:off x="0" y="1357745"/>
            <a:ext cx="10399622" cy="526472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
            <a:r>
              <a:rPr lang="en-US" sz="3000" b="1" dirty="0"/>
              <a:t>Reading Text</a:t>
            </a:r>
          </a:p>
          <a:p>
            <a:pPr algn="just"/>
            <a:endParaRPr lang="en-US" sz="900" dirty="0"/>
          </a:p>
          <a:p>
            <a:pPr algn="just"/>
            <a:r>
              <a:rPr lang="en-US" dirty="0"/>
              <a:t>Economics is a social science that examines how people choose among the alternatives available to them. Selecting among alternatives involves </a:t>
            </a:r>
            <a:r>
              <a:rPr lang="en-US" u="sng" dirty="0"/>
              <a:t>three ideas central to economics</a:t>
            </a:r>
            <a:r>
              <a:rPr lang="en-US" dirty="0"/>
              <a:t>: scarcity, choice, and opportunity cost.</a:t>
            </a:r>
          </a:p>
          <a:p>
            <a:pPr algn="just"/>
            <a:r>
              <a:rPr lang="en-US" b="1" dirty="0"/>
              <a:t>Scarcity </a:t>
            </a:r>
            <a:r>
              <a:rPr lang="en-US" dirty="0"/>
              <a:t> </a:t>
            </a:r>
          </a:p>
          <a:p>
            <a:pPr algn="just"/>
            <a:r>
              <a:rPr lang="en-US" dirty="0">
                <a:solidFill>
                  <a:srgbClr val="FF0000"/>
                </a:solidFill>
              </a:rPr>
              <a:t>Our </a:t>
            </a:r>
            <a:r>
              <a:rPr lang="en-US" dirty="0"/>
              <a:t>resources are limited. But our desires for the things that we can produce with those resources, are unlimited. If our resources were also unlimited, we could say yes to each of our wants – and there would be no economics. </a:t>
            </a:r>
          </a:p>
          <a:p>
            <a:pPr algn="just"/>
            <a:r>
              <a:rPr lang="en-US" b="1" dirty="0"/>
              <a:t>Scarcity and the Fundamental Economic Questions  </a:t>
            </a:r>
          </a:p>
          <a:p>
            <a:pPr algn="just"/>
            <a:r>
              <a:rPr lang="en-US" dirty="0"/>
              <a:t>The choices we confront as a result of scarcity raise three sets of issues. </a:t>
            </a:r>
            <a:r>
              <a:rPr lang="en-US" u="sng" dirty="0"/>
              <a:t>Every economy must answer the following questions: </a:t>
            </a:r>
          </a:p>
          <a:p>
            <a:pPr marL="457200" indent="-457200" algn="just">
              <a:buFont typeface="+mj-lt"/>
              <a:buAutoNum type="arabicPeriod"/>
            </a:pPr>
            <a:r>
              <a:rPr lang="en-US" b="1" dirty="0"/>
              <a:t>What should be produced? </a:t>
            </a:r>
          </a:p>
          <a:p>
            <a:pPr algn="just"/>
            <a:r>
              <a:rPr lang="en-US" dirty="0"/>
              <a:t>Using the economy‘s scarce resources to produce one thing requires giving up another. Every society must decide what it will produce with its scarce resources. </a:t>
            </a:r>
            <a:endParaRPr lang="en-ID" dirty="0"/>
          </a:p>
        </p:txBody>
      </p:sp>
      <p:pic>
        <p:nvPicPr>
          <p:cNvPr id="4" name="Picture 3">
            <a:extLst>
              <a:ext uri="{FF2B5EF4-FFF2-40B4-BE49-F238E27FC236}">
                <a16:creationId xmlns:a16="http://schemas.microsoft.com/office/drawing/2014/main" id="{D2D335AF-C353-48CE-B9AF-C9EAEB16BF57}"/>
              </a:ext>
            </a:extLst>
          </p:cNvPr>
          <p:cNvPicPr>
            <a:picLocks noChangeAspect="1"/>
          </p:cNvPicPr>
          <p:nvPr/>
        </p:nvPicPr>
        <p:blipFill>
          <a:blip r:embed="rId2"/>
          <a:stretch>
            <a:fillRect/>
          </a:stretch>
        </p:blipFill>
        <p:spPr>
          <a:xfrm>
            <a:off x="10399621" y="1"/>
            <a:ext cx="1792379" cy="6858000"/>
          </a:xfrm>
          <a:prstGeom prst="rect">
            <a:avLst/>
          </a:prstGeom>
        </p:spPr>
      </p:pic>
    </p:spTree>
    <p:extLst>
      <p:ext uri="{BB962C8B-B14F-4D97-AF65-F5344CB8AC3E}">
        <p14:creationId xmlns:p14="http://schemas.microsoft.com/office/powerpoint/2010/main" val="282161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3480C3-B09C-48F4-AE22-FF1BF87C2E83}"/>
              </a:ext>
            </a:extLst>
          </p:cNvPr>
          <p:cNvSpPr>
            <a:spLocks noGrp="1"/>
          </p:cNvSpPr>
          <p:nvPr>
            <p:ph idx="1"/>
          </p:nvPr>
        </p:nvSpPr>
        <p:spPr>
          <a:xfrm>
            <a:off x="838200" y="1825625"/>
            <a:ext cx="10619509" cy="3813175"/>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endParaRPr lang="en-US" b="1" dirty="0"/>
          </a:p>
          <a:p>
            <a:pPr marL="0" indent="0">
              <a:buNone/>
            </a:pPr>
            <a:r>
              <a:rPr lang="en-US" b="1" dirty="0"/>
              <a:t>2. How should goods and services be produced?</a:t>
            </a:r>
            <a:br>
              <a:rPr lang="en-US" dirty="0"/>
            </a:br>
            <a:r>
              <a:rPr lang="en-US" dirty="0"/>
              <a:t> There are all sorts of choices to be made in determining how goods and services should be produced. Should it produce in its own country or use foreign plants? Should manufacturing firms use new or recycled raw materials to make their products? etc. </a:t>
            </a:r>
            <a:br>
              <a:rPr lang="en-US" dirty="0"/>
            </a:br>
            <a:br>
              <a:rPr lang="en-US" dirty="0"/>
            </a:br>
            <a:r>
              <a:rPr lang="en-US" b="1" dirty="0"/>
              <a:t>3. For whom should goods and services be produced? </a:t>
            </a:r>
            <a:br>
              <a:rPr lang="en-US" dirty="0"/>
            </a:br>
            <a:r>
              <a:rPr lang="en-US" dirty="0"/>
              <a:t>If a good or service is produced, a decision must be made about who will get it. A decision to have one person or group receives a good or service usually means it will not be available to someone else. Critics argue that the world‘s energy should be more evenly allocated. </a:t>
            </a:r>
          </a:p>
          <a:p>
            <a:pPr marL="0" indent="0">
              <a:buNone/>
            </a:pPr>
            <a:endParaRPr lang="en-US" dirty="0"/>
          </a:p>
          <a:p>
            <a:pPr marL="0" indent="0">
              <a:buNone/>
            </a:pPr>
            <a:r>
              <a:rPr lang="en-US" dirty="0"/>
              <a:t>So, every economy must determine what should be produced, how it should be produced, and for whom it should be produced. </a:t>
            </a:r>
            <a:br>
              <a:rPr lang="en-US" dirty="0"/>
            </a:br>
            <a:endParaRPr lang="en-ID" dirty="0"/>
          </a:p>
        </p:txBody>
      </p:sp>
      <p:sp>
        <p:nvSpPr>
          <p:cNvPr id="5" name="Title 1">
            <a:extLst>
              <a:ext uri="{FF2B5EF4-FFF2-40B4-BE49-F238E27FC236}">
                <a16:creationId xmlns:a16="http://schemas.microsoft.com/office/drawing/2014/main" id="{C594E927-6D03-48E8-9F10-1501430CB085}"/>
              </a:ext>
            </a:extLst>
          </p:cNvPr>
          <p:cNvSpPr>
            <a:spLocks noGrp="1"/>
          </p:cNvSpPr>
          <p:nvPr>
            <p:ph type="title"/>
          </p:nvPr>
        </p:nvSpPr>
        <p:spPr>
          <a:xfrm>
            <a:off x="2535382" y="434399"/>
            <a:ext cx="7342909" cy="867930"/>
          </a:xfrm>
        </p:spPr>
        <p:style>
          <a:lnRef idx="2">
            <a:schemeClr val="dk1"/>
          </a:lnRef>
          <a:fillRef idx="1">
            <a:schemeClr val="lt1"/>
          </a:fillRef>
          <a:effectRef idx="0">
            <a:schemeClr val="dk1"/>
          </a:effectRef>
          <a:fontRef idx="minor">
            <a:schemeClr val="dk1"/>
          </a:fontRef>
        </p:style>
        <p:txBody>
          <a:bodyPr>
            <a:normAutofit/>
          </a:bodyPr>
          <a:lstStyle/>
          <a:p>
            <a:pPr algn="ctr"/>
            <a:r>
              <a:rPr lang="en-ID" b="1" dirty="0">
                <a:latin typeface="Algerian" panose="04020705040A02060702" pitchFamily="82" charset="0"/>
              </a:rPr>
              <a:t>Defining Economics</a:t>
            </a:r>
          </a:p>
        </p:txBody>
      </p:sp>
    </p:spTree>
    <p:extLst>
      <p:ext uri="{BB962C8B-B14F-4D97-AF65-F5344CB8AC3E}">
        <p14:creationId xmlns:p14="http://schemas.microsoft.com/office/powerpoint/2010/main" val="2816549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narVert">
          <a:fgClr>
            <a:srgbClr val="641659"/>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29DF-296F-4A2F-8389-333FFA8032A8}"/>
              </a:ext>
            </a:extLst>
          </p:cNvPr>
          <p:cNvSpPr>
            <a:spLocks noGrp="1"/>
          </p:cNvSpPr>
          <p:nvPr>
            <p:ph type="title"/>
          </p:nvPr>
        </p:nvSpPr>
        <p:spPr>
          <a:xfrm>
            <a:off x="838200" y="586798"/>
            <a:ext cx="10515600" cy="1325563"/>
          </a:xfrm>
        </p:spPr>
        <p:style>
          <a:lnRef idx="2">
            <a:schemeClr val="dk1"/>
          </a:lnRef>
          <a:fillRef idx="1">
            <a:schemeClr val="lt1"/>
          </a:fillRef>
          <a:effectRef idx="0">
            <a:schemeClr val="dk1"/>
          </a:effectRef>
          <a:fontRef idx="minor">
            <a:schemeClr val="dk1"/>
          </a:fontRef>
        </p:style>
        <p:txBody>
          <a:bodyPr>
            <a:normAutofit fontScale="90000"/>
          </a:bodyPr>
          <a:lstStyle/>
          <a:p>
            <a:br>
              <a:rPr lang="en-US" dirty="0"/>
            </a:br>
            <a:r>
              <a:rPr lang="en-US" sz="3100" b="1" dirty="0"/>
              <a:t>PART I</a:t>
            </a:r>
            <a:br>
              <a:rPr lang="en-US" sz="3100" b="1" dirty="0"/>
            </a:br>
            <a:r>
              <a:rPr lang="en-US" sz="3100" b="1" dirty="0"/>
              <a:t>COMPREHENSION</a:t>
            </a:r>
            <a:br>
              <a:rPr lang="en-US" sz="3100" b="1" dirty="0"/>
            </a:br>
            <a:r>
              <a:rPr lang="en-US" sz="3100" b="1" dirty="0"/>
              <a:t>Answer the following questions based on the reading passage above!</a:t>
            </a:r>
            <a:br>
              <a:rPr lang="en-US" dirty="0"/>
            </a:br>
            <a:endParaRPr lang="en-ID" dirty="0"/>
          </a:p>
        </p:txBody>
      </p:sp>
      <p:sp>
        <p:nvSpPr>
          <p:cNvPr id="3" name="Content Placeholder 2">
            <a:extLst>
              <a:ext uri="{FF2B5EF4-FFF2-40B4-BE49-F238E27FC236}">
                <a16:creationId xmlns:a16="http://schemas.microsoft.com/office/drawing/2014/main" id="{2F6436C1-A9AD-4762-B9D4-AFED47E81F3B}"/>
              </a:ext>
            </a:extLst>
          </p:cNvPr>
          <p:cNvSpPr>
            <a:spLocks noGrp="1"/>
          </p:cNvSpPr>
          <p:nvPr>
            <p:ph idx="1"/>
          </p:nvPr>
        </p:nvSpPr>
        <p:spPr>
          <a:xfrm>
            <a:off x="838200" y="2449079"/>
            <a:ext cx="10515600" cy="3355975"/>
          </a:xfrm>
        </p:spPr>
        <p:style>
          <a:lnRef idx="2">
            <a:schemeClr val="dk1"/>
          </a:lnRef>
          <a:fillRef idx="1">
            <a:schemeClr val="lt1"/>
          </a:fillRef>
          <a:effectRef idx="0">
            <a:schemeClr val="dk1"/>
          </a:effectRef>
          <a:fontRef idx="minor">
            <a:schemeClr val="dk1"/>
          </a:fontRef>
        </p:style>
        <p:txBody>
          <a:bodyPr>
            <a:normAutofit fontScale="92500"/>
          </a:bodyPr>
          <a:lstStyle/>
          <a:p>
            <a:pPr marL="0" indent="0">
              <a:buNone/>
            </a:pPr>
            <a:r>
              <a:rPr lang="en-US" b="1" dirty="0"/>
              <a:t>1. What is being discussed on the passage above?</a:t>
            </a:r>
          </a:p>
          <a:p>
            <a:pPr marL="514350" indent="-514350">
              <a:buAutoNum type="arabicPeriod"/>
            </a:pPr>
            <a:endParaRPr lang="en-US" b="1" dirty="0"/>
          </a:p>
          <a:p>
            <a:pPr marL="0" indent="0">
              <a:buNone/>
            </a:pPr>
            <a:r>
              <a:rPr lang="en-US" b="1" dirty="0"/>
              <a:t>2. What is the definition of Economics?</a:t>
            </a:r>
          </a:p>
          <a:p>
            <a:pPr marL="0" indent="0">
              <a:buNone/>
            </a:pPr>
            <a:endParaRPr lang="en-US" b="1" dirty="0"/>
          </a:p>
          <a:p>
            <a:pPr marL="0" indent="0">
              <a:buNone/>
            </a:pPr>
            <a:r>
              <a:rPr lang="en-US" b="1" dirty="0"/>
              <a:t>3. “Our resources are limited” (line 10). Our in this sentence refers to….</a:t>
            </a:r>
          </a:p>
          <a:p>
            <a:pPr marL="0" indent="0">
              <a:buNone/>
            </a:pPr>
            <a:endParaRPr lang="en-US" b="1" dirty="0"/>
          </a:p>
          <a:p>
            <a:pPr marL="0" indent="0">
              <a:buNone/>
            </a:pPr>
            <a:r>
              <a:rPr lang="en-US" b="1" dirty="0"/>
              <a:t>4. What are the three central ideas of economics?</a:t>
            </a:r>
          </a:p>
          <a:p>
            <a:pPr marL="0" indent="0">
              <a:buNone/>
            </a:pPr>
            <a:endParaRPr lang="en-ID" dirty="0"/>
          </a:p>
        </p:txBody>
      </p:sp>
    </p:spTree>
    <p:extLst>
      <p:ext uri="{BB962C8B-B14F-4D97-AF65-F5344CB8AC3E}">
        <p14:creationId xmlns:p14="http://schemas.microsoft.com/office/powerpoint/2010/main" val="2491673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7BBF-3975-497C-9C58-9EF4B44DC370}"/>
              </a:ext>
            </a:extLst>
          </p:cNvPr>
          <p:cNvSpPr>
            <a:spLocks noGrp="1"/>
          </p:cNvSpPr>
          <p:nvPr>
            <p:ph type="title"/>
          </p:nvPr>
        </p:nvSpPr>
        <p:spPr>
          <a:xfrm>
            <a:off x="0" y="105623"/>
            <a:ext cx="12192000" cy="1002742"/>
          </a:xfrm>
        </p:spPr>
        <p:style>
          <a:lnRef idx="2">
            <a:schemeClr val="dk1"/>
          </a:lnRef>
          <a:fillRef idx="1">
            <a:schemeClr val="lt1"/>
          </a:fillRef>
          <a:effectRef idx="0">
            <a:schemeClr val="dk1"/>
          </a:effectRef>
          <a:fontRef idx="minor">
            <a:schemeClr val="dk1"/>
          </a:fontRef>
        </p:style>
        <p:txBody>
          <a:bodyPr>
            <a:noAutofit/>
          </a:bodyPr>
          <a:lstStyle/>
          <a:p>
            <a:br>
              <a:rPr lang="en-US" sz="2800" dirty="0"/>
            </a:br>
            <a:r>
              <a:rPr lang="en-US" sz="2600" b="1" dirty="0">
                <a:latin typeface="+mn-lt"/>
              </a:rPr>
              <a:t>PART II. VOCABULARY</a:t>
            </a:r>
            <a:br>
              <a:rPr lang="en-US" sz="2600" b="1" dirty="0">
                <a:latin typeface="+mn-lt"/>
              </a:rPr>
            </a:br>
            <a:r>
              <a:rPr lang="en-US" sz="2600" b="1" dirty="0">
                <a:latin typeface="+mn-lt"/>
              </a:rPr>
              <a:t>Match the word/phrase in column A with its meaning or definition in column B.</a:t>
            </a:r>
            <a:br>
              <a:rPr lang="en-US" sz="2600" dirty="0">
                <a:latin typeface="+mn-lt"/>
              </a:rPr>
            </a:br>
            <a:endParaRPr lang="en-ID" sz="2600" dirty="0">
              <a:latin typeface="+mn-lt"/>
            </a:endParaRPr>
          </a:p>
        </p:txBody>
      </p:sp>
      <p:graphicFrame>
        <p:nvGraphicFramePr>
          <p:cNvPr id="4" name="Content Placeholder 3">
            <a:extLst>
              <a:ext uri="{FF2B5EF4-FFF2-40B4-BE49-F238E27FC236}">
                <a16:creationId xmlns:a16="http://schemas.microsoft.com/office/drawing/2014/main" id="{B7A46CDA-CA4E-4AC8-BDE9-41B0BE24BA2E}"/>
              </a:ext>
            </a:extLst>
          </p:cNvPr>
          <p:cNvGraphicFramePr>
            <a:graphicFrameLocks noGrp="1"/>
          </p:cNvGraphicFramePr>
          <p:nvPr>
            <p:ph idx="1"/>
          </p:nvPr>
        </p:nvGraphicFramePr>
        <p:xfrm>
          <a:off x="277092" y="1108365"/>
          <a:ext cx="11679381" cy="5632395"/>
        </p:xfrm>
        <a:graphic>
          <a:graphicData uri="http://schemas.openxmlformats.org/drawingml/2006/table">
            <a:tbl>
              <a:tblPr>
                <a:tableStyleId>{35758FB7-9AC5-4552-8A53-C91805E547FA}</a:tableStyleId>
              </a:tblPr>
              <a:tblGrid>
                <a:gridCol w="594850">
                  <a:extLst>
                    <a:ext uri="{9D8B030D-6E8A-4147-A177-3AD203B41FA5}">
                      <a16:colId xmlns:a16="http://schemas.microsoft.com/office/drawing/2014/main" val="3650094295"/>
                    </a:ext>
                  </a:extLst>
                </a:gridCol>
                <a:gridCol w="1995949">
                  <a:extLst>
                    <a:ext uri="{9D8B030D-6E8A-4147-A177-3AD203B41FA5}">
                      <a16:colId xmlns:a16="http://schemas.microsoft.com/office/drawing/2014/main" val="1511961692"/>
                    </a:ext>
                  </a:extLst>
                </a:gridCol>
                <a:gridCol w="221673">
                  <a:extLst>
                    <a:ext uri="{9D8B030D-6E8A-4147-A177-3AD203B41FA5}">
                      <a16:colId xmlns:a16="http://schemas.microsoft.com/office/drawing/2014/main" val="3600615582"/>
                    </a:ext>
                  </a:extLst>
                </a:gridCol>
                <a:gridCol w="443345">
                  <a:extLst>
                    <a:ext uri="{9D8B030D-6E8A-4147-A177-3AD203B41FA5}">
                      <a16:colId xmlns:a16="http://schemas.microsoft.com/office/drawing/2014/main" val="3085364750"/>
                    </a:ext>
                  </a:extLst>
                </a:gridCol>
                <a:gridCol w="8423564">
                  <a:extLst>
                    <a:ext uri="{9D8B030D-6E8A-4147-A177-3AD203B41FA5}">
                      <a16:colId xmlns:a16="http://schemas.microsoft.com/office/drawing/2014/main" val="3448284966"/>
                    </a:ext>
                  </a:extLst>
                </a:gridCol>
              </a:tblGrid>
              <a:tr h="518672">
                <a:tc>
                  <a:txBody>
                    <a:bodyPr/>
                    <a:lstStyle/>
                    <a:p>
                      <a:pPr marL="76200" algn="ctr">
                        <a:lnSpc>
                          <a:spcPct val="150000"/>
                        </a:lnSpc>
                        <a:spcAft>
                          <a:spcPts val="1000"/>
                        </a:spcAft>
                      </a:pPr>
                      <a:r>
                        <a:rPr lang="en-US" sz="2400" b="1" dirty="0">
                          <a:effectLst/>
                        </a:rPr>
                        <a:t>No.</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gn="ctr">
                        <a:lnSpc>
                          <a:spcPct val="150000"/>
                        </a:lnSpc>
                        <a:spcAft>
                          <a:spcPts val="1000"/>
                        </a:spcAft>
                      </a:pPr>
                      <a:r>
                        <a:rPr lang="en-US" sz="2400" b="1" dirty="0">
                          <a:effectLst/>
                        </a:rPr>
                        <a:t>COLUMN A</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2400" dirty="0">
                          <a:effectLst/>
                        </a:rPr>
                        <a:t> </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gridSpan="2">
                  <a:txBody>
                    <a:bodyPr/>
                    <a:lstStyle/>
                    <a:p>
                      <a:pPr marL="50800" algn="ctr">
                        <a:lnSpc>
                          <a:spcPct val="150000"/>
                        </a:lnSpc>
                        <a:spcAft>
                          <a:spcPts val="1000"/>
                        </a:spcAft>
                      </a:pPr>
                      <a:r>
                        <a:rPr lang="en-US" sz="2400" b="1" dirty="0">
                          <a:effectLst/>
                        </a:rPr>
                        <a:t>COLUMN B</a:t>
                      </a:r>
                      <a:endParaRPr lang="en-ID"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n-ID"/>
                    </a:p>
                  </a:txBody>
                  <a:tcPr/>
                </a:tc>
                <a:extLst>
                  <a:ext uri="{0D108BD9-81ED-4DB2-BD59-A6C34878D82A}">
                    <a16:rowId xmlns:a16="http://schemas.microsoft.com/office/drawing/2014/main" val="3022408712"/>
                  </a:ext>
                </a:extLst>
              </a:tr>
              <a:tr h="488218">
                <a:tc>
                  <a:txBody>
                    <a:bodyPr/>
                    <a:lstStyle/>
                    <a:p>
                      <a:pPr marL="76200">
                        <a:lnSpc>
                          <a:spcPct val="150000"/>
                        </a:lnSpc>
                        <a:spcAft>
                          <a:spcPts val="1000"/>
                        </a:spcAft>
                      </a:pPr>
                      <a:r>
                        <a:rPr lang="en-US" sz="2400" b="1" dirty="0">
                          <a:solidFill>
                            <a:schemeClr val="tx1"/>
                          </a:solidFill>
                          <a:effectLst/>
                        </a:rPr>
                        <a:t>1.</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Economics</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dirty="0">
                          <a:effectLst/>
                        </a:rPr>
                        <a:t> </a:t>
                      </a:r>
                      <a:endParaRPr lang="en-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a:solidFill>
                            <a:schemeClr val="tx1"/>
                          </a:solidFill>
                          <a:effectLst/>
                        </a:rPr>
                        <a:t>a.</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effectLst/>
                          <a:latin typeface="Aharoni" panose="02010803020104030203" pitchFamily="2" charset="-79"/>
                          <a:cs typeface="Aharoni" panose="02010803020104030203" pitchFamily="2" charset="-79"/>
                        </a:rPr>
                        <a:t>Things that are produced to be sold.</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2947173654"/>
                  </a:ext>
                </a:extLst>
              </a:tr>
              <a:tr h="503254">
                <a:tc>
                  <a:txBody>
                    <a:bodyPr/>
                    <a:lstStyle/>
                    <a:p>
                      <a:pPr>
                        <a:lnSpc>
                          <a:spcPct val="150000"/>
                        </a:lnSpc>
                        <a:spcAft>
                          <a:spcPts val="1000"/>
                        </a:spcAft>
                      </a:pPr>
                      <a:r>
                        <a:rPr lang="en-US" sz="2400" b="1" dirty="0">
                          <a:solidFill>
                            <a:schemeClr val="tx1"/>
                          </a:solidFill>
                          <a:effectLst/>
                        </a:rPr>
                        <a:t>  2.</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Scarcity</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dirty="0">
                          <a:effectLst/>
                        </a:rPr>
                        <a:t> </a:t>
                      </a:r>
                      <a:endParaRPr lang="en-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a:solidFill>
                            <a:schemeClr val="tx1"/>
                          </a:solidFill>
                          <a:effectLst/>
                        </a:rPr>
                        <a:t>b.</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effectLst/>
                          <a:latin typeface="Aharoni" panose="02010803020104030203" pitchFamily="2" charset="-79"/>
                          <a:cs typeface="Aharoni" panose="02010803020104030203" pitchFamily="2" charset="-79"/>
                        </a:rPr>
                        <a:t>The process of growing or making food, goods or materials, especially large quantities</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1253168242"/>
                  </a:ext>
                </a:extLst>
              </a:tr>
              <a:tr h="488218">
                <a:tc>
                  <a:txBody>
                    <a:bodyPr/>
                    <a:lstStyle/>
                    <a:p>
                      <a:pPr marL="76200">
                        <a:lnSpc>
                          <a:spcPct val="150000"/>
                        </a:lnSpc>
                        <a:spcAft>
                          <a:spcPts val="1000"/>
                        </a:spcAft>
                      </a:pPr>
                      <a:r>
                        <a:rPr lang="en-US" sz="2400" b="1" dirty="0">
                          <a:solidFill>
                            <a:schemeClr val="tx1"/>
                          </a:solidFill>
                          <a:effectLst/>
                        </a:rPr>
                        <a:t>3.</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Cost</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dirty="0">
                          <a:effectLst/>
                        </a:rPr>
                        <a:t> </a:t>
                      </a:r>
                      <a:endParaRPr lang="en-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a:solidFill>
                            <a:schemeClr val="tx1"/>
                          </a:solidFill>
                          <a:effectLst/>
                        </a:rPr>
                        <a:t>c.</a:t>
                      </a:r>
                      <a:endParaRPr lang="en-ID" sz="17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solidFill>
                            <a:srgbClr val="000000"/>
                          </a:solidFill>
                          <a:effectLst/>
                          <a:latin typeface="Aharoni" panose="02010803020104030203" pitchFamily="2" charset="-79"/>
                          <a:cs typeface="Aharoni" panose="02010803020104030203" pitchFamily="2" charset="-79"/>
                        </a:rPr>
                        <a:t>Restricted or low in amount or extent</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97524360"/>
                  </a:ext>
                </a:extLst>
              </a:tr>
              <a:tr h="488218">
                <a:tc>
                  <a:txBody>
                    <a:bodyPr/>
                    <a:lstStyle/>
                    <a:p>
                      <a:pPr marL="76200">
                        <a:lnSpc>
                          <a:spcPct val="150000"/>
                        </a:lnSpc>
                        <a:spcAft>
                          <a:spcPts val="1000"/>
                        </a:spcAft>
                      </a:pPr>
                      <a:r>
                        <a:rPr lang="en-US" sz="2400" b="1" dirty="0">
                          <a:solidFill>
                            <a:schemeClr val="tx1"/>
                          </a:solidFill>
                          <a:effectLst/>
                        </a:rPr>
                        <a:t>4.</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Choice</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dirty="0">
                          <a:solidFill>
                            <a:srgbClr val="FF0000"/>
                          </a:solidFill>
                          <a:effectLst/>
                        </a:rPr>
                        <a:t> </a:t>
                      </a:r>
                      <a:endParaRPr lang="en-ID"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a:solidFill>
                            <a:schemeClr val="tx1"/>
                          </a:solidFill>
                          <a:effectLst/>
                        </a:rPr>
                        <a:t>d.</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solidFill>
                            <a:srgbClr val="000000"/>
                          </a:solidFill>
                          <a:effectLst/>
                          <a:latin typeface="Aharoni" panose="02010803020104030203" pitchFamily="2" charset="-79"/>
                          <a:cs typeface="Aharoni" panose="02010803020104030203" pitchFamily="2" charset="-79"/>
                        </a:rPr>
                        <a:t>Work performed by someone, typically as part of their profession</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2074035785"/>
                  </a:ext>
                </a:extLst>
              </a:tr>
              <a:tr h="488218">
                <a:tc>
                  <a:txBody>
                    <a:bodyPr/>
                    <a:lstStyle/>
                    <a:p>
                      <a:pPr marL="76200">
                        <a:lnSpc>
                          <a:spcPct val="150000"/>
                        </a:lnSpc>
                        <a:spcAft>
                          <a:spcPts val="1000"/>
                        </a:spcAft>
                      </a:pPr>
                      <a:r>
                        <a:rPr lang="en-US" sz="2400" b="1" dirty="0">
                          <a:solidFill>
                            <a:schemeClr val="tx1"/>
                          </a:solidFill>
                          <a:effectLst/>
                        </a:rPr>
                        <a:t>5.</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Limited</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dirty="0">
                          <a:effectLst/>
                        </a:rPr>
                        <a:t> </a:t>
                      </a:r>
                      <a:endParaRPr lang="en-ID"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a:solidFill>
                            <a:schemeClr val="tx1"/>
                          </a:solidFill>
                          <a:effectLst/>
                        </a:rPr>
                        <a:t>e.</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effectLst/>
                          <a:latin typeface="Aharoni" panose="02010803020104030203" pitchFamily="2" charset="-79"/>
                          <a:cs typeface="Aharoni" panose="02010803020104030203" pitchFamily="2" charset="-79"/>
                        </a:rPr>
                        <a:t>An inadequate supply of good or service</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1783740576"/>
                  </a:ext>
                </a:extLst>
              </a:tr>
              <a:tr h="488218">
                <a:tc>
                  <a:txBody>
                    <a:bodyPr/>
                    <a:lstStyle/>
                    <a:p>
                      <a:pPr marL="76200">
                        <a:lnSpc>
                          <a:spcPct val="150000"/>
                        </a:lnSpc>
                        <a:spcAft>
                          <a:spcPts val="1000"/>
                        </a:spcAft>
                      </a:pPr>
                      <a:r>
                        <a:rPr lang="en-US" sz="2400" b="1" dirty="0">
                          <a:solidFill>
                            <a:schemeClr val="tx1"/>
                          </a:solidFill>
                          <a:effectLst/>
                        </a:rPr>
                        <a:t>6.</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Produced</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a:effectLst/>
                        </a:rPr>
                        <a:t> </a:t>
                      </a:r>
                      <a:endParaRPr lang="en-ID"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a:solidFill>
                            <a:schemeClr val="tx1"/>
                          </a:solidFill>
                          <a:effectLst/>
                        </a:rPr>
                        <a:t>f.</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dirty="0">
                          <a:solidFill>
                            <a:srgbClr val="000000"/>
                          </a:solidFill>
                          <a:effectLst/>
                          <a:latin typeface="Aharoni" panose="02010803020104030203" pitchFamily="2" charset="-79"/>
                          <a:cs typeface="Aharoni" panose="02010803020104030203" pitchFamily="2" charset="-79"/>
                        </a:rPr>
                        <a:t>To have set aside or reserved for a particular purpose</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897688419"/>
                  </a:ext>
                </a:extLst>
              </a:tr>
              <a:tr h="488218">
                <a:tc>
                  <a:txBody>
                    <a:bodyPr/>
                    <a:lstStyle/>
                    <a:p>
                      <a:pPr marL="76200">
                        <a:lnSpc>
                          <a:spcPct val="150000"/>
                        </a:lnSpc>
                        <a:spcAft>
                          <a:spcPts val="1000"/>
                        </a:spcAft>
                      </a:pPr>
                      <a:r>
                        <a:rPr lang="en-US" sz="2400" b="1" dirty="0">
                          <a:solidFill>
                            <a:schemeClr val="tx1"/>
                          </a:solidFill>
                          <a:effectLst/>
                        </a:rPr>
                        <a:t>7</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Good</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a:effectLst/>
                        </a:rPr>
                        <a:t> </a:t>
                      </a:r>
                      <a:endParaRPr lang="en-ID"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a:solidFill>
                            <a:schemeClr val="tx1"/>
                          </a:solidFill>
                          <a:effectLst/>
                        </a:rPr>
                        <a:t>g.</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solidFill>
                            <a:srgbClr val="000000"/>
                          </a:solidFill>
                          <a:effectLst/>
                          <a:latin typeface="Aharoni" panose="02010803020104030203" pitchFamily="2" charset="-79"/>
                          <a:cs typeface="Aharoni" panose="02010803020104030203" pitchFamily="2" charset="-79"/>
                        </a:rPr>
                        <a:t>A range of options or alternatives</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3266888953"/>
                  </a:ext>
                </a:extLst>
              </a:tr>
              <a:tr h="488218">
                <a:tc>
                  <a:txBody>
                    <a:bodyPr/>
                    <a:lstStyle/>
                    <a:p>
                      <a:pPr marL="76200">
                        <a:lnSpc>
                          <a:spcPct val="150000"/>
                        </a:lnSpc>
                        <a:spcAft>
                          <a:spcPts val="1000"/>
                        </a:spcAft>
                      </a:pPr>
                      <a:r>
                        <a:rPr lang="en-US" sz="2400" b="1" dirty="0">
                          <a:solidFill>
                            <a:schemeClr val="tx1"/>
                          </a:solidFill>
                          <a:effectLst/>
                        </a:rPr>
                        <a:t>8</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Service</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a:effectLst/>
                        </a:rPr>
                        <a:t> </a:t>
                      </a:r>
                      <a:endParaRPr lang="en-ID"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a:solidFill>
                            <a:schemeClr val="tx1"/>
                          </a:solidFill>
                          <a:effectLst/>
                        </a:rPr>
                        <a:t>h.</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solidFill>
                            <a:srgbClr val="000000"/>
                          </a:solidFill>
                          <a:effectLst/>
                          <a:latin typeface="Aharoni" panose="02010803020104030203" pitchFamily="2" charset="-79"/>
                          <a:cs typeface="Aharoni" panose="02010803020104030203" pitchFamily="2" charset="-79"/>
                        </a:rPr>
                        <a:t>An amount that has to be paid or spent to buy or obtain something</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3009230478"/>
                  </a:ext>
                </a:extLst>
              </a:tr>
              <a:tr h="488218">
                <a:tc>
                  <a:txBody>
                    <a:bodyPr/>
                    <a:lstStyle/>
                    <a:p>
                      <a:pPr marL="76200">
                        <a:lnSpc>
                          <a:spcPct val="150000"/>
                        </a:lnSpc>
                        <a:spcAft>
                          <a:spcPts val="1000"/>
                        </a:spcAft>
                      </a:pPr>
                      <a:r>
                        <a:rPr lang="en-US" sz="2400" b="1" dirty="0">
                          <a:solidFill>
                            <a:schemeClr val="tx1"/>
                          </a:solidFill>
                          <a:effectLst/>
                        </a:rPr>
                        <a:t>9</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Consumption</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a:effectLst/>
                        </a:rPr>
                        <a:t> </a:t>
                      </a:r>
                      <a:endParaRPr lang="en-ID"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err="1">
                          <a:solidFill>
                            <a:schemeClr val="tx1"/>
                          </a:solidFill>
                          <a:effectLst/>
                        </a:rPr>
                        <a:t>i</a:t>
                      </a:r>
                      <a:r>
                        <a:rPr lang="en-US" sz="1700" b="1" dirty="0">
                          <a:solidFill>
                            <a:schemeClr val="tx1"/>
                          </a:solidFill>
                          <a:effectLst/>
                        </a:rPr>
                        <a:t>.</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effectLst/>
                          <a:latin typeface="Aharoni" panose="02010803020104030203" pitchFamily="2" charset="-79"/>
                          <a:cs typeface="Aharoni" panose="02010803020104030203" pitchFamily="2" charset="-79"/>
                        </a:rPr>
                        <a:t>The study of how a society organizes its money, trade and industry.</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3853690738"/>
                  </a:ext>
                </a:extLst>
              </a:tr>
              <a:tr h="488218">
                <a:tc>
                  <a:txBody>
                    <a:bodyPr/>
                    <a:lstStyle/>
                    <a:p>
                      <a:pPr marL="76200">
                        <a:lnSpc>
                          <a:spcPct val="150000"/>
                        </a:lnSpc>
                        <a:spcAft>
                          <a:spcPts val="1000"/>
                        </a:spcAft>
                      </a:pPr>
                      <a:r>
                        <a:rPr lang="en-US" sz="2400" b="1" dirty="0">
                          <a:solidFill>
                            <a:schemeClr val="tx1"/>
                          </a:solidFill>
                          <a:effectLst/>
                        </a:rPr>
                        <a:t>10</a:t>
                      </a:r>
                      <a:endParaRPr lang="en-ID"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63500">
                        <a:lnSpc>
                          <a:spcPct val="150000"/>
                        </a:lnSpc>
                        <a:spcAft>
                          <a:spcPts val="1000"/>
                        </a:spcAft>
                      </a:pPr>
                      <a:r>
                        <a:rPr lang="en-US" sz="2400" b="1" dirty="0">
                          <a:effectLst/>
                        </a:rPr>
                        <a:t>Allocated</a:t>
                      </a:r>
                      <a:endParaRPr lang="en-ID"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a:lnSpc>
                          <a:spcPct val="150000"/>
                        </a:lnSpc>
                        <a:spcAft>
                          <a:spcPts val="1000"/>
                        </a:spcAft>
                      </a:pPr>
                      <a:r>
                        <a:rPr lang="en-US" sz="1600" b="1">
                          <a:effectLst/>
                        </a:rPr>
                        <a:t> </a:t>
                      </a:r>
                      <a:endParaRPr lang="en-ID" sz="16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700" b="1" dirty="0">
                          <a:solidFill>
                            <a:schemeClr val="tx1"/>
                          </a:solidFill>
                          <a:effectLst/>
                        </a:rPr>
                        <a:t>j.</a:t>
                      </a:r>
                      <a:endParaRPr lang="en-ID"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50800">
                        <a:lnSpc>
                          <a:spcPct val="150000"/>
                        </a:lnSpc>
                        <a:spcAft>
                          <a:spcPts val="1000"/>
                        </a:spcAft>
                      </a:pPr>
                      <a:r>
                        <a:rPr lang="en-US" sz="1600" b="1" dirty="0">
                          <a:solidFill>
                            <a:srgbClr val="000000"/>
                          </a:solidFill>
                          <a:effectLst/>
                          <a:latin typeface="Aharoni" panose="02010803020104030203" pitchFamily="2" charset="-79"/>
                          <a:cs typeface="Aharoni" panose="02010803020104030203" pitchFamily="2" charset="-79"/>
                        </a:rPr>
                        <a:t>The action of using up a resource</a:t>
                      </a:r>
                      <a:endParaRPr lang="en-ID" sz="1600" b="1" dirty="0">
                        <a:effectLst/>
                        <a:latin typeface="Aharoni" panose="02010803020104030203" pitchFamily="2" charset="-79"/>
                        <a:ea typeface="Calibri" panose="020F0502020204030204" pitchFamily="34" charset="0"/>
                        <a:cs typeface="Aharoni" panose="02010803020104030203" pitchFamily="2" charset="-79"/>
                      </a:endParaRPr>
                    </a:p>
                  </a:txBody>
                  <a:tcPr marL="0" marR="0" marT="0" marB="0" anchor="b"/>
                </a:tc>
                <a:extLst>
                  <a:ext uri="{0D108BD9-81ED-4DB2-BD59-A6C34878D82A}">
                    <a16:rowId xmlns:a16="http://schemas.microsoft.com/office/drawing/2014/main" val="2359067971"/>
                  </a:ext>
                </a:extLst>
              </a:tr>
            </a:tbl>
          </a:graphicData>
        </a:graphic>
      </p:graphicFrame>
    </p:spTree>
    <p:extLst>
      <p:ext uri="{BB962C8B-B14F-4D97-AF65-F5344CB8AC3E}">
        <p14:creationId xmlns:p14="http://schemas.microsoft.com/office/powerpoint/2010/main" val="417780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840E-0891-4B58-9142-DF4E2DC47664}"/>
              </a:ext>
            </a:extLst>
          </p:cNvPr>
          <p:cNvSpPr>
            <a:spLocks noGrp="1"/>
          </p:cNvSpPr>
          <p:nvPr>
            <p:ph type="title"/>
          </p:nvPr>
        </p:nvSpPr>
        <p:spPr>
          <a:xfrm>
            <a:off x="2029692" y="3020291"/>
            <a:ext cx="7571509" cy="1593273"/>
          </a:xfrm>
        </p:spPr>
        <p:style>
          <a:lnRef idx="2">
            <a:schemeClr val="dk1"/>
          </a:lnRef>
          <a:fillRef idx="1">
            <a:schemeClr val="lt1"/>
          </a:fillRef>
          <a:effectRef idx="0">
            <a:schemeClr val="dk1"/>
          </a:effectRef>
          <a:fontRef idx="minor">
            <a:schemeClr val="dk1"/>
          </a:fontRef>
        </p:style>
        <p:txBody>
          <a:bodyPr>
            <a:normAutofit/>
          </a:bodyPr>
          <a:lstStyle/>
          <a:p>
            <a:pPr algn="ctr"/>
            <a:r>
              <a:rPr lang="en-US" sz="9600" dirty="0">
                <a:latin typeface="Algerian" panose="04020705040A02060702" pitchFamily="82" charset="0"/>
              </a:rPr>
              <a:t>THANK YOU</a:t>
            </a:r>
            <a:endParaRPr lang="en-ID" sz="9600" dirty="0">
              <a:latin typeface="Algerian" panose="04020705040A02060702" pitchFamily="82" charset="0"/>
            </a:endParaRPr>
          </a:p>
        </p:txBody>
      </p:sp>
    </p:spTree>
    <p:extLst>
      <p:ext uri="{BB962C8B-B14F-4D97-AF65-F5344CB8AC3E}">
        <p14:creationId xmlns:p14="http://schemas.microsoft.com/office/powerpoint/2010/main" val="227729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8C8071-F26B-41E7-9663-E6EA0C212BC8}"/>
              </a:ext>
            </a:extLst>
          </p:cNvPr>
          <p:cNvPicPr>
            <a:picLocks noChangeAspect="1"/>
          </p:cNvPicPr>
          <p:nvPr/>
        </p:nvPicPr>
        <p:blipFill>
          <a:blip r:embed="rId2"/>
          <a:stretch>
            <a:fillRect/>
          </a:stretch>
        </p:blipFill>
        <p:spPr>
          <a:xfrm>
            <a:off x="2761198" y="3283746"/>
            <a:ext cx="6820123" cy="1263967"/>
          </a:xfrm>
          <a:prstGeom prst="rect">
            <a:avLst/>
          </a:prstGeom>
        </p:spPr>
      </p:pic>
      <p:sp>
        <p:nvSpPr>
          <p:cNvPr id="3" name="Subtitle 2">
            <a:extLst>
              <a:ext uri="{FF2B5EF4-FFF2-40B4-BE49-F238E27FC236}">
                <a16:creationId xmlns:a16="http://schemas.microsoft.com/office/drawing/2014/main" id="{FC5C4C95-7EAE-42D7-9D8B-255DFF3F4D1A}"/>
              </a:ext>
            </a:extLst>
          </p:cNvPr>
          <p:cNvSpPr>
            <a:spLocks noGrp="1"/>
          </p:cNvSpPr>
          <p:nvPr>
            <p:ph type="subTitle" idx="1"/>
          </p:nvPr>
        </p:nvSpPr>
        <p:spPr>
          <a:xfrm>
            <a:off x="0" y="591377"/>
            <a:ext cx="12192000" cy="5675245"/>
          </a:xfrm>
        </p:spPr>
        <p:style>
          <a:lnRef idx="2">
            <a:schemeClr val="dk1"/>
          </a:lnRef>
          <a:fillRef idx="1">
            <a:schemeClr val="lt1"/>
          </a:fillRef>
          <a:effectRef idx="0">
            <a:schemeClr val="dk1"/>
          </a:effectRef>
          <a:fontRef idx="minor">
            <a:schemeClr val="dk1"/>
          </a:fontRef>
        </p:style>
        <p:txBody>
          <a:bodyPr>
            <a:normAutofit/>
          </a:bodyPr>
          <a:lstStyle/>
          <a:p>
            <a:pPr algn="just">
              <a:lnSpc>
                <a:spcPct val="120000"/>
              </a:lnSpc>
            </a:pPr>
            <a:endParaRPr lang="en-US" sz="3600" dirty="0">
              <a:latin typeface="Times New Roman" panose="02020603050405020304" pitchFamily="18" charset="0"/>
              <a:cs typeface="Times New Roman" panose="02020603050405020304" pitchFamily="18" charset="0"/>
            </a:endParaRPr>
          </a:p>
        </p:txBody>
      </p:sp>
      <p:sp>
        <p:nvSpPr>
          <p:cNvPr id="2" name="Star: 5 Points 1">
            <a:extLst>
              <a:ext uri="{FF2B5EF4-FFF2-40B4-BE49-F238E27FC236}">
                <a16:creationId xmlns:a16="http://schemas.microsoft.com/office/drawing/2014/main" id="{E2EB9D3B-300F-434A-B203-C22DA0D1753F}"/>
              </a:ext>
            </a:extLst>
          </p:cNvPr>
          <p:cNvSpPr/>
          <p:nvPr/>
        </p:nvSpPr>
        <p:spPr>
          <a:xfrm>
            <a:off x="1043611" y="1261026"/>
            <a:ext cx="3233530" cy="2186608"/>
          </a:xfrm>
          <a:prstGeom prst="star5">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NIA</a:t>
            </a:r>
            <a:endParaRPr kumimoji="0" lang="en-ID" sz="2800" b="1"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4" name="Isosceles Triangle 3">
            <a:extLst>
              <a:ext uri="{FF2B5EF4-FFF2-40B4-BE49-F238E27FC236}">
                <a16:creationId xmlns:a16="http://schemas.microsoft.com/office/drawing/2014/main" id="{CE1E3B52-7414-40C5-A252-2DA6540B3A53}"/>
              </a:ext>
            </a:extLst>
          </p:cNvPr>
          <p:cNvSpPr/>
          <p:nvPr/>
        </p:nvSpPr>
        <p:spPr>
          <a:xfrm>
            <a:off x="4406344" y="3658946"/>
            <a:ext cx="2769704" cy="2057400"/>
          </a:xfrm>
          <a:prstGeom prst="triangl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Aharoni" panose="02010803020104030203" pitchFamily="2" charset="-79"/>
                <a:ea typeface="+mn-ea"/>
                <a:cs typeface="Aharoni" panose="02010803020104030203" pitchFamily="2" charset="-79"/>
              </a:rPr>
              <a:t>AYU</a:t>
            </a:r>
            <a:endParaRPr kumimoji="0" lang="en-ID" sz="2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5" name="Diamond 4">
            <a:extLst>
              <a:ext uri="{FF2B5EF4-FFF2-40B4-BE49-F238E27FC236}">
                <a16:creationId xmlns:a16="http://schemas.microsoft.com/office/drawing/2014/main" id="{D5A6DE65-1E40-456D-8381-9A35A6FC9605}"/>
              </a:ext>
            </a:extLst>
          </p:cNvPr>
          <p:cNvSpPr/>
          <p:nvPr/>
        </p:nvSpPr>
        <p:spPr>
          <a:xfrm>
            <a:off x="7914859" y="1005510"/>
            <a:ext cx="3972337" cy="2743200"/>
          </a:xfrm>
          <a:prstGeom prst="diamon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BANDAR LAMPUNG</a:t>
            </a:r>
            <a:endParaRPr kumimoji="0" lang="en-ID" sz="2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6" name="Cloud 5">
            <a:extLst>
              <a:ext uri="{FF2B5EF4-FFF2-40B4-BE49-F238E27FC236}">
                <a16:creationId xmlns:a16="http://schemas.microsoft.com/office/drawing/2014/main" id="{FD018115-B076-40E0-B4D5-89BF63BD1AFB}"/>
              </a:ext>
            </a:extLst>
          </p:cNvPr>
          <p:cNvSpPr/>
          <p:nvPr/>
        </p:nvSpPr>
        <p:spPr>
          <a:xfrm>
            <a:off x="4711148" y="1147350"/>
            <a:ext cx="2769704" cy="1961321"/>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34</a:t>
            </a:r>
            <a:endParaRPr kumimoji="0" lang="en-ID" sz="60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8" name="Rectangle: Rounded Corners 7">
            <a:extLst>
              <a:ext uri="{FF2B5EF4-FFF2-40B4-BE49-F238E27FC236}">
                <a16:creationId xmlns:a16="http://schemas.microsoft.com/office/drawing/2014/main" id="{55334177-909B-4BB8-8956-7FDDAC80A81C}"/>
              </a:ext>
            </a:extLst>
          </p:cNvPr>
          <p:cNvSpPr/>
          <p:nvPr/>
        </p:nvSpPr>
        <p:spPr>
          <a:xfrm>
            <a:off x="765315" y="3834022"/>
            <a:ext cx="2332383" cy="169627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MALANG</a:t>
            </a:r>
            <a:endParaRPr kumimoji="0" lang="en-ID" sz="2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9" name="Chord 8">
            <a:extLst>
              <a:ext uri="{FF2B5EF4-FFF2-40B4-BE49-F238E27FC236}">
                <a16:creationId xmlns:a16="http://schemas.microsoft.com/office/drawing/2014/main" id="{C2A83440-8090-40B2-A95C-28F6617AABB2}"/>
              </a:ext>
            </a:extLst>
          </p:cNvPr>
          <p:cNvSpPr/>
          <p:nvPr/>
        </p:nvSpPr>
        <p:spPr>
          <a:xfrm>
            <a:off x="7663075" y="3839816"/>
            <a:ext cx="5642108" cy="2012674"/>
          </a:xfrm>
          <a:prstGeom prst="chord">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  LECTURER</a:t>
            </a:r>
            <a:endParaRPr kumimoji="0" lang="en-ID" sz="36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endParaRPr>
          </a:p>
        </p:txBody>
      </p:sp>
      <p:sp>
        <p:nvSpPr>
          <p:cNvPr id="10" name="Rectangle 9">
            <a:extLst>
              <a:ext uri="{FF2B5EF4-FFF2-40B4-BE49-F238E27FC236}">
                <a16:creationId xmlns:a16="http://schemas.microsoft.com/office/drawing/2014/main" id="{7AA4D020-3B4C-444F-91C0-E2251FB3775C}"/>
              </a:ext>
            </a:extLst>
          </p:cNvPr>
          <p:cNvSpPr/>
          <p:nvPr/>
        </p:nvSpPr>
        <p:spPr>
          <a:xfrm>
            <a:off x="2358887" y="278296"/>
            <a:ext cx="7222435" cy="7272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rPr>
              <a:t>GUESS ME, WHO AM I?</a:t>
            </a:r>
            <a:endParaRPr kumimoji="0" lang="en-ID" sz="3600" b="0" i="0" u="none" strike="noStrike" kern="1200" cap="none" spc="0" normalizeH="0" baseline="0" noProof="0" dirty="0">
              <a:ln>
                <a:noFill/>
              </a:ln>
              <a:solidFill>
                <a:srgbClr val="FF0000"/>
              </a:solidFill>
              <a:effectLst/>
              <a:uLnTx/>
              <a:uFillTx/>
              <a:latin typeface="Aharoni" panose="02010803020104030203" pitchFamily="2" charset="-79"/>
              <a:ea typeface="+mn-ea"/>
              <a:cs typeface="Aharoni" panose="02010803020104030203" pitchFamily="2" charset="-79"/>
            </a:endParaRPr>
          </a:p>
        </p:txBody>
      </p:sp>
      <p:pic>
        <p:nvPicPr>
          <p:cNvPr id="11" name="Picture 10">
            <a:hlinkClick r:id="rId3" action="ppaction://hlinkfile"/>
            <a:extLst>
              <a:ext uri="{FF2B5EF4-FFF2-40B4-BE49-F238E27FC236}">
                <a16:creationId xmlns:a16="http://schemas.microsoft.com/office/drawing/2014/main" id="{A1C0F45D-FD77-4DB3-94A7-0476BD30F03D}"/>
              </a:ext>
            </a:extLst>
          </p:cNvPr>
          <p:cNvPicPr>
            <a:picLocks noChangeAspect="1"/>
          </p:cNvPicPr>
          <p:nvPr/>
        </p:nvPicPr>
        <p:blipFill>
          <a:blip r:embed="rId4"/>
          <a:stretch>
            <a:fillRect/>
          </a:stretch>
        </p:blipFill>
        <p:spPr>
          <a:xfrm>
            <a:off x="9966767" y="0"/>
            <a:ext cx="2225233" cy="676715"/>
          </a:xfrm>
          <a:prstGeom prst="rect">
            <a:avLst/>
          </a:prstGeom>
        </p:spPr>
      </p:pic>
    </p:spTree>
    <p:extLst>
      <p:ext uri="{BB962C8B-B14F-4D97-AF65-F5344CB8AC3E}">
        <p14:creationId xmlns:p14="http://schemas.microsoft.com/office/powerpoint/2010/main" val="313240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27AA0-6BD7-4260-99CF-150973D3A5E1}"/>
              </a:ext>
            </a:extLst>
          </p:cNvPr>
          <p:cNvSpPr>
            <a:spLocks noGrp="1"/>
          </p:cNvSpPr>
          <p:nvPr>
            <p:ph type="title"/>
          </p:nvPr>
        </p:nvSpPr>
        <p:spPr>
          <a:xfrm>
            <a:off x="4411718" y="1233487"/>
            <a:ext cx="4248807" cy="1325563"/>
          </a:xfrm>
        </p:spPr>
        <p:style>
          <a:lnRef idx="1">
            <a:schemeClr val="accent3"/>
          </a:lnRef>
          <a:fillRef idx="2">
            <a:schemeClr val="accent3"/>
          </a:fillRef>
          <a:effectRef idx="1">
            <a:schemeClr val="accent3"/>
          </a:effectRef>
          <a:fontRef idx="minor">
            <a:schemeClr val="dk1"/>
          </a:fontRef>
        </p:style>
        <p:txBody>
          <a:bodyPr/>
          <a:lstStyle/>
          <a:p>
            <a:pPr algn="ctr"/>
            <a:r>
              <a:rPr lang="en-US" b="1" dirty="0"/>
              <a:t>Rules of Class</a:t>
            </a:r>
            <a:endParaRPr lang="en-ID" b="1" dirty="0"/>
          </a:p>
        </p:txBody>
      </p:sp>
      <p:sp>
        <p:nvSpPr>
          <p:cNvPr id="3" name="Content Placeholder 2">
            <a:extLst>
              <a:ext uri="{FF2B5EF4-FFF2-40B4-BE49-F238E27FC236}">
                <a16:creationId xmlns:a16="http://schemas.microsoft.com/office/drawing/2014/main" id="{1F09A7ED-A8E7-4AAC-BEAF-B439FDB56E61}"/>
              </a:ext>
            </a:extLst>
          </p:cNvPr>
          <p:cNvSpPr>
            <a:spLocks noGrp="1"/>
          </p:cNvSpPr>
          <p:nvPr>
            <p:ph idx="1"/>
          </p:nvPr>
        </p:nvSpPr>
        <p:spPr>
          <a:xfrm>
            <a:off x="3024351" y="2414204"/>
            <a:ext cx="6608977" cy="3282403"/>
          </a:xfrm>
        </p:spPr>
        <p:style>
          <a:lnRef idx="2">
            <a:schemeClr val="dk1"/>
          </a:lnRef>
          <a:fillRef idx="1">
            <a:schemeClr val="lt1"/>
          </a:fillRef>
          <a:effectRef idx="0">
            <a:schemeClr val="dk1"/>
          </a:effectRef>
          <a:fontRef idx="minor">
            <a:schemeClr val="dk1"/>
          </a:fontRef>
        </p:style>
        <p:txBody>
          <a:bodyPr/>
          <a:lstStyle/>
          <a:p>
            <a:r>
              <a:rPr lang="en-US" dirty="0"/>
              <a:t>2 SKS (90 MINUTES)</a:t>
            </a:r>
          </a:p>
          <a:p>
            <a:r>
              <a:rPr lang="en-US" dirty="0"/>
              <a:t>16 MEETINGS (MIDDLE AND  FINAL TEST)</a:t>
            </a:r>
          </a:p>
          <a:p>
            <a:r>
              <a:rPr lang="en-US" dirty="0"/>
              <a:t>No T-shirt</a:t>
            </a:r>
          </a:p>
          <a:p>
            <a:r>
              <a:rPr lang="en-US" dirty="0"/>
              <a:t>No sandals</a:t>
            </a:r>
          </a:p>
          <a:p>
            <a:r>
              <a:rPr lang="en-US" dirty="0"/>
              <a:t>Hp should be silent</a:t>
            </a:r>
          </a:p>
          <a:p>
            <a:r>
              <a:rPr lang="en-US" dirty="0"/>
              <a:t>Max late is 10 minutes </a:t>
            </a:r>
            <a:endParaRPr lang="en-ID" dirty="0"/>
          </a:p>
        </p:txBody>
      </p:sp>
    </p:spTree>
    <p:extLst>
      <p:ext uri="{BB962C8B-B14F-4D97-AF65-F5344CB8AC3E}">
        <p14:creationId xmlns:p14="http://schemas.microsoft.com/office/powerpoint/2010/main" val="13568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B6F9-0BA2-4766-B78D-1ABE199543D3}"/>
              </a:ext>
            </a:extLst>
          </p:cNvPr>
          <p:cNvSpPr>
            <a:spLocks noGrp="1"/>
          </p:cNvSpPr>
          <p:nvPr>
            <p:ph type="title"/>
          </p:nvPr>
        </p:nvSpPr>
        <p:spPr/>
        <p:txBody>
          <a:bodyPr/>
          <a:lstStyle/>
          <a:p>
            <a:endParaRPr lang="en-ID"/>
          </a:p>
        </p:txBody>
      </p:sp>
      <p:pic>
        <p:nvPicPr>
          <p:cNvPr id="5" name="Content Placeholder 4">
            <a:extLst>
              <a:ext uri="{FF2B5EF4-FFF2-40B4-BE49-F238E27FC236}">
                <a16:creationId xmlns:a16="http://schemas.microsoft.com/office/drawing/2014/main" id="{4AB1D95A-B82C-462C-8231-B9B7999D8E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40482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1A42-B278-4AB3-B729-9DC55AE4CB50}"/>
              </a:ext>
            </a:extLst>
          </p:cNvPr>
          <p:cNvSpPr>
            <a:spLocks noGrp="1"/>
          </p:cNvSpPr>
          <p:nvPr>
            <p:ph type="title"/>
          </p:nvPr>
        </p:nvSpPr>
        <p:spPr>
          <a:xfrm>
            <a:off x="1992853" y="1517716"/>
            <a:ext cx="7394713" cy="2478158"/>
          </a:xfrm>
        </p:spPr>
        <p:style>
          <a:lnRef idx="2">
            <a:schemeClr val="dk1"/>
          </a:lnRef>
          <a:fillRef idx="1">
            <a:schemeClr val="lt1"/>
          </a:fillRef>
          <a:effectRef idx="0">
            <a:schemeClr val="dk1"/>
          </a:effectRef>
          <a:fontRef idx="minor">
            <a:schemeClr val="dk1"/>
          </a:fontRef>
        </p:style>
        <p:txBody>
          <a:bodyPr>
            <a:normAutofit fontScale="90000"/>
          </a:bodyPr>
          <a:lstStyle/>
          <a:p>
            <a:pPr algn="ctr"/>
            <a:br>
              <a:rPr kumimoji="0" lang="en-US" sz="3100" b="1"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31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t>   ENGLISH FOR SPECIFIC PURPOSES?</a:t>
            </a:r>
            <a:br>
              <a:rPr kumimoji="0" lang="en-US" sz="40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br>
            <a:br>
              <a:rPr kumimoji="0" lang="en-US" sz="4000" b="1" i="0" u="none" strike="noStrike" kern="1200" cap="none" spc="0" normalizeH="0" baseline="0" noProof="0" dirty="0">
                <a:ln>
                  <a:noFill/>
                </a:ln>
                <a:solidFill>
                  <a:prstClr val="black"/>
                </a:solidFill>
                <a:effectLst/>
                <a:uLnTx/>
                <a:uFillTx/>
                <a:latin typeface="Aharoni" panose="02010803020104030203" pitchFamily="2" charset="-79"/>
                <a:cs typeface="Aharoni" panose="02010803020104030203" pitchFamily="2" charset="-79"/>
              </a:rPr>
            </a:br>
            <a:r>
              <a:rPr lang="en-US" sz="4000" b="1" dirty="0">
                <a:solidFill>
                  <a:prstClr val="black"/>
                </a:solidFill>
                <a:latin typeface="Aharoni" panose="02010803020104030203" pitchFamily="2" charset="-79"/>
                <a:cs typeface="Aharoni" panose="02010803020104030203" pitchFamily="2" charset="-79"/>
              </a:rPr>
              <a:t>WHAT IS ENGLISH FOR BUSINESS?</a:t>
            </a:r>
            <a:br>
              <a:rPr lang="en-US" dirty="0"/>
            </a:br>
            <a:br>
              <a:rPr lang="en-US" sz="2700" b="1" dirty="0"/>
            </a:br>
            <a:endParaRPr lang="en-ID" sz="2700" b="1" dirty="0"/>
          </a:p>
        </p:txBody>
      </p:sp>
      <p:sp>
        <p:nvSpPr>
          <p:cNvPr id="3" name="Content Placeholder 2">
            <a:extLst>
              <a:ext uri="{FF2B5EF4-FFF2-40B4-BE49-F238E27FC236}">
                <a16:creationId xmlns:a16="http://schemas.microsoft.com/office/drawing/2014/main" id="{B268A108-7134-4F8D-8974-8CE7F2EB7FE7}"/>
              </a:ext>
            </a:extLst>
          </p:cNvPr>
          <p:cNvSpPr>
            <a:spLocks noGrp="1"/>
          </p:cNvSpPr>
          <p:nvPr>
            <p:ph idx="1"/>
          </p:nvPr>
        </p:nvSpPr>
        <p:spPr>
          <a:xfrm>
            <a:off x="4359965" y="4617778"/>
            <a:ext cx="3472070" cy="398365"/>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ctr">
              <a:buNone/>
            </a:pPr>
            <a:r>
              <a:rPr lang="en-US" b="1" dirty="0"/>
              <a:t>Learning Contract</a:t>
            </a:r>
            <a:endParaRPr lang="en-ID" b="1" dirty="0"/>
          </a:p>
        </p:txBody>
      </p:sp>
    </p:spTree>
    <p:extLst>
      <p:ext uri="{BB962C8B-B14F-4D97-AF65-F5344CB8AC3E}">
        <p14:creationId xmlns:p14="http://schemas.microsoft.com/office/powerpoint/2010/main" val="106509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1DA672-606E-40D1-BD2E-46562831B23E}"/>
              </a:ext>
            </a:extLst>
          </p:cNvPr>
          <p:cNvPicPr>
            <a:picLocks noChangeAspect="1"/>
          </p:cNvPicPr>
          <p:nvPr/>
        </p:nvPicPr>
        <p:blipFill>
          <a:blip r:embed="rId2"/>
          <a:stretch>
            <a:fillRect/>
          </a:stretch>
        </p:blipFill>
        <p:spPr>
          <a:xfrm>
            <a:off x="680679" y="500687"/>
            <a:ext cx="10830641" cy="58566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50626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E951D-CAC1-401A-9CDE-2F2E372345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652462"/>
            <a:ext cx="11620500" cy="555307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53831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9394CE-4ADA-45E3-AEC8-9F84B0BC1A3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9187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480C-FA3A-4010-9167-5E4A88416472}"/>
              </a:ext>
            </a:extLst>
          </p:cNvPr>
          <p:cNvSpPr>
            <a:spLocks noGrp="1"/>
          </p:cNvSpPr>
          <p:nvPr>
            <p:ph type="title"/>
          </p:nvPr>
        </p:nvSpPr>
        <p:spPr/>
        <p:txBody>
          <a:bodyPr/>
          <a:lstStyle/>
          <a:p>
            <a:endParaRPr lang="en-ID"/>
          </a:p>
        </p:txBody>
      </p:sp>
      <p:pic>
        <p:nvPicPr>
          <p:cNvPr id="4" name="Picture 3">
            <a:extLst>
              <a:ext uri="{FF2B5EF4-FFF2-40B4-BE49-F238E27FC236}">
                <a16:creationId xmlns:a16="http://schemas.microsoft.com/office/drawing/2014/main" id="{362A7EDF-12FD-4660-9C3C-043C564CF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304800"/>
            <a:ext cx="11049000" cy="6248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04443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1499</TotalTime>
  <Words>896</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17</vt:i4>
      </vt:variant>
    </vt:vector>
  </HeadingPairs>
  <TitlesOfParts>
    <vt:vector size="32" baseType="lpstr">
      <vt:lpstr>Aharoni</vt:lpstr>
      <vt:lpstr>Algerian</vt:lpstr>
      <vt:lpstr>Arial</vt:lpstr>
      <vt:lpstr>Arial Black</vt:lpstr>
      <vt:lpstr>Calibri</vt:lpstr>
      <vt:lpstr>Calibri Light</vt:lpstr>
      <vt:lpstr>Cambria</vt:lpstr>
      <vt:lpstr>Century Gothic</vt:lpstr>
      <vt:lpstr>Courier New</vt:lpstr>
      <vt:lpstr>Segoe UI Emoji</vt:lpstr>
      <vt:lpstr>Symbol</vt:lpstr>
      <vt:lpstr>Tahoma</vt:lpstr>
      <vt:lpstr>Times New Roman</vt:lpstr>
      <vt:lpstr>Office Theme</vt:lpstr>
      <vt:lpstr>Vapor Trail</vt:lpstr>
      <vt:lpstr>ENGLISH FOR PROFESSIONAL PURPOSES</vt:lpstr>
      <vt:lpstr>PowerPoint Presentation</vt:lpstr>
      <vt:lpstr>Rules of Class</vt:lpstr>
      <vt:lpstr>PowerPoint Presentation</vt:lpstr>
      <vt:lpstr>     ENGLISH FOR SPECIFIC PURPOSES?  WHAT IS ENGLISH FOR BUSINESS?  </vt:lpstr>
      <vt:lpstr>PowerPoint Presentation</vt:lpstr>
      <vt:lpstr>PowerPoint Presentation</vt:lpstr>
      <vt:lpstr>PowerPoint Presentation</vt:lpstr>
      <vt:lpstr>PowerPoint Presentation</vt:lpstr>
      <vt:lpstr>  🎯 Learning Indicators   </vt:lpstr>
      <vt:lpstr>             Definition of Business Economics         </vt:lpstr>
      <vt:lpstr>Influence of Scarcity</vt:lpstr>
      <vt:lpstr>Defining Economics</vt:lpstr>
      <vt:lpstr>Defining Economics</vt:lpstr>
      <vt:lpstr> PART I COMPREHENSION Answer the following questions based on the reading passage above! </vt:lpstr>
      <vt:lpstr> PART II. VOCABULARY Match the word/phrase in column A with its meaning or definition in column B.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OF ENGLISH FOR PROFESSIONAL PURPOSES</dc:title>
  <dc:creator>nia sari</dc:creator>
  <cp:lastModifiedBy>Mr Pur Purwanto</cp:lastModifiedBy>
  <cp:revision>28</cp:revision>
  <dcterms:created xsi:type="dcterms:W3CDTF">2021-10-11T14:47:02Z</dcterms:created>
  <dcterms:modified xsi:type="dcterms:W3CDTF">2025-10-13T14:53:21Z</dcterms:modified>
</cp:coreProperties>
</file>