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2" r:id="rId3"/>
    <p:sldId id="282" r:id="rId4"/>
    <p:sldId id="276" r:id="rId5"/>
    <p:sldId id="285" r:id="rId6"/>
    <p:sldId id="284" r:id="rId7"/>
    <p:sldId id="286" r:id="rId8"/>
    <p:sldId id="275" r:id="rId9"/>
    <p:sldId id="287" r:id="rId10"/>
    <p:sldId id="288" r:id="rId11"/>
    <p:sldId id="280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1659"/>
    <a:srgbClr val="4C2E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9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0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738E8-E3FC-4B15-B67B-9479EB9D54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444ADE-754E-46A1-932F-2BEAB80B09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31302A-7A7E-4080-9752-56C2F598F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A9A1-1B82-4944-A595-0CFC0F23E621}" type="datetimeFigureOut">
              <a:rPr lang="en-ID" smtClean="0"/>
              <a:t>13/10/2025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C5413-C018-491B-B150-9450BCC21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0B433-7498-469B-A949-35F8904E0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05EA-0F70-4C4B-9EDD-A86AA657793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43006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CBBF5-82CC-4FC4-B87A-D13EDB6B3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CB42DE-5EC4-4C12-AB68-E8708D61EA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3F0D8B-9C6F-41BB-8A9B-2767E420E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A9A1-1B82-4944-A595-0CFC0F23E621}" type="datetimeFigureOut">
              <a:rPr lang="en-ID" smtClean="0"/>
              <a:t>13/10/2025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C19B9-8343-4865-B1E8-E380E3E99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ED1AF-6927-409D-AD15-59B8AE767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05EA-0F70-4C4B-9EDD-A86AA657793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56393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345D25-0076-445B-BC22-65547331E2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95FFB9-DF8B-442A-AD05-249CF93F9F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A2AB5-A894-4DB7-949C-C16510566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A9A1-1B82-4944-A595-0CFC0F23E621}" type="datetimeFigureOut">
              <a:rPr lang="en-ID" smtClean="0"/>
              <a:t>13/10/2025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ADF83-B304-4067-B590-905672FBB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3FD504-229C-417F-B64A-7950E8D3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05EA-0F70-4C4B-9EDD-A86AA657793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49770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8ACDA9A1-1B82-4944-A595-0CFC0F23E621}" type="datetimeFigureOut">
              <a:rPr lang="en-ID" smtClean="0"/>
              <a:t>13/10/2025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78D405EA-0F70-4C4B-9EDD-A86AA657793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04049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A9A1-1B82-4944-A595-0CFC0F23E621}" type="datetimeFigureOut">
              <a:rPr lang="en-ID" smtClean="0"/>
              <a:t>13/10/2025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05EA-0F70-4C4B-9EDD-A86AA657793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11743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ACDA9A1-1B82-4944-A595-0CFC0F23E621}" type="datetimeFigureOut">
              <a:rPr lang="en-ID" smtClean="0"/>
              <a:t>13/10/2025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8D405EA-0F70-4C4B-9EDD-A86AA657793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79958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A9A1-1B82-4944-A595-0CFC0F23E621}" type="datetimeFigureOut">
              <a:rPr lang="en-ID" smtClean="0"/>
              <a:t>13/10/2025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05EA-0F70-4C4B-9EDD-A86AA657793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49636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A9A1-1B82-4944-A595-0CFC0F23E621}" type="datetimeFigureOut">
              <a:rPr lang="en-ID" smtClean="0"/>
              <a:t>13/10/2025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05EA-0F70-4C4B-9EDD-A86AA657793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510150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A9A1-1B82-4944-A595-0CFC0F23E621}" type="datetimeFigureOut">
              <a:rPr lang="en-ID" smtClean="0"/>
              <a:t>13/10/2025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05EA-0F70-4C4B-9EDD-A86AA657793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740279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A9A1-1B82-4944-A595-0CFC0F23E621}" type="datetimeFigureOut">
              <a:rPr lang="en-ID" smtClean="0"/>
              <a:t>13/10/2025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05EA-0F70-4C4B-9EDD-A86AA657793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75977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A9A1-1B82-4944-A595-0CFC0F23E621}" type="datetimeFigureOut">
              <a:rPr lang="en-ID" smtClean="0"/>
              <a:t>13/10/2025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05EA-0F70-4C4B-9EDD-A86AA657793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22947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48A92-19E5-42B9-94D7-092CCBF97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0888E-393A-4B6A-ACF3-F6675701E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3F934-A358-4731-8AC2-5B432312C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A9A1-1B82-4944-A595-0CFC0F23E621}" type="datetimeFigureOut">
              <a:rPr lang="en-ID" smtClean="0"/>
              <a:t>13/10/2025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BA3C09-8E6B-4B04-8B55-E50BD6B1E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2C1B6C-A131-444D-B6FA-EB4D418F0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05EA-0F70-4C4B-9EDD-A86AA657793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704110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A9A1-1B82-4944-A595-0CFC0F23E621}" type="datetimeFigureOut">
              <a:rPr lang="en-ID" smtClean="0"/>
              <a:t>13/10/2025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05EA-0F70-4C4B-9EDD-A86AA657793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419973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63460-B710-4319-AA5D-79B94DD4CBD2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AA258-99DC-4C76-832B-A389E34A7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823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C663460-B710-4319-AA5D-79B94DD4CBD2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5DAA258-99DC-4C76-832B-A389E34A7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2938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C663460-B710-4319-AA5D-79B94DD4CBD2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5DAA258-99DC-4C76-832B-A389E34A716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8942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C663460-B710-4319-AA5D-79B94DD4CBD2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5DAA258-99DC-4C76-832B-A389E34A7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3351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63460-B710-4319-AA5D-79B94DD4CBD2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AA258-99DC-4C76-832B-A389E34A7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2238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63460-B710-4319-AA5D-79B94DD4CBD2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AA258-99DC-4C76-832B-A389E34A7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514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A9A1-1B82-4944-A595-0CFC0F23E621}" type="datetimeFigureOut">
              <a:rPr lang="en-ID" smtClean="0"/>
              <a:t>13/10/2025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05EA-0F70-4C4B-9EDD-A86AA657793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372925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ACDA9A1-1B82-4944-A595-0CFC0F23E621}" type="datetimeFigureOut">
              <a:rPr lang="en-ID" smtClean="0"/>
              <a:t>13/10/2025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8D405EA-0F70-4C4B-9EDD-A86AA657793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67842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5952C-F594-44FF-A014-9804E1ED1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5255E6-31D3-4D48-9581-20850D6AD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2E232-1B4A-407C-8BE0-3EC00A6DF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A9A1-1B82-4944-A595-0CFC0F23E621}" type="datetimeFigureOut">
              <a:rPr lang="en-ID" smtClean="0"/>
              <a:t>13/10/2025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33751-EF9C-46BA-8672-53224F20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4CBC2-AE2C-4611-BB0B-159F83CF8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05EA-0F70-4C4B-9EDD-A86AA657793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4370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983A9-A9A3-4351-89E4-F828DB646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2D6D1-CB9B-475F-B453-9471A6CF13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2C811C-16B8-4A00-BEB9-4E42EAA369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69F2BA-7E92-4CA6-BCB3-56992C5A2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A9A1-1B82-4944-A595-0CFC0F23E621}" type="datetimeFigureOut">
              <a:rPr lang="en-ID" smtClean="0"/>
              <a:t>13/10/2025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6B4818-9E52-49EE-8B20-6A896C7D1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0F6848-453D-4075-9618-93CE03D79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05EA-0F70-4C4B-9EDD-A86AA657793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9096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F80BC-C0ED-46C4-9619-09AA359C1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4EEEC0-C2DF-4476-9B54-7CCEC761AF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1CF7B2-6945-475D-9E03-2D6D1A55C3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7D5663-AD43-484E-B466-1E3AC88AE8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D8F428-59FC-4E21-AAAA-B23BE7DE0F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D70441-320B-40C5-B7B1-819F44822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A9A1-1B82-4944-A595-0CFC0F23E621}" type="datetimeFigureOut">
              <a:rPr lang="en-ID" smtClean="0"/>
              <a:t>13/10/2025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1EF484-5CE8-42BA-A1E1-66FC29E49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04AD26-3CBB-4253-937B-7A6D13429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05EA-0F70-4C4B-9EDD-A86AA657793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71946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72C8C-2D14-4A35-A215-7E442ABD3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59CEB8-6E4D-42A3-B79C-4ABADE71F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A9A1-1B82-4944-A595-0CFC0F23E621}" type="datetimeFigureOut">
              <a:rPr lang="en-ID" smtClean="0"/>
              <a:t>13/10/2025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6F2AE4-9D5B-48EB-B160-90F688D62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5EFB37-08A3-4AFB-9120-A5A746BCD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05EA-0F70-4C4B-9EDD-A86AA657793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04813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C9A94D-2BD1-4E56-AC3C-AEBDA5D7F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A9A1-1B82-4944-A595-0CFC0F23E621}" type="datetimeFigureOut">
              <a:rPr lang="en-ID" smtClean="0"/>
              <a:t>13/10/2025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5077BD-1A09-4477-9DF6-0D41FAC90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A27028-C972-4272-997A-931F4AD3C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05EA-0F70-4C4B-9EDD-A86AA657793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02716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BF3AC-5F8C-4496-B8FB-0EDB260FC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4AC0D-DBED-437B-81CE-581CCDC1E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66A895-1075-4B0F-BF7C-DC403F72C4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B350A1-1BE0-4786-9F82-77CB13501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A9A1-1B82-4944-A595-0CFC0F23E621}" type="datetimeFigureOut">
              <a:rPr lang="en-ID" smtClean="0"/>
              <a:t>13/10/2025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71FD90-0B1C-4EB7-922C-F99323A2F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F2103E-B8C3-49E7-8696-5CD0094BC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05EA-0F70-4C4B-9EDD-A86AA657793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88756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3195C-414E-4092-88DC-ACA06410D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D463D1-45F4-4351-BC71-E4A50A5F47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66B91A-269D-4380-8185-C283DBBBBB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3A3C0B-48E3-48AD-8724-7FDDE5F06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A9A1-1B82-4944-A595-0CFC0F23E621}" type="datetimeFigureOut">
              <a:rPr lang="en-ID" smtClean="0"/>
              <a:t>13/10/2025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357E9E-A4FA-4070-940E-6E3477844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E033E7-A128-4B86-AB36-949F7CE26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05EA-0F70-4C4B-9EDD-A86AA657793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83553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7AC36B-EBFF-412F-B319-8348D2B14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585ECD-2E89-4C2D-A343-75611E9A5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0B55EE-8533-4DBF-A893-12FEE642E3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DA9A1-1B82-4944-A595-0CFC0F23E621}" type="datetimeFigureOut">
              <a:rPr lang="en-ID" smtClean="0"/>
              <a:t>13/10/2025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6A83A-166B-4AEF-AFE9-7DF06074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8651A3-8161-4D65-B6DC-2FDCB7E2DE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405EA-0F70-4C4B-9EDD-A86AA657793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57351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63460-B710-4319-AA5D-79B94DD4CBD2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AA258-99DC-4C76-832B-A389E34A7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501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C328C-0440-45A3-8C84-334079F8A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65018"/>
            <a:ext cx="12191999" cy="90949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800" b="1" dirty="0">
                <a:latin typeface="Aharoni" panose="02010803020104030203" pitchFamily="2" charset="-79"/>
                <a:cs typeface="Aharoni" panose="02010803020104030203" pitchFamily="2" charset="-79"/>
              </a:rPr>
              <a:t>ENGLISH FOR PROFESSIONAL PURPOSES</a:t>
            </a:r>
            <a:endParaRPr lang="en-ID" sz="3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ADC33-664D-4DC2-8189-4BF924C05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2472" y="2203960"/>
            <a:ext cx="9379527" cy="398902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ID" sz="3600" b="1" dirty="0"/>
              <a:t>ENGLISH FOR BUSINESS</a:t>
            </a:r>
          </a:p>
          <a:p>
            <a:pPr marL="0" indent="0" algn="ctr">
              <a:buNone/>
            </a:pPr>
            <a:r>
              <a:rPr lang="en-ID" sz="3200" b="1" dirty="0"/>
              <a:t>(Market structure, </a:t>
            </a:r>
            <a:r>
              <a:rPr lang="en-US" sz="3200" b="1" dirty="0"/>
              <a:t>External factors on business decisions and Modalities</a:t>
            </a:r>
            <a:r>
              <a:rPr lang="en-ID" sz="3200" b="1" dirty="0"/>
              <a:t>)</a:t>
            </a:r>
          </a:p>
          <a:p>
            <a:pPr marL="0" indent="0" algn="ctr">
              <a:buNone/>
            </a:pPr>
            <a:r>
              <a:rPr lang="en-ID" b="1" dirty="0"/>
              <a:t>2</a:t>
            </a:r>
            <a:r>
              <a:rPr lang="en-ID" b="1" baseline="30000" dirty="0"/>
              <a:t>nd</a:t>
            </a:r>
            <a:r>
              <a:rPr lang="en-ID" b="1" dirty="0"/>
              <a:t> </a:t>
            </a:r>
            <a:r>
              <a:rPr kumimoji="0" lang="en-ID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Meeting </a:t>
            </a:r>
            <a:endParaRPr lang="en-ID" b="1" dirty="0"/>
          </a:p>
          <a:p>
            <a:pPr marL="0" indent="0" algn="ctr">
              <a:buNone/>
            </a:pPr>
            <a:endParaRPr lang="en-ID" b="1" dirty="0"/>
          </a:p>
          <a:p>
            <a:pPr marL="0" indent="0" algn="ctr">
              <a:buNone/>
            </a:pPr>
            <a:r>
              <a:rPr lang="en-ID" b="1" dirty="0"/>
              <a:t>By:</a:t>
            </a:r>
          </a:p>
          <a:p>
            <a:pPr marL="0" indent="0" algn="ctr">
              <a:buNone/>
            </a:pPr>
            <a:r>
              <a:rPr lang="en-ID" b="1" dirty="0"/>
              <a:t>Purwanto, </a:t>
            </a:r>
            <a:r>
              <a:rPr lang="en-ID" b="1" dirty="0" err="1"/>
              <a:t>S.Pd</a:t>
            </a:r>
            <a:r>
              <a:rPr lang="en-ID" b="1" dirty="0"/>
              <a:t>., M.A.</a:t>
            </a:r>
          </a:p>
          <a:p>
            <a:pPr marL="0" indent="0" algn="r">
              <a:buNone/>
            </a:pPr>
            <a:r>
              <a:rPr lang="en-ID" sz="2400" b="1" dirty="0"/>
              <a:t>Wed, Oct 1</a:t>
            </a:r>
            <a:r>
              <a:rPr lang="en-ID" sz="2400" b="1" baseline="30000" dirty="0"/>
              <a:t>st</a:t>
            </a:r>
            <a:r>
              <a:rPr lang="en-ID" sz="2400" b="1" dirty="0"/>
              <a:t>, 2025</a:t>
            </a:r>
          </a:p>
        </p:txBody>
      </p:sp>
    </p:spTree>
    <p:extLst>
      <p:ext uri="{BB962C8B-B14F-4D97-AF65-F5344CB8AC3E}">
        <p14:creationId xmlns:p14="http://schemas.microsoft.com/office/powerpoint/2010/main" val="1132337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E5E64-EF65-4C05-9FAF-AC636F8AD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86119"/>
            <a:ext cx="4694548" cy="132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ID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Class Activities</a:t>
            </a:r>
            <a:endParaRPr lang="en-ID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95C2D23-7DBF-4C83-A7F2-AB4A9889BA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359054"/>
              </p:ext>
            </p:extLst>
          </p:nvPr>
        </p:nvGraphicFramePr>
        <p:xfrm>
          <a:off x="2212156" y="2733774"/>
          <a:ext cx="7767687" cy="286574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767687">
                  <a:extLst>
                    <a:ext uri="{9D8B030D-6E8A-4147-A177-3AD203B41FA5}">
                      <a16:colId xmlns:a16="http://schemas.microsoft.com/office/drawing/2014/main" val="3540654301"/>
                    </a:ext>
                  </a:extLst>
                </a:gridCol>
              </a:tblGrid>
              <a:tr h="286574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ID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Group Discussion: </a:t>
                      </a:r>
                      <a:r>
                        <a:rPr lang="en-ID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Debate whether monopolies are good or bad for the economy.</a:t>
                      </a:r>
                      <a:endParaRPr lang="en-ID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ID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Case Study: </a:t>
                      </a:r>
                      <a:r>
                        <a:rPr lang="en-ID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Analyse how scarcity of raw materials (like lithium for batteries) affects electric car companies.</a:t>
                      </a:r>
                      <a:endParaRPr lang="en-ID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ID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Role Play: </a:t>
                      </a:r>
                      <a:r>
                        <a:rPr lang="en-ID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Students act as government regulators and company CEOs discussing a new environmental law.</a:t>
                      </a:r>
                      <a:endParaRPr lang="en-ID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ID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Writing Task: </a:t>
                      </a:r>
                      <a:r>
                        <a:rPr lang="en-ID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Students write a short essay on how global economic trends may shape business strategies</a:t>
                      </a:r>
                      <a:endParaRPr lang="en-ID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0765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7277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C840E-0891-4B58-9142-DF4E2DC47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9692" y="3020291"/>
            <a:ext cx="7571509" cy="159327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9600" dirty="0">
                <a:latin typeface="Algerian" panose="04020705040A02060702" pitchFamily="82" charset="0"/>
              </a:rPr>
              <a:t>THANK YOU</a:t>
            </a:r>
            <a:endParaRPr lang="en-ID" sz="96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296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1322" y="1011535"/>
            <a:ext cx="5869356" cy="1134087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489585" marR="293370" indent="2302510" algn="ctr">
              <a:lnSpc>
                <a:spcPct val="108000"/>
              </a:lnSpc>
              <a:spcBef>
                <a:spcPts val="515"/>
              </a:spcBef>
            </a:pPr>
            <a:br>
              <a:rPr lang="en-US" sz="3200" dirty="0">
                <a:latin typeface="Cambria"/>
                <a:ea typeface="Cambria"/>
                <a:cs typeface="Cambria"/>
              </a:rPr>
            </a:br>
            <a:br>
              <a:rPr lang="en-US" sz="3200" dirty="0">
                <a:latin typeface="Cambria"/>
                <a:ea typeface="Cambria"/>
                <a:cs typeface="Cambria"/>
              </a:rPr>
            </a:br>
            <a:r>
              <a:rPr lang="en-US" sz="3200" dirty="0">
                <a:latin typeface="Cambria"/>
                <a:ea typeface="Cambria"/>
                <a:cs typeface="Cambria"/>
              </a:rPr>
              <a:t>🎯 Learning Indicators</a:t>
            </a:r>
            <a:br>
              <a:rPr lang="en-US" b="1" dirty="0"/>
            </a:br>
            <a:br>
              <a:rPr lang="en-US" sz="1800" b="1" dirty="0"/>
            </a:br>
            <a:br>
              <a:rPr lang="id-ID" sz="3200" dirty="0">
                <a:latin typeface="Cambria"/>
                <a:ea typeface="Cambria"/>
                <a:cs typeface="Cambria"/>
              </a:rPr>
            </a:br>
            <a:endParaRPr lang="id-ID" sz="3200" dirty="0">
              <a:effectLst/>
              <a:latin typeface="Cambria"/>
              <a:ea typeface="Cambria"/>
              <a:cs typeface="Cambria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966905B-0A0C-A460-96CE-22A3458A1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7994" y="1862818"/>
            <a:ext cx="8505908" cy="338033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/>
            <a:endParaRPr lang="en-US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D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the end of this lesson, students are able to: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ID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Analyze</a:t>
            </a:r>
            <a:r>
              <a:rPr lang="en-ID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ID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impact of external factors on business decisions</a:t>
            </a:r>
            <a:r>
              <a:rPr lang="en-ID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Write and talk about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market structure and external factors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confidently.</a:t>
            </a:r>
            <a:endParaRPr lang="en-ID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ID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ID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modalities (can, may, must, should, might, etc.)</a:t>
            </a:r>
            <a:r>
              <a:rPr lang="en-ID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the context of business economics.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105515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B3797-0147-487D-8C4D-1356D9FD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2578" y="0"/>
            <a:ext cx="5579440" cy="9803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b="1" dirty="0">
                <a:latin typeface="Arial Black" panose="020B0A04020102020204" pitchFamily="34" charset="0"/>
              </a:rPr>
              <a:t>Market Structure</a:t>
            </a:r>
            <a:endParaRPr lang="en-ID" sz="3600" b="1" dirty="0">
              <a:latin typeface="Arial Black" panose="020B0A040201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4B8403-2A07-411B-AC85-6C1E3C025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5554" y="980388"/>
            <a:ext cx="8978245" cy="519657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buNone/>
            </a:pPr>
            <a:r>
              <a:rPr lang="en-ID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Market structure determines </a:t>
            </a:r>
            <a:r>
              <a:rPr lang="en-ID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how businesses compete</a:t>
            </a:r>
            <a:r>
              <a:rPr lang="en-ID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and set prices.</a:t>
            </a:r>
          </a:p>
          <a:p>
            <a:pPr marL="0" indent="0">
              <a:lnSpc>
                <a:spcPct val="107000"/>
              </a:lnSpc>
              <a:buNone/>
            </a:pPr>
            <a:endParaRPr lang="en-ID" sz="10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en-ID" sz="1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Perfect Competition</a:t>
            </a:r>
            <a:r>
              <a:rPr lang="en-ID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many sellers, identical products, no price control.</a:t>
            </a:r>
            <a:endParaRPr lang="en-ID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D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Example: agricultural products (rice, corn).</a:t>
            </a:r>
            <a:endParaRPr lang="en-ID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D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Firms </a:t>
            </a:r>
            <a:r>
              <a:rPr lang="en-ID" sz="1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cannot</a:t>
            </a:r>
            <a:r>
              <a:rPr lang="en-ID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influence prices; they </a:t>
            </a:r>
            <a:r>
              <a:rPr lang="en-ID" sz="1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r>
              <a:rPr lang="en-ID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accept the market price.</a:t>
            </a:r>
            <a:endParaRPr lang="en-ID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en-ID" sz="1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Monopolistic Competition</a:t>
            </a:r>
            <a:r>
              <a:rPr lang="en-ID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many sellers, differentiated products.</a:t>
            </a:r>
            <a:endParaRPr lang="en-ID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D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Example: clothing, restaurants.</a:t>
            </a:r>
            <a:endParaRPr lang="en-ID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D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Businesses </a:t>
            </a:r>
            <a:r>
              <a:rPr lang="en-ID" sz="1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en-ID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use branding to attract customers.</a:t>
            </a:r>
            <a:endParaRPr lang="en-ID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en-ID" sz="1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Oligopoly</a:t>
            </a:r>
            <a:r>
              <a:rPr lang="en-ID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few large firms dominate the market.</a:t>
            </a:r>
            <a:endParaRPr lang="en-ID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D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Example: smartphone industry (Apple, Samsung).</a:t>
            </a:r>
            <a:endParaRPr lang="en-ID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D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Firms </a:t>
            </a:r>
            <a:r>
              <a:rPr lang="en-ID" sz="1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might</a:t>
            </a:r>
            <a:r>
              <a:rPr lang="en-ID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engage in price wars or collusion.</a:t>
            </a:r>
            <a:endParaRPr lang="en-ID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en-ID" sz="1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Monopoly</a:t>
            </a:r>
            <a:r>
              <a:rPr lang="en-ID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one seller controls the entire market.</a:t>
            </a:r>
            <a:endParaRPr lang="en-ID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D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Example: state electricity companies.</a:t>
            </a:r>
            <a:endParaRPr lang="en-ID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D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monopolist </a:t>
            </a:r>
            <a:r>
              <a:rPr lang="en-ID" sz="1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r>
              <a:rPr lang="en-ID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regulate prices responsibly.</a:t>
            </a:r>
            <a:endParaRPr lang="en-ID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67150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74000">
              <a:schemeClr val="accent4">
                <a:lumMod val="75000"/>
              </a:schemeClr>
            </a:gs>
            <a:gs pos="83000">
              <a:schemeClr val="accent4">
                <a:lumMod val="20000"/>
                <a:lumOff val="80000"/>
              </a:schemeClr>
            </a:gs>
            <a:gs pos="100000">
              <a:schemeClr val="accent4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D2E2C-14FF-4ECC-8318-51ACE7EA0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7553" y="0"/>
            <a:ext cx="7191994" cy="59388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/>
              <a:t>Conversation about Market structure</a:t>
            </a:r>
            <a:endParaRPr lang="en-ID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B8F6C-8FD1-4A28-AAF9-12B8EAEFC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181" y="735291"/>
            <a:ext cx="11663917" cy="584626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1400" b="1" dirty="0"/>
              <a:t>Anna:</a:t>
            </a:r>
            <a:r>
              <a:rPr lang="en-US" sz="1400" dirty="0"/>
              <a:t> Hey, Ben, have you finished the reading for our economics class?</a:t>
            </a:r>
          </a:p>
          <a:p>
            <a:r>
              <a:rPr lang="en-US" sz="1400" b="1" dirty="0"/>
              <a:t>Ben:</a:t>
            </a:r>
            <a:r>
              <a:rPr lang="en-US" sz="1400" dirty="0"/>
              <a:t> Not really. I just skimmed through it. It was all about market structures, right?</a:t>
            </a:r>
          </a:p>
          <a:p>
            <a:r>
              <a:rPr lang="en-US" sz="1400" b="1" dirty="0"/>
              <a:t>Anna:</a:t>
            </a:r>
            <a:r>
              <a:rPr lang="en-US" sz="1400" dirty="0"/>
              <a:t> Yeah, exactly. Basically, the type of market structure determines how businesses compete and how they set their prices.</a:t>
            </a:r>
          </a:p>
          <a:p>
            <a:r>
              <a:rPr lang="en-US" sz="1400" b="1" dirty="0"/>
              <a:t>Ben:</a:t>
            </a:r>
            <a:r>
              <a:rPr lang="en-US" sz="1400" dirty="0"/>
              <a:t> Hmm, so like what kinds of market structures are we talking about?</a:t>
            </a:r>
          </a:p>
          <a:p>
            <a:r>
              <a:rPr lang="en-US" sz="1400" b="1" dirty="0"/>
              <a:t>Anna:</a:t>
            </a:r>
            <a:r>
              <a:rPr lang="en-US" sz="1400" dirty="0"/>
              <a:t> Well, there are four main ones: perfect competition, monopolistic competition, oligopoly, and monopoly.</a:t>
            </a:r>
          </a:p>
          <a:p>
            <a:r>
              <a:rPr lang="en-US" sz="1400" b="1" dirty="0"/>
              <a:t>Ben:</a:t>
            </a:r>
            <a:r>
              <a:rPr lang="en-US" sz="1400" dirty="0"/>
              <a:t> Oh yeah! I remember now. Perfect competition means tons of sellers, all selling basically the same product, right?</a:t>
            </a:r>
          </a:p>
          <a:p>
            <a:r>
              <a:rPr lang="en-US" sz="1400" b="1" dirty="0"/>
              <a:t>Anna:</a:t>
            </a:r>
            <a:r>
              <a:rPr lang="en-US" sz="1400" dirty="0"/>
              <a:t> Right. And because the products are identical, businesses can’t really set their own prices. The market sets the price, and firms just follow.</a:t>
            </a:r>
          </a:p>
          <a:p>
            <a:r>
              <a:rPr lang="en-US" sz="1400" b="1" dirty="0"/>
              <a:t>Ben:</a:t>
            </a:r>
            <a:r>
              <a:rPr lang="en-US" sz="1400" dirty="0"/>
              <a:t> Got it. So that’s why farmers often can’t charge whatever they want for crops.</a:t>
            </a:r>
          </a:p>
          <a:p>
            <a:r>
              <a:rPr lang="en-US" sz="1400" b="1" dirty="0"/>
              <a:t>Anna:</a:t>
            </a:r>
            <a:r>
              <a:rPr lang="en-US" sz="1400" dirty="0"/>
              <a:t> Exactly. Now, monopolistic competition is a bit different. Businesses sell similar products, but they try to differentiate them with branding or quality.</a:t>
            </a:r>
          </a:p>
          <a:p>
            <a:r>
              <a:rPr lang="en-US" sz="1400" b="1" dirty="0"/>
              <a:t>Ben:</a:t>
            </a:r>
            <a:r>
              <a:rPr lang="en-US" sz="1400" dirty="0"/>
              <a:t> Like restaurants or clothing brands?</a:t>
            </a:r>
          </a:p>
          <a:p>
            <a:r>
              <a:rPr lang="en-US" sz="1400" b="1" dirty="0"/>
              <a:t>Anna:</a:t>
            </a:r>
            <a:r>
              <a:rPr lang="en-US" sz="1400" dirty="0"/>
              <a:t> Yep! They compete through advertising and unique styles, but prices still stay relatively competitive.</a:t>
            </a:r>
          </a:p>
          <a:p>
            <a:r>
              <a:rPr lang="en-US" sz="1400" b="1" dirty="0"/>
              <a:t>Ben:</a:t>
            </a:r>
            <a:r>
              <a:rPr lang="en-US" sz="1400" dirty="0"/>
              <a:t> And oligopoly is when just a few big firms dominate the market, right?</a:t>
            </a:r>
          </a:p>
          <a:p>
            <a:r>
              <a:rPr lang="en-US" sz="1400" b="1" dirty="0"/>
              <a:t>Anna:</a:t>
            </a:r>
            <a:r>
              <a:rPr lang="en-US" sz="1400" dirty="0"/>
              <a:t> Correct. Think about airlines or smartphone companies. Since there are only a few major players, they tend to keep an eye on each other’s prices. Sometimes, they even end up matching prices.</a:t>
            </a:r>
          </a:p>
          <a:p>
            <a:r>
              <a:rPr lang="en-US" sz="1400" b="1" dirty="0"/>
              <a:t>Ben:</a:t>
            </a:r>
            <a:r>
              <a:rPr lang="en-US" sz="1400" dirty="0"/>
              <a:t> Makes sense. And monopoly is when only one company controls the whole market.</a:t>
            </a:r>
          </a:p>
          <a:p>
            <a:r>
              <a:rPr lang="en-US" sz="1400" b="1" dirty="0"/>
              <a:t>Anna:</a:t>
            </a:r>
            <a:r>
              <a:rPr lang="en-US" sz="1400" dirty="0"/>
              <a:t> Exactly. With no competition, that company has a lot of power to set prices.</a:t>
            </a:r>
          </a:p>
          <a:p>
            <a:r>
              <a:rPr lang="en-US" sz="1400" b="1" dirty="0"/>
              <a:t>Ben:</a:t>
            </a:r>
            <a:r>
              <a:rPr lang="en-US" sz="1400" dirty="0"/>
              <a:t> So basically, the less competition there is, the more control businesses have over prices.</a:t>
            </a:r>
          </a:p>
          <a:p>
            <a:r>
              <a:rPr lang="en-US" sz="1400" b="1" dirty="0"/>
              <a:t>Anna:</a:t>
            </a:r>
            <a:r>
              <a:rPr lang="en-US" sz="1400" dirty="0"/>
              <a:t> That’s the big idea. Market structure shapes both competition and pricing strategies.</a:t>
            </a:r>
          </a:p>
          <a:p>
            <a:r>
              <a:rPr lang="en-US" sz="1400" b="1" dirty="0"/>
              <a:t>Ben:</a:t>
            </a:r>
            <a:r>
              <a:rPr lang="en-US" sz="1400" dirty="0"/>
              <a:t> Nice, thanks for breaking it down. Now I think I can actually answer the professor’s questions tomorrow.</a:t>
            </a:r>
          </a:p>
        </p:txBody>
      </p:sp>
    </p:spTree>
    <p:extLst>
      <p:ext uri="{BB962C8B-B14F-4D97-AF65-F5344CB8AC3E}">
        <p14:creationId xmlns:p14="http://schemas.microsoft.com/office/powerpoint/2010/main" val="1224184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246439" y="35157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" y="0"/>
            <a:ext cx="9153427" cy="106613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ID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Impact of Government Regulation</a:t>
            </a:r>
            <a:endParaRPr lang="en-US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49691" y="1649690"/>
            <a:ext cx="9430422" cy="423263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D" sz="8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Government regulation affects business operations:</a:t>
            </a:r>
            <a:endParaRPr lang="en-ID" sz="7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8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Taxation: Businesses must pay corporate income tax.</a:t>
            </a:r>
            <a:endParaRPr lang="en-ID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8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Labor</a:t>
            </a:r>
            <a:r>
              <a:rPr lang="en-ID" sz="8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Law: Firms should provide safe working conditions.</a:t>
            </a:r>
            <a:endParaRPr lang="en-ID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8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Environmental Policy: Companies must follow pollution limits.</a:t>
            </a:r>
            <a:endParaRPr lang="en-ID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8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Competition Law: Governments can prevent monopolistic practices.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endParaRPr lang="en-ID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D" sz="8000" dirty="0">
                <a:effectLst/>
                <a:latin typeface="Segoe UI Emoji" panose="020B0502040204020203" pitchFamily="34" charset="0"/>
                <a:ea typeface="Times New Roman" panose="02020603050405020304" pitchFamily="18" charset="0"/>
                <a:cs typeface="Segoe UI Emoji" panose="020B0502040204020203" pitchFamily="34" charset="0"/>
              </a:rPr>
              <a:t>📌</a:t>
            </a:r>
            <a:r>
              <a:rPr lang="en-ID" sz="8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8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Case Study Example</a:t>
            </a:r>
            <a:r>
              <a:rPr lang="en-ID" sz="8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ID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8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Indonesia’s government banning excessive plastic bag use → businesses </a:t>
            </a:r>
            <a:r>
              <a:rPr lang="en-ID" sz="8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lang="en-ID" sz="8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shift to eco-friendly packaging.</a:t>
            </a:r>
            <a:endParaRPr lang="en-ID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013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0C8AC-8E67-4DE4-A50E-A250FCF06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882"/>
            <a:ext cx="10515600" cy="76609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2800" b="1" dirty="0"/>
              <a:t>Conversation about Government regulation affects business operations</a:t>
            </a:r>
            <a:endParaRPr lang="en-ID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E8A8E-6296-45CC-BD7B-A4AEB020F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936" y="1159497"/>
            <a:ext cx="11510128" cy="535442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en-US" b="1" dirty="0"/>
              <a:t>Maya:</a:t>
            </a:r>
            <a:r>
              <a:rPr lang="en-US" dirty="0"/>
              <a:t> Hey, Daniel, did you start the assignment for business management class?</a:t>
            </a:r>
          </a:p>
          <a:p>
            <a:r>
              <a:rPr lang="en-US" b="1" dirty="0"/>
              <a:t>Daniel:</a:t>
            </a:r>
            <a:r>
              <a:rPr lang="en-US" dirty="0"/>
              <a:t> Not yet. What’s it about?</a:t>
            </a:r>
          </a:p>
          <a:p>
            <a:r>
              <a:rPr lang="en-US" b="1" dirty="0"/>
              <a:t>Maya:</a:t>
            </a:r>
            <a:r>
              <a:rPr lang="en-US" dirty="0"/>
              <a:t> It’s about how government regulation affects business operations.</a:t>
            </a:r>
          </a:p>
          <a:p>
            <a:r>
              <a:rPr lang="en-US" b="1" dirty="0"/>
              <a:t>Daniel:</a:t>
            </a:r>
            <a:r>
              <a:rPr lang="en-US" dirty="0"/>
              <a:t> Oh, that’s interesting. So, like, what kind of regulations are we talking about?</a:t>
            </a:r>
          </a:p>
          <a:p>
            <a:r>
              <a:rPr lang="en-US" b="1" dirty="0"/>
              <a:t>Maya:</a:t>
            </a:r>
            <a:r>
              <a:rPr lang="en-US" dirty="0"/>
              <a:t> Well, for example, labor laws, environmental rules, safety standards, and taxes. They all shape the way businesses operate.</a:t>
            </a:r>
          </a:p>
          <a:p>
            <a:r>
              <a:rPr lang="en-US" b="1" dirty="0"/>
              <a:t>Daniel:</a:t>
            </a:r>
            <a:r>
              <a:rPr lang="en-US" dirty="0"/>
              <a:t> Right. Like minimum wage laws—they affect how much companies have to pay workers.</a:t>
            </a:r>
          </a:p>
          <a:p>
            <a:r>
              <a:rPr lang="en-US" b="1" dirty="0"/>
              <a:t>Maya:</a:t>
            </a:r>
            <a:r>
              <a:rPr lang="en-US" dirty="0"/>
              <a:t> Exactly. And environmental regulations mean businesses need to control pollution or manage waste properly.</a:t>
            </a:r>
          </a:p>
          <a:p>
            <a:r>
              <a:rPr lang="en-US" b="1" dirty="0"/>
              <a:t>Daniel:</a:t>
            </a:r>
            <a:r>
              <a:rPr lang="en-US" dirty="0"/>
              <a:t> That can be expensive for companies, but it’s necessary to protect the environment.</a:t>
            </a:r>
          </a:p>
          <a:p>
            <a:r>
              <a:rPr lang="en-US" b="1" dirty="0"/>
              <a:t>Maya:</a:t>
            </a:r>
            <a:r>
              <a:rPr lang="en-US" dirty="0"/>
              <a:t> True. Another example is health and safety regulations. Companies must make sure their workplaces are safe for employees.</a:t>
            </a:r>
          </a:p>
          <a:p>
            <a:r>
              <a:rPr lang="en-US" b="1" dirty="0"/>
              <a:t>Daniel:</a:t>
            </a:r>
            <a:r>
              <a:rPr lang="en-US" dirty="0"/>
              <a:t> Yeah, I guess that prevents accidents and lawsuits.</a:t>
            </a:r>
          </a:p>
          <a:p>
            <a:r>
              <a:rPr lang="en-US" b="1" dirty="0"/>
              <a:t>Maya:</a:t>
            </a:r>
            <a:r>
              <a:rPr lang="en-US" dirty="0"/>
              <a:t> And don’t forget taxes. They directly affect a company’s profits and decisions about pricing or expansion.</a:t>
            </a:r>
          </a:p>
          <a:p>
            <a:r>
              <a:rPr lang="en-US" b="1" dirty="0"/>
              <a:t>Daniel:</a:t>
            </a:r>
            <a:r>
              <a:rPr lang="en-US" dirty="0"/>
              <a:t> So basically, regulations can increase costs for businesses, but they also ensure fairness, safety, and protection for society.</a:t>
            </a:r>
          </a:p>
          <a:p>
            <a:r>
              <a:rPr lang="en-US" b="1" dirty="0"/>
              <a:t>Maya:</a:t>
            </a:r>
            <a:r>
              <a:rPr lang="en-US" dirty="0"/>
              <a:t> Exactly. It’s a balance—too much regulation can slow down business growth, but too little can harm workers, consumers, and the environment.</a:t>
            </a:r>
          </a:p>
          <a:p>
            <a:r>
              <a:rPr lang="en-US" b="1" dirty="0"/>
              <a:t>Daniel:</a:t>
            </a:r>
            <a:r>
              <a:rPr lang="en-US" dirty="0"/>
              <a:t> Got it. That actually makes sense now. I think I can write a solid essay about it.</a:t>
            </a:r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709376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74BB7-3D0B-CFA7-3E43-F65648996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784264" cy="104637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ID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External Factors ON BUSINESS DECISION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A8BE2-E030-B5CB-C182-CC9C85CDD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7971" y="1354500"/>
            <a:ext cx="9709607" cy="423559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en-ID" sz="20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Trade Policy</a:t>
            </a:r>
            <a:endParaRPr lang="en-ID" sz="20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D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Tariffs, quotas, and free trade agreements influence costs and competitiveness.</a:t>
            </a:r>
            <a:endParaRPr lang="en-ID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D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Businesses </a:t>
            </a:r>
            <a:r>
              <a:rPr lang="en-ID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lang="en-ID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adapt export-import strategies.</a:t>
            </a:r>
            <a:endParaRPr lang="en-ID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en-ID" sz="20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Exchange Rates</a:t>
            </a:r>
            <a:endParaRPr lang="en-ID" sz="20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D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weak rupiah makes imports more expensive but exports cheaper.</a:t>
            </a:r>
            <a:endParaRPr lang="en-ID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D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Firms </a:t>
            </a:r>
            <a:r>
              <a:rPr lang="en-ID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r>
              <a:rPr lang="en-ID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consider currency risk.</a:t>
            </a:r>
            <a:endParaRPr lang="en-ID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en-ID" sz="20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Global Economic Trends</a:t>
            </a:r>
            <a:endParaRPr lang="en-ID" sz="20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D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Recession, inflation, technological shifts.</a:t>
            </a:r>
            <a:endParaRPr lang="en-ID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D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Companies </a:t>
            </a:r>
            <a:r>
              <a:rPr lang="en-ID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en-ID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adjust pricing and supply chains accordingly.</a:t>
            </a:r>
            <a:endParaRPr lang="en-ID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085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F21A0-3161-436F-9ECB-C03C300CA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4912" y="223725"/>
            <a:ext cx="10341204" cy="76609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b="1" dirty="0"/>
              <a:t>Dialogue about external factors on business decisions</a:t>
            </a:r>
            <a:endParaRPr lang="en-ID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4E25A-571D-41F9-BDD9-F631FAAE4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646" y="1272618"/>
            <a:ext cx="11557262" cy="508104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en-US" b="1" dirty="0"/>
              <a:t>Sofia:</a:t>
            </a:r>
            <a:r>
              <a:rPr lang="en-US" dirty="0"/>
              <a:t> Hey, Liam, did you review the chapter on business decisions?</a:t>
            </a:r>
          </a:p>
          <a:p>
            <a:r>
              <a:rPr lang="en-US" b="1" dirty="0"/>
              <a:t>Liam:</a:t>
            </a:r>
            <a:r>
              <a:rPr lang="en-US" dirty="0"/>
              <a:t> A little. It said something about external factors influencing decisions, right?</a:t>
            </a:r>
          </a:p>
          <a:p>
            <a:r>
              <a:rPr lang="en-US" b="1" dirty="0"/>
              <a:t>Sofia:</a:t>
            </a:r>
            <a:r>
              <a:rPr lang="en-US" dirty="0"/>
              <a:t> Yeah. Basically, businesses don’t make decisions in isolation. Things outside the company affect them.</a:t>
            </a:r>
          </a:p>
          <a:p>
            <a:r>
              <a:rPr lang="en-US" b="1" dirty="0"/>
              <a:t>Liam:</a:t>
            </a:r>
            <a:r>
              <a:rPr lang="en-US" dirty="0"/>
              <a:t> Like what kind of things?</a:t>
            </a:r>
          </a:p>
          <a:p>
            <a:r>
              <a:rPr lang="en-US" b="1" dirty="0"/>
              <a:t>Sofia:</a:t>
            </a:r>
            <a:r>
              <a:rPr lang="en-US" dirty="0"/>
              <a:t> For example, economic conditions. If the economy is weak, companies might cut costs or delay expansion.</a:t>
            </a:r>
          </a:p>
          <a:p>
            <a:r>
              <a:rPr lang="en-US" b="1" dirty="0"/>
              <a:t>Liam:</a:t>
            </a:r>
            <a:r>
              <a:rPr lang="en-US" dirty="0"/>
              <a:t> True. Inflation or high interest rates can also change how businesses plan.</a:t>
            </a:r>
          </a:p>
          <a:p>
            <a:r>
              <a:rPr lang="en-US" b="1" dirty="0"/>
              <a:t>Sofia:</a:t>
            </a:r>
            <a:r>
              <a:rPr lang="en-US" dirty="0"/>
              <a:t> Exactly. Then there are social factors—like changing customer preferences. If people want eco-friendly products, businesses need to adjust.</a:t>
            </a:r>
          </a:p>
          <a:p>
            <a:r>
              <a:rPr lang="en-US" b="1" dirty="0"/>
              <a:t>Liam:</a:t>
            </a:r>
            <a:r>
              <a:rPr lang="en-US" dirty="0"/>
              <a:t> Oh, like how many companies are now moving to sustainable packaging.</a:t>
            </a:r>
          </a:p>
          <a:p>
            <a:r>
              <a:rPr lang="en-US" b="1" dirty="0"/>
              <a:t>Sofia:</a:t>
            </a:r>
            <a:r>
              <a:rPr lang="en-US" dirty="0"/>
              <a:t> Right! Political and legal factors matter too. New laws, taxes, or government policies can push businesses to make different choices.</a:t>
            </a:r>
          </a:p>
          <a:p>
            <a:r>
              <a:rPr lang="en-US" b="1" dirty="0"/>
              <a:t>Liam:</a:t>
            </a:r>
            <a:r>
              <a:rPr lang="en-US" dirty="0"/>
              <a:t> And technology, I guess. When new tech comes out, businesses either adopt it or risk falling behind.</a:t>
            </a:r>
          </a:p>
          <a:p>
            <a:r>
              <a:rPr lang="en-US" b="1" dirty="0"/>
              <a:t>Sofia:</a:t>
            </a:r>
            <a:r>
              <a:rPr lang="en-US" dirty="0"/>
              <a:t> Yep. Think about how online shopping forced traditional stores to go digital.</a:t>
            </a:r>
          </a:p>
          <a:p>
            <a:r>
              <a:rPr lang="en-US" b="1" dirty="0"/>
              <a:t>Liam:</a:t>
            </a:r>
            <a:r>
              <a:rPr lang="en-US" dirty="0"/>
              <a:t> So basically, external factors—economic, social, political, legal, and technological—guide or limit business decisions.</a:t>
            </a:r>
          </a:p>
          <a:p>
            <a:r>
              <a:rPr lang="en-US" b="1" dirty="0"/>
              <a:t>Sofia:</a:t>
            </a:r>
            <a:r>
              <a:rPr lang="en-US" dirty="0"/>
              <a:t> Exactly. Companies can’t control these factors, but they have to respond to them.</a:t>
            </a:r>
          </a:p>
          <a:p>
            <a:r>
              <a:rPr lang="en-US" b="1" dirty="0"/>
              <a:t>Liam:</a:t>
            </a:r>
            <a:r>
              <a:rPr lang="en-US" dirty="0"/>
              <a:t> Nice, that really clears things up. Thanks, Sofia—I think I’m ready for tomorrow’s discussion.</a:t>
            </a:r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265658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1439C-DE7E-4D36-B3ED-1D8D5A66A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9392"/>
            <a:ext cx="9869863" cy="94520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b="1" dirty="0">
                <a:latin typeface="Arial Black" panose="020B0A04020102020204" pitchFamily="34" charset="0"/>
              </a:rPr>
              <a:t>Some sentences use modalities (can, may, must, should, might, etc.) in the context of business economics</a:t>
            </a:r>
            <a:endParaRPr lang="en-ID" sz="2400" b="1" dirty="0">
              <a:latin typeface="Arial Black" panose="020B0A040201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26A1ED9-A82B-4FD0-8155-528BDCCAE2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19027" y="1898631"/>
            <a:ext cx="10953946" cy="409342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 a perfectly competitive market, businesses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only compete through efficiency and lower costs.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Governments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should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regulate monopolies to prevent unfair pricing and protect consumers.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Government regulations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may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increase production costs for businesses through taxes or safety requirements.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Stricter environmental laws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might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encourage companies to adopt greener technologies.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Companies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shall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follow government regulations when making strategic business decisions.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 rise in fuel prices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will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influence how transportation companies set their service charges.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If customer demand decreases, firms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would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likely reduce production to avoid losses.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Sudden changes in technology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could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push businesses to innovate faster.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Businesses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must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adapt to social trends in order to stay competitive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7069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1595</TotalTime>
  <Words>1493</Words>
  <Application>Microsoft Office PowerPoint</Application>
  <PresentationFormat>Widescreen</PresentationFormat>
  <Paragraphs>114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Aharoni</vt:lpstr>
      <vt:lpstr>Algerian</vt:lpstr>
      <vt:lpstr>Arial</vt:lpstr>
      <vt:lpstr>Arial Black</vt:lpstr>
      <vt:lpstr>Calibri</vt:lpstr>
      <vt:lpstr>Calibri Light</vt:lpstr>
      <vt:lpstr>Cambria</vt:lpstr>
      <vt:lpstr>Century Gothic</vt:lpstr>
      <vt:lpstr>Courier New</vt:lpstr>
      <vt:lpstr>Segoe UI Emoji</vt:lpstr>
      <vt:lpstr>Symbol</vt:lpstr>
      <vt:lpstr>Times New Roman</vt:lpstr>
      <vt:lpstr>Office Theme</vt:lpstr>
      <vt:lpstr>Vapor Trail</vt:lpstr>
      <vt:lpstr>ENGLISH FOR PROFESSIONAL PURPOSES</vt:lpstr>
      <vt:lpstr>  🎯 Learning Indicators   </vt:lpstr>
      <vt:lpstr>Market Structure</vt:lpstr>
      <vt:lpstr>Conversation about Market structure</vt:lpstr>
      <vt:lpstr>Impact of Government Regulation</vt:lpstr>
      <vt:lpstr>Conversation about Government regulation affects business operations</vt:lpstr>
      <vt:lpstr>External Factors ON BUSINESS DECISION</vt:lpstr>
      <vt:lpstr>Dialogue about external factors on business decisions</vt:lpstr>
      <vt:lpstr>Some sentences use modalities (can, may, must, should, might, etc.) in the context of business economics</vt:lpstr>
      <vt:lpstr>Class Activities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OF ENGLISH FOR PROFESSIONAL PURPOSES</dc:title>
  <dc:creator>nia sari</dc:creator>
  <cp:lastModifiedBy>Mr Pur Purwanto</cp:lastModifiedBy>
  <cp:revision>33</cp:revision>
  <dcterms:created xsi:type="dcterms:W3CDTF">2021-10-11T14:47:02Z</dcterms:created>
  <dcterms:modified xsi:type="dcterms:W3CDTF">2025-10-13T15:02:48Z</dcterms:modified>
</cp:coreProperties>
</file>