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82" r:id="rId4"/>
    <p:sldId id="290" r:id="rId5"/>
    <p:sldId id="289" r:id="rId6"/>
    <p:sldId id="291" r:id="rId7"/>
    <p:sldId id="292" r:id="rId8"/>
    <p:sldId id="293" r:id="rId9"/>
    <p:sldId id="294" r:id="rId10"/>
    <p:sldId id="296" r:id="rId11"/>
    <p:sldId id="286" r:id="rId12"/>
    <p:sldId id="298" r:id="rId13"/>
    <p:sldId id="299" r:id="rId14"/>
    <p:sldId id="295" r:id="rId15"/>
    <p:sldId id="300" r:id="rId16"/>
    <p:sldId id="301"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659"/>
    <a:srgbClr val="4C2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7" autoAdjust="0"/>
    <p:restoredTop sz="94660"/>
  </p:normalViewPr>
  <p:slideViewPr>
    <p:cSldViewPr snapToGrid="0">
      <p:cViewPr varScale="1">
        <p:scale>
          <a:sx n="63" d="100"/>
          <a:sy n="63" d="100"/>
        </p:scale>
        <p:origin x="7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38E8-E3FC-4B15-B67B-9479EB9D5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3444ADE-754E-46A1-932F-2BEAB80B0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431302A-7A7E-4080-9752-56C2F598FC05}"/>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F57C5413-C018-491B-B150-9450BCC2153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CE0B433-7498-469B-A949-35F8904E0232}"/>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54300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BBF5-82CC-4FC4-B87A-D13EDB6B33D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0CB42DE-5EC4-4C12-AB68-E8708D61E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B3F0D8B-9C6F-41BB-8A9B-2767E420E094}"/>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EE8C19B9-8343-4865-B1E8-E380E3E99E0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9BED1AF-6927-409D-AD15-59B8AE76774D}"/>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85639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45D25-0076-445B-BC22-65547331E2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95FFB9-DF8B-442A-AD05-249CF93F9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7A2AB5-A894-4DB7-949C-C165105660D8}"/>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AE6ADF83-B304-4067-B590-905672FBB6C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3FD504-229C-417F-B64A-7950E8D3E3B3}"/>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94977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1371600" y="4323845"/>
            <a:ext cx="6400800" cy="365125"/>
          </a:xfrm>
        </p:spPr>
        <p:txBody>
          <a:bodyPr/>
          <a:lstStyle/>
          <a:p>
            <a:endParaRPr lang="en-ID"/>
          </a:p>
        </p:txBody>
      </p:sp>
      <p:sp>
        <p:nvSpPr>
          <p:cNvPr id="6" name="Slide Number Placeholder 5"/>
          <p:cNvSpPr>
            <a:spLocks noGrp="1"/>
          </p:cNvSpPr>
          <p:nvPr>
            <p:ph type="sldNum" sz="quarter" idx="12"/>
          </p:nvPr>
        </p:nvSpPr>
        <p:spPr>
          <a:xfrm>
            <a:off x="8077200" y="1430866"/>
            <a:ext cx="2743200"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70404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21174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685800" y="381001"/>
            <a:ext cx="6991492" cy="364065"/>
          </a:xfrm>
        </p:spPr>
        <p:txBody>
          <a:bodyPr/>
          <a:lstStyle/>
          <a:p>
            <a:endParaRPr lang="en-ID"/>
          </a:p>
        </p:txBody>
      </p:sp>
      <p:sp>
        <p:nvSpPr>
          <p:cNvPr id="6" name="Slide Number Placeholder 5"/>
          <p:cNvSpPr>
            <a:spLocks noGrp="1"/>
          </p:cNvSpPr>
          <p:nvPr>
            <p:ph type="sldNum" sz="quarter" idx="12"/>
          </p:nvPr>
        </p:nvSpPr>
        <p:spPr>
          <a:xfrm>
            <a:off x="10862452" y="381000"/>
            <a:ext cx="643748"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37995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04963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A9A1-1B82-4944-A595-0CFC0F23E621}" type="datetimeFigureOut">
              <a:rPr lang="en-ID" smtClean="0"/>
              <a:t>13/10/2025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85101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DA9A1-1B82-4944-A595-0CFC0F23E621}" type="datetimeFigureOut">
              <a:rPr lang="en-ID" smtClean="0"/>
              <a:t>13/10/2025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47402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DA9A1-1B82-4944-A595-0CFC0F23E621}" type="datetimeFigureOut">
              <a:rPr lang="en-ID" smtClean="0"/>
              <a:t>13/10/2025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57597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2229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8A92-19E5-42B9-94D7-092CCBF978C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400888E-393A-4B6A-ACF3-F6675701E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873F934-A358-4731-8AC2-5B432312CD83}"/>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60BA3C09-8E6B-4B04-8B55-E50BD6B1E6A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A2C1B6C-A131-444D-B6FA-EB4D418F0C4E}"/>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37041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54199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6168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394029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8942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405533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663460-B710-4319-AA5D-79B94DD4CBD2}"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217822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663460-B710-4319-AA5D-79B94DD4CBD2}"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285935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33729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685800" y="381000"/>
            <a:ext cx="6991492" cy="365125"/>
          </a:xfrm>
        </p:spPr>
        <p:txBody>
          <a:bodyPr/>
          <a:lstStyle/>
          <a:p>
            <a:endParaRPr lang="en-ID"/>
          </a:p>
        </p:txBody>
      </p:sp>
      <p:sp>
        <p:nvSpPr>
          <p:cNvPr id="6" name="Slide Number Placeholder 5"/>
          <p:cNvSpPr>
            <a:spLocks noGrp="1"/>
          </p:cNvSpPr>
          <p:nvPr>
            <p:ph type="sldNum" sz="quarter" idx="12"/>
          </p:nvPr>
        </p:nvSpPr>
        <p:spPr>
          <a:xfrm>
            <a:off x="10862452" y="381000"/>
            <a:ext cx="643748"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9678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952C-F594-44FF-A014-9804E1ED1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A5255E6-31D3-4D48-9581-20850D6AD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2E232-1B4A-407C-8BE0-3EC00A6DF49B}"/>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07433751-EF9C-46BA-8672-53224F20555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414CBC2-AE2C-4611-BB0B-159F83CF84E1}"/>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6437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83A9-A9A3-4351-89E4-F828DB646EF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802D6D1-CB9B-475F-B453-9471A6CF1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02C811C-16B8-4A00-BEB9-4E42EAA36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F69F2BA-7E92-4CA6-BCB3-56992C5A2123}"/>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DC6B4818-9E52-49EE-8B20-6A896C7D160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A0F6848-453D-4075-9618-93CE03D796AA}"/>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8909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80BC-C0ED-46C4-9619-09AA359C1A1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D4EEEC0-C2DF-4476-9B54-7CCEC761A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CF7B2-6945-475D-9E03-2D6D1A55C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D7D5663-AD43-484E-B466-1E3AC88AE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8F428-59FC-4E21-AAAA-B23BE7DE0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CD70441-320B-40C5-B7B1-819F448222FA}"/>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8" name="Footer Placeholder 7">
            <a:extLst>
              <a:ext uri="{FF2B5EF4-FFF2-40B4-BE49-F238E27FC236}">
                <a16:creationId xmlns:a16="http://schemas.microsoft.com/office/drawing/2014/main" id="{4B1EF484-5CE8-42BA-A1E1-66FC29E49CF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B04AD26-3CBB-4253-937B-7A6D13429173}"/>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97194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2C8C-2D14-4A35-A215-7E442ABD31C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F59CEB8-6E4D-42A3-B79C-4ABADE71F169}"/>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4" name="Footer Placeholder 3">
            <a:extLst>
              <a:ext uri="{FF2B5EF4-FFF2-40B4-BE49-F238E27FC236}">
                <a16:creationId xmlns:a16="http://schemas.microsoft.com/office/drawing/2014/main" id="{0E6F2AE4-9D5B-48EB-B160-90F688D62D9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45EFB37-08A3-4AFB-9120-A5A746BCD0C2}"/>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40481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9A94D-2BD1-4E56-AC3C-AEBDA5D7FC6F}"/>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3" name="Footer Placeholder 2">
            <a:extLst>
              <a:ext uri="{FF2B5EF4-FFF2-40B4-BE49-F238E27FC236}">
                <a16:creationId xmlns:a16="http://schemas.microsoft.com/office/drawing/2014/main" id="{CA5077BD-1A09-4477-9DF6-0D41FAC90C7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5A27028-C972-4272-997A-931F4AD3C706}"/>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400271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F3AC-5F8C-4496-B8FB-0EDB260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954AC0D-DBED-437B-81CE-581CCDC1E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DB66A895-1075-4B0F-BF7C-DC403F72C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350A1-1BE0-4786-9F82-77CB13501EDB}"/>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6971FD90-0B1C-4EB7-922C-F99323A2FD4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EF2103E-B8C3-49E7-8696-5CD0094BC93D}"/>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88875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195C-414E-4092-88DC-ACA06410D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AD463D1-45F4-4351-BC71-E4A50A5F4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A66B91A-269D-4380-8185-C283DBBBB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A3C0B-48E3-48AD-8724-7FDDE5F0678E}"/>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7D357E9E-A4FA-4070-940E-6E34778448A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3E033E7-A128-4B86-AB36-949F7CE26A2B}"/>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8835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AC36B-EBFF-412F-B319-8348D2B14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C585ECD-2E89-4C2D-A343-75611E9A5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D0B55EE-8533-4DBF-A893-12FEE642E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DF36A83A-166B-4AEF-AFE9-7DF06074E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C8651A3-8161-4D65-B6DC-2FDCB7E2D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405EA-0F70-4C4B-9EDD-A86AA657793A}" type="slidenum">
              <a:rPr lang="en-ID" smtClean="0"/>
              <a:t>‹#›</a:t>
            </a:fld>
            <a:endParaRPr lang="en-ID"/>
          </a:p>
        </p:txBody>
      </p:sp>
    </p:spTree>
    <p:extLst>
      <p:ext uri="{BB962C8B-B14F-4D97-AF65-F5344CB8AC3E}">
        <p14:creationId xmlns:p14="http://schemas.microsoft.com/office/powerpoint/2010/main" val="185735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663460-B710-4319-AA5D-79B94DD4CBD2}" type="datetimeFigureOut">
              <a:rPr lang="en-US" smtClean="0"/>
              <a:t>10/13/2025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DAA258-99DC-4C76-832B-A389E34A7169}" type="slidenum">
              <a:rPr lang="en-US" smtClean="0"/>
              <a:t>‹#›</a:t>
            </a:fld>
            <a:endParaRPr lang="en-US"/>
          </a:p>
        </p:txBody>
      </p:sp>
    </p:spTree>
    <p:extLst>
      <p:ext uri="{BB962C8B-B14F-4D97-AF65-F5344CB8AC3E}">
        <p14:creationId xmlns:p14="http://schemas.microsoft.com/office/powerpoint/2010/main" val="7719501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328C-0440-45A3-8C84-334079F8A75C}"/>
              </a:ext>
            </a:extLst>
          </p:cNvPr>
          <p:cNvSpPr>
            <a:spLocks noGrp="1"/>
          </p:cNvSpPr>
          <p:nvPr>
            <p:ph type="title"/>
          </p:nvPr>
        </p:nvSpPr>
        <p:spPr>
          <a:xfrm>
            <a:off x="0" y="665018"/>
            <a:ext cx="12191999" cy="90949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800" b="1" dirty="0">
                <a:latin typeface="Aharoni" panose="02010803020104030203" pitchFamily="2" charset="-79"/>
                <a:cs typeface="Aharoni" panose="02010803020104030203" pitchFamily="2" charset="-79"/>
              </a:rPr>
              <a:t>ENGLISH FOR PROFESSIONAL PURPOSES</a:t>
            </a:r>
            <a:endParaRPr lang="en-ID" sz="3800"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C0ADC33-664D-4DC2-8189-4BF924C0578D}"/>
              </a:ext>
            </a:extLst>
          </p:cNvPr>
          <p:cNvSpPr>
            <a:spLocks noGrp="1"/>
          </p:cNvSpPr>
          <p:nvPr>
            <p:ph idx="1"/>
          </p:nvPr>
        </p:nvSpPr>
        <p:spPr>
          <a:xfrm>
            <a:off x="2812472" y="2203960"/>
            <a:ext cx="9379527" cy="398902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r>
              <a:rPr lang="en-ID" sz="3600" b="1" dirty="0"/>
              <a:t>ENGLISH FOR BUSINESS</a:t>
            </a:r>
          </a:p>
          <a:p>
            <a:pPr marL="0" indent="0" algn="ctr">
              <a:buNone/>
            </a:pPr>
            <a:r>
              <a:rPr lang="en-ID" sz="3200" b="1" dirty="0"/>
              <a:t>(CHOOSING THE RIGHT CAREER PATH IN BUSINESS)</a:t>
            </a:r>
          </a:p>
          <a:p>
            <a:pPr marL="0" indent="0" algn="ctr">
              <a:buNone/>
            </a:pPr>
            <a:r>
              <a:rPr lang="en-ID" b="1" dirty="0"/>
              <a:t>3</a:t>
            </a:r>
            <a:r>
              <a:rPr lang="en-ID" b="1" baseline="30000" dirty="0"/>
              <a:t>rd </a:t>
            </a:r>
            <a:r>
              <a:rPr kumimoji="0" lang="en-ID" sz="2800" b="1" i="0" u="none" strike="noStrike" kern="1200" cap="none" spc="0" normalizeH="0" baseline="0" noProof="0" dirty="0">
                <a:ln>
                  <a:noFill/>
                </a:ln>
                <a:solidFill>
                  <a:prstClr val="black"/>
                </a:solidFill>
                <a:effectLst/>
                <a:uLnTx/>
                <a:uFillTx/>
                <a:latin typeface="Calibri" panose="020F0502020204030204"/>
                <a:ea typeface="+mn-ea"/>
                <a:cs typeface="+mn-cs"/>
              </a:rPr>
              <a:t>Meeting </a:t>
            </a:r>
            <a:endParaRPr lang="en-ID" b="1" dirty="0"/>
          </a:p>
          <a:p>
            <a:pPr marL="0" indent="0" algn="ctr">
              <a:buNone/>
            </a:pPr>
            <a:endParaRPr lang="en-ID" b="1" dirty="0"/>
          </a:p>
          <a:p>
            <a:pPr marL="0" indent="0" algn="ctr">
              <a:buNone/>
            </a:pPr>
            <a:r>
              <a:rPr lang="en-ID" b="1" dirty="0"/>
              <a:t>By:</a:t>
            </a:r>
          </a:p>
          <a:p>
            <a:pPr marL="0" indent="0" algn="ctr">
              <a:buNone/>
            </a:pPr>
            <a:r>
              <a:rPr lang="en-ID" b="1" dirty="0"/>
              <a:t>Purwanto, </a:t>
            </a:r>
            <a:r>
              <a:rPr lang="en-ID" b="1" dirty="0" err="1"/>
              <a:t>S.Pd</a:t>
            </a:r>
            <a:r>
              <a:rPr lang="en-ID" b="1" dirty="0"/>
              <a:t>., M.A.</a:t>
            </a:r>
          </a:p>
          <a:p>
            <a:pPr marL="0" indent="0" algn="ctr">
              <a:buNone/>
            </a:pPr>
            <a:endParaRPr lang="en-ID" b="1" dirty="0"/>
          </a:p>
          <a:p>
            <a:pPr marL="0" indent="0" algn="r">
              <a:buNone/>
            </a:pPr>
            <a:r>
              <a:rPr lang="en-ID" sz="2400" b="1" dirty="0"/>
              <a:t>Wed, Oct 8</a:t>
            </a:r>
            <a:r>
              <a:rPr lang="en-ID" sz="2400" b="1" baseline="30000" dirty="0"/>
              <a:t>th</a:t>
            </a:r>
            <a:r>
              <a:rPr lang="en-ID" sz="2400" b="1" dirty="0"/>
              <a:t>, 2025</a:t>
            </a:r>
          </a:p>
        </p:txBody>
      </p:sp>
    </p:spTree>
    <p:extLst>
      <p:ext uri="{BB962C8B-B14F-4D97-AF65-F5344CB8AC3E}">
        <p14:creationId xmlns:p14="http://schemas.microsoft.com/office/powerpoint/2010/main" val="113233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FCF6D-8EBF-4E0F-895F-C4B1F68DB664}"/>
              </a:ext>
            </a:extLst>
          </p:cNvPr>
          <p:cNvSpPr>
            <a:spLocks noGrp="1"/>
          </p:cNvSpPr>
          <p:nvPr>
            <p:ph type="title"/>
          </p:nvPr>
        </p:nvSpPr>
        <p:spPr>
          <a:xfrm>
            <a:off x="6202836" y="412259"/>
            <a:ext cx="5150963" cy="1325563"/>
          </a:xfrm>
        </p:spPr>
        <p:style>
          <a:lnRef idx="2">
            <a:schemeClr val="dk1"/>
          </a:lnRef>
          <a:fillRef idx="1">
            <a:schemeClr val="lt1"/>
          </a:fillRef>
          <a:effectRef idx="0">
            <a:schemeClr val="dk1"/>
          </a:effectRef>
          <a:fontRef idx="minor">
            <a:schemeClr val="dk1"/>
          </a:fontRef>
        </p:style>
        <p:txBody>
          <a:bodyPr>
            <a:normAutofit/>
          </a:bodyPr>
          <a:lstStyle/>
          <a:p>
            <a:r>
              <a:rPr lang="en-US" dirty="0"/>
              <a:t>EXERCISE IN PAIR Conversation Practice </a:t>
            </a:r>
            <a:endParaRPr lang="en-ID" dirty="0"/>
          </a:p>
        </p:txBody>
      </p:sp>
      <p:pic>
        <p:nvPicPr>
          <p:cNvPr id="9" name="Content Placeholder 8">
            <a:extLst>
              <a:ext uri="{FF2B5EF4-FFF2-40B4-BE49-F238E27FC236}">
                <a16:creationId xmlns:a16="http://schemas.microsoft.com/office/drawing/2014/main" id="{68B9FC37-652F-4741-A3CF-9808BA464B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85361"/>
            <a:ext cx="10448885" cy="4352344"/>
          </a:xfrm>
        </p:spPr>
      </p:pic>
    </p:spTree>
    <p:extLst>
      <p:ext uri="{BB962C8B-B14F-4D97-AF65-F5344CB8AC3E}">
        <p14:creationId xmlns:p14="http://schemas.microsoft.com/office/powerpoint/2010/main" val="170937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9131-7490-484C-BA25-E18CE92479EA}"/>
              </a:ext>
            </a:extLst>
          </p:cNvPr>
          <p:cNvSpPr>
            <a:spLocks noGrp="1"/>
          </p:cNvSpPr>
          <p:nvPr>
            <p:ph type="title"/>
          </p:nvPr>
        </p:nvSpPr>
        <p:spPr>
          <a:xfrm>
            <a:off x="631597" y="110602"/>
            <a:ext cx="10887958" cy="954628"/>
          </a:xfrm>
        </p:spPr>
        <p:style>
          <a:lnRef idx="2">
            <a:schemeClr val="dk1"/>
          </a:lnRef>
          <a:fillRef idx="1">
            <a:schemeClr val="lt1"/>
          </a:fillRef>
          <a:effectRef idx="0">
            <a:schemeClr val="dk1"/>
          </a:effectRef>
          <a:fontRef idx="minor">
            <a:schemeClr val="dk1"/>
          </a:fontRef>
        </p:style>
        <p:txBody>
          <a:bodyPr>
            <a:normAutofit fontScale="90000"/>
          </a:bodyPr>
          <a:lstStyle/>
          <a:p>
            <a:br>
              <a:rPr lang="en-US" sz="3100" dirty="0"/>
            </a:br>
            <a:br>
              <a:rPr lang="en-US" sz="3100" dirty="0"/>
            </a:br>
            <a:br>
              <a:rPr lang="en-US" sz="3100" dirty="0"/>
            </a:br>
            <a:r>
              <a:rPr lang="en-US" sz="3100" dirty="0"/>
              <a:t>Career Path Interview</a:t>
            </a:r>
            <a:br>
              <a:rPr lang="en-US" sz="3100" dirty="0"/>
            </a:br>
            <a:r>
              <a:rPr lang="en-US" sz="3100" dirty="0"/>
              <a:t>Role 1: Career Advisor (A)	             Role 2: Student Seeking Advice (B)</a:t>
            </a:r>
            <a:br>
              <a:rPr lang="en-US" dirty="0"/>
            </a:br>
            <a:br>
              <a:rPr lang="en-US" dirty="0"/>
            </a:br>
            <a:endParaRPr lang="en-ID" dirty="0"/>
          </a:p>
        </p:txBody>
      </p:sp>
      <p:sp>
        <p:nvSpPr>
          <p:cNvPr id="3" name="Content Placeholder 2">
            <a:extLst>
              <a:ext uri="{FF2B5EF4-FFF2-40B4-BE49-F238E27FC236}">
                <a16:creationId xmlns:a16="http://schemas.microsoft.com/office/drawing/2014/main" id="{B4FB4C5C-8EAE-40E7-8A30-471DF7653744}"/>
              </a:ext>
            </a:extLst>
          </p:cNvPr>
          <p:cNvSpPr>
            <a:spLocks noGrp="1"/>
          </p:cNvSpPr>
          <p:nvPr>
            <p:ph idx="1"/>
          </p:nvPr>
        </p:nvSpPr>
        <p:spPr>
          <a:xfrm>
            <a:off x="443059" y="1319754"/>
            <a:ext cx="11387579" cy="5260155"/>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buNone/>
            </a:pPr>
            <a:r>
              <a:rPr lang="en-US" sz="3600" b="1" dirty="0"/>
              <a:t>A:</a:t>
            </a:r>
            <a:r>
              <a:rPr lang="en-US" sz="3600" dirty="0"/>
              <a:t> Hi! I’m your career advisor today. Can you tell me a little about yourself and what interests you most in business?</a:t>
            </a:r>
          </a:p>
          <a:p>
            <a:pPr marL="0" indent="0">
              <a:buNone/>
            </a:pPr>
            <a:r>
              <a:rPr lang="en-US" sz="3600" b="1" dirty="0"/>
              <a:t>B:</a:t>
            </a:r>
            <a:r>
              <a:rPr lang="en-US" sz="3600" dirty="0"/>
              <a:t> Sure! I’m interested in business because I like the idea of working with people and helping a company grow. I enjoy creative work, but I also like planning and organizing things.</a:t>
            </a:r>
          </a:p>
          <a:p>
            <a:pPr marL="0" indent="0">
              <a:buNone/>
            </a:pPr>
            <a:r>
              <a:rPr lang="en-US" sz="3600" b="1" dirty="0"/>
              <a:t>A:</a:t>
            </a:r>
            <a:r>
              <a:rPr lang="en-US" sz="3600" dirty="0"/>
              <a:t> That’s great. What do you think are your strengths?</a:t>
            </a:r>
          </a:p>
          <a:p>
            <a:pPr marL="0" indent="0">
              <a:buNone/>
            </a:pPr>
            <a:r>
              <a:rPr lang="en-US" sz="3600" b="1" dirty="0"/>
              <a:t>B:</a:t>
            </a:r>
            <a:r>
              <a:rPr lang="en-US" sz="3600" dirty="0"/>
              <a:t> I’d say I’m good at communication and teamwork. I also enjoy solving problems and coming up with new ideas.</a:t>
            </a:r>
          </a:p>
          <a:p>
            <a:pPr marL="0" indent="0">
              <a:buNone/>
            </a:pPr>
            <a:r>
              <a:rPr lang="en-US" sz="3600" b="1" dirty="0"/>
              <a:t>A:</a:t>
            </a:r>
            <a:r>
              <a:rPr lang="en-US" sz="3600" dirty="0"/>
              <a:t> Nice! What about your weaknesses—are there areas where you think you could improve?</a:t>
            </a:r>
          </a:p>
          <a:p>
            <a:pPr marL="0" indent="0">
              <a:buNone/>
            </a:pPr>
            <a:r>
              <a:rPr lang="en-US" sz="3600" b="1" dirty="0"/>
              <a:t>B:</a:t>
            </a:r>
            <a:r>
              <a:rPr lang="en-US" sz="3600" dirty="0"/>
              <a:t> Hmm, I think I sometimes struggle with numbers and data analysis. I’m more of a people person than a math person.</a:t>
            </a:r>
          </a:p>
          <a:p>
            <a:pPr marL="0" indent="0">
              <a:buNone/>
            </a:pPr>
            <a:r>
              <a:rPr lang="en-US" sz="3600" b="1" dirty="0"/>
              <a:t>A:</a:t>
            </a:r>
            <a:r>
              <a:rPr lang="en-US" sz="3600" dirty="0"/>
              <a:t> I see. Based on what you’ve shared, you might do well in marketing or human resources. Marketing could use your creativity and communication skills, while HR would let you work closely with people and manage teamwork.</a:t>
            </a:r>
          </a:p>
          <a:p>
            <a:pPr marL="0" indent="0">
              <a:buNone/>
            </a:pPr>
            <a:r>
              <a:rPr lang="en-US" sz="3600" b="1" dirty="0"/>
              <a:t>B:</a:t>
            </a:r>
            <a:r>
              <a:rPr lang="en-US" sz="3600" dirty="0"/>
              <a:t> That sounds interesting. I’ve always liked the idea of working in marketing. Maybe I could focus on social media marketing or brand management.</a:t>
            </a:r>
          </a:p>
          <a:p>
            <a:pPr marL="0" indent="0">
              <a:buNone/>
            </a:pPr>
            <a:r>
              <a:rPr lang="en-US" sz="3600" b="1" dirty="0"/>
              <a:t>A:</a:t>
            </a:r>
            <a:r>
              <a:rPr lang="en-US" sz="3600" dirty="0"/>
              <a:t> That’s an excellent idea. Those roles really need people who can think creatively and connect with audiences. You might consider taking some short courses in digital marketing to build your skills.</a:t>
            </a:r>
          </a:p>
          <a:p>
            <a:pPr marL="0" indent="0">
              <a:buNone/>
            </a:pPr>
            <a:r>
              <a:rPr lang="en-US" sz="3600" b="1" dirty="0"/>
              <a:t>B:</a:t>
            </a:r>
            <a:r>
              <a:rPr lang="en-US" sz="3600" dirty="0"/>
              <a:t> Thanks for the advice! I’ll definitely look into that.</a:t>
            </a:r>
          </a:p>
          <a:p>
            <a:pPr marL="0" indent="0">
              <a:buNone/>
            </a:pPr>
            <a:endParaRPr lang="en-ID" dirty="0"/>
          </a:p>
        </p:txBody>
      </p:sp>
    </p:spTree>
    <p:extLst>
      <p:ext uri="{BB962C8B-B14F-4D97-AF65-F5344CB8AC3E}">
        <p14:creationId xmlns:p14="http://schemas.microsoft.com/office/powerpoint/2010/main" val="35490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B17F-6522-44B0-B304-E8D9AD32B6B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(After 5 minutes, they switch roles)</a:t>
            </a:r>
            <a:endParaRPr lang="en-ID" dirty="0"/>
          </a:p>
        </p:txBody>
      </p:sp>
      <p:sp>
        <p:nvSpPr>
          <p:cNvPr id="3" name="Content Placeholder 2">
            <a:extLst>
              <a:ext uri="{FF2B5EF4-FFF2-40B4-BE49-F238E27FC236}">
                <a16:creationId xmlns:a16="http://schemas.microsoft.com/office/drawing/2014/main" id="{C811607E-B657-40FD-A7E8-B26F29CD5DC6}"/>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b="1" dirty="0"/>
              <a:t>B (now the Career Advisor):</a:t>
            </a:r>
            <a:r>
              <a:rPr lang="en-US" dirty="0"/>
              <a:t> So, what about you? What are your strengths and interests in business?</a:t>
            </a:r>
          </a:p>
          <a:p>
            <a:r>
              <a:rPr lang="en-US" b="1" dirty="0"/>
              <a:t>A (now the Student Seeking Advice):</a:t>
            </a:r>
            <a:r>
              <a:rPr lang="en-US" dirty="0"/>
              <a:t> I really enjoy analyzing data and understanding how businesses make profits. I’m quite organized and detail-oriented.</a:t>
            </a:r>
          </a:p>
          <a:p>
            <a:r>
              <a:rPr lang="en-US" b="1" dirty="0"/>
              <a:t>B:</a:t>
            </a:r>
            <a:r>
              <a:rPr lang="en-US" dirty="0"/>
              <a:t> Sounds like you’d be good in finance or accounting. Those careers need people who are careful, logical, and good with numbers.</a:t>
            </a:r>
          </a:p>
          <a:p>
            <a:r>
              <a:rPr lang="en-US" b="1" dirty="0"/>
              <a:t>A:</a:t>
            </a:r>
            <a:r>
              <a:rPr lang="en-US" dirty="0"/>
              <a:t> Yes, I was thinking the same. Maybe I could become a financial analyst someday.</a:t>
            </a:r>
          </a:p>
          <a:p>
            <a:r>
              <a:rPr lang="en-US" b="1" dirty="0"/>
              <a:t>B:</a:t>
            </a:r>
            <a:r>
              <a:rPr lang="en-US" dirty="0"/>
              <a:t> That’s a great goal! You can start by taking finance-related courses and learning how to use tools like Excel and business analytics software.</a:t>
            </a:r>
          </a:p>
          <a:p>
            <a:r>
              <a:rPr lang="en-US" b="1" dirty="0"/>
              <a:t>A:</a:t>
            </a:r>
            <a:r>
              <a:rPr lang="en-US" dirty="0"/>
              <a:t> Thanks, that’s helpful advice!</a:t>
            </a:r>
          </a:p>
          <a:p>
            <a:pPr marL="0" indent="0">
              <a:buNone/>
            </a:pPr>
            <a:endParaRPr lang="en-ID" dirty="0"/>
          </a:p>
        </p:txBody>
      </p:sp>
    </p:spTree>
    <p:extLst>
      <p:ext uri="{BB962C8B-B14F-4D97-AF65-F5344CB8AC3E}">
        <p14:creationId xmlns:p14="http://schemas.microsoft.com/office/powerpoint/2010/main" val="38725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FCF6D-8EBF-4E0F-895F-C4B1F68DB664}"/>
              </a:ext>
            </a:extLst>
          </p:cNvPr>
          <p:cNvSpPr>
            <a:spLocks noGrp="1"/>
          </p:cNvSpPr>
          <p:nvPr>
            <p:ph type="title"/>
          </p:nvPr>
        </p:nvSpPr>
        <p:spPr>
          <a:xfrm>
            <a:off x="6202836" y="412259"/>
            <a:ext cx="5150963" cy="1325563"/>
          </a:xfrm>
        </p:spPr>
        <p:style>
          <a:lnRef idx="2">
            <a:schemeClr val="dk1"/>
          </a:lnRef>
          <a:fillRef idx="1">
            <a:schemeClr val="lt1"/>
          </a:fillRef>
          <a:effectRef idx="0">
            <a:schemeClr val="dk1"/>
          </a:effectRef>
          <a:fontRef idx="minor">
            <a:schemeClr val="dk1"/>
          </a:fontRef>
        </p:style>
        <p:txBody>
          <a:bodyPr>
            <a:normAutofit/>
          </a:bodyPr>
          <a:lstStyle/>
          <a:p>
            <a:r>
              <a:rPr lang="en-US" dirty="0"/>
              <a:t>EXERCISE IN PAIR</a:t>
            </a:r>
            <a:br>
              <a:rPr lang="en-US" dirty="0"/>
            </a:br>
            <a:r>
              <a:rPr lang="en-US" dirty="0"/>
              <a:t>Conversation Practice</a:t>
            </a:r>
            <a:endParaRPr lang="en-ID" dirty="0"/>
          </a:p>
        </p:txBody>
      </p:sp>
      <p:pic>
        <p:nvPicPr>
          <p:cNvPr id="6" name="Content Placeholder 5">
            <a:extLst>
              <a:ext uri="{FF2B5EF4-FFF2-40B4-BE49-F238E27FC236}">
                <a16:creationId xmlns:a16="http://schemas.microsoft.com/office/drawing/2014/main" id="{DA55D3FE-3556-4477-BCE6-FE50D11AC4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7003" y="1932496"/>
            <a:ext cx="10656796" cy="4387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240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D588-E781-4438-A789-1157115824CD}"/>
              </a:ext>
            </a:extLst>
          </p:cNvPr>
          <p:cNvSpPr>
            <a:spLocks noGrp="1"/>
          </p:cNvSpPr>
          <p:nvPr>
            <p:ph type="title"/>
          </p:nvPr>
        </p:nvSpPr>
        <p:spPr>
          <a:xfrm>
            <a:off x="260808" y="213150"/>
            <a:ext cx="11670384" cy="935774"/>
          </a:xfrm>
        </p:spPr>
        <p:style>
          <a:lnRef idx="2">
            <a:schemeClr val="dk1"/>
          </a:lnRef>
          <a:fillRef idx="1">
            <a:schemeClr val="lt1"/>
          </a:fillRef>
          <a:effectRef idx="0">
            <a:schemeClr val="dk1"/>
          </a:effectRef>
          <a:fontRef idx="minor">
            <a:schemeClr val="dk1"/>
          </a:fontRef>
        </p:style>
        <p:txBody>
          <a:bodyPr>
            <a:normAutofit fontScale="90000"/>
          </a:bodyPr>
          <a:lstStyle/>
          <a:p>
            <a:br>
              <a:rPr lang="en-US" sz="2200" b="1" dirty="0"/>
            </a:br>
            <a:br>
              <a:rPr lang="en-US" sz="2200" b="1" dirty="0"/>
            </a:br>
            <a:r>
              <a:rPr lang="en-US" sz="2200" b="1" dirty="0"/>
              <a:t>Career Path Role-Play</a:t>
            </a:r>
            <a:br>
              <a:rPr lang="en-US" sz="2200" b="1" dirty="0"/>
            </a:br>
            <a:r>
              <a:rPr lang="en-US" sz="2200" b="1" dirty="0"/>
              <a:t>Role 1: Client (C)</a:t>
            </a:r>
            <a:r>
              <a:rPr lang="en-US" sz="2200" dirty="0"/>
              <a:t> – Student seeking career guidance        </a:t>
            </a:r>
            <a:r>
              <a:rPr lang="en-US" sz="2200" b="1" dirty="0"/>
              <a:t>Role 2: Advisor (A)</a:t>
            </a:r>
            <a:r>
              <a:rPr lang="en-US" sz="2200" dirty="0"/>
              <a:t> – Career advisor giving suggestions</a:t>
            </a:r>
            <a:br>
              <a:rPr lang="en-US" dirty="0"/>
            </a:br>
            <a:endParaRPr lang="en-ID" dirty="0"/>
          </a:p>
        </p:txBody>
      </p:sp>
      <p:sp>
        <p:nvSpPr>
          <p:cNvPr id="3" name="Content Placeholder 2">
            <a:extLst>
              <a:ext uri="{FF2B5EF4-FFF2-40B4-BE49-F238E27FC236}">
                <a16:creationId xmlns:a16="http://schemas.microsoft.com/office/drawing/2014/main" id="{CB070CDA-307C-4B9F-825C-CBEBAFF6B0BD}"/>
              </a:ext>
            </a:extLst>
          </p:cNvPr>
          <p:cNvSpPr>
            <a:spLocks noGrp="1"/>
          </p:cNvSpPr>
          <p:nvPr>
            <p:ph idx="1"/>
          </p:nvPr>
        </p:nvSpPr>
        <p:spPr>
          <a:xfrm>
            <a:off x="593102" y="1310326"/>
            <a:ext cx="11199830" cy="5241303"/>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sz="3000" b="1" dirty="0"/>
              <a:t>C:</a:t>
            </a:r>
            <a:r>
              <a:rPr lang="en-US" sz="3000" dirty="0"/>
              <a:t> Hi! I’m not sure which career path in business would be right for me. Could you help me figure it out?</a:t>
            </a:r>
          </a:p>
          <a:p>
            <a:r>
              <a:rPr lang="en-US" sz="3000" b="1" dirty="0"/>
              <a:t>A:</a:t>
            </a:r>
            <a:r>
              <a:rPr lang="en-US" sz="3000" dirty="0"/>
              <a:t> Of course! Let’s start with your interests. What kind of activities or subjects do you enjoy most?</a:t>
            </a:r>
          </a:p>
          <a:p>
            <a:r>
              <a:rPr lang="en-US" sz="3000" b="1" dirty="0"/>
              <a:t>C:</a:t>
            </a:r>
            <a:r>
              <a:rPr lang="en-US" sz="3000" dirty="0"/>
              <a:t> I really enjoy working with people and organizing events. I also like coming up with creative ideas for projects or campaigns.</a:t>
            </a:r>
          </a:p>
          <a:p>
            <a:r>
              <a:rPr lang="en-US" sz="3000" b="1" dirty="0"/>
              <a:t>A:</a:t>
            </a:r>
            <a:r>
              <a:rPr lang="en-US" sz="3000" dirty="0"/>
              <a:t> That’s interesting. What do you think your main strengths are?</a:t>
            </a:r>
          </a:p>
          <a:p>
            <a:r>
              <a:rPr lang="en-US" sz="3000" b="1" dirty="0"/>
              <a:t>C:</a:t>
            </a:r>
            <a:r>
              <a:rPr lang="en-US" sz="3000" dirty="0"/>
              <a:t> I’d say communication and teamwork. I’m also good at motivating others and staying positive under pressure.</a:t>
            </a:r>
          </a:p>
          <a:p>
            <a:r>
              <a:rPr lang="en-US" sz="3000" b="1" dirty="0"/>
              <a:t>A:</a:t>
            </a:r>
            <a:r>
              <a:rPr lang="en-US" sz="3000" dirty="0"/>
              <a:t> Those are great qualities. How about your values—what’s most important to you in a career?</a:t>
            </a:r>
          </a:p>
          <a:p>
            <a:r>
              <a:rPr lang="en-US" sz="3000" b="1" dirty="0"/>
              <a:t>C:</a:t>
            </a:r>
            <a:r>
              <a:rPr lang="en-US" sz="3000" dirty="0"/>
              <a:t> I want a job where I can be creative but also help others. I don’t want to do something repetitive; I like new challenges.</a:t>
            </a:r>
          </a:p>
          <a:p>
            <a:r>
              <a:rPr lang="en-US" sz="3000" b="1" dirty="0"/>
              <a:t>A:</a:t>
            </a:r>
            <a:r>
              <a:rPr lang="en-US" sz="3000" dirty="0"/>
              <a:t> Based on what you’ve told me, I think you might enjoy a career in </a:t>
            </a:r>
            <a:r>
              <a:rPr lang="en-US" sz="3000" b="1" dirty="0"/>
              <a:t>marketing</a:t>
            </a:r>
            <a:r>
              <a:rPr lang="en-US" sz="3000" dirty="0"/>
              <a:t> or </a:t>
            </a:r>
            <a:r>
              <a:rPr lang="en-US" sz="3000" b="1" dirty="0"/>
              <a:t>public relations</a:t>
            </a:r>
            <a:r>
              <a:rPr lang="en-US" sz="3000" dirty="0"/>
              <a:t>. These fields require creativity, communication skills, and teamwork. Marketing also has strong job opportunities right now, especially in digital and social media marketing.</a:t>
            </a:r>
          </a:p>
          <a:p>
            <a:r>
              <a:rPr lang="en-US" sz="3000" b="1" dirty="0"/>
              <a:t>C:</a:t>
            </a:r>
            <a:r>
              <a:rPr lang="en-US" sz="3000" dirty="0"/>
              <a:t> That sounds exciting! I do like social media and designing content. Do you think I should focus on learning more about digital tools?</a:t>
            </a:r>
          </a:p>
          <a:p>
            <a:r>
              <a:rPr lang="en-US" sz="3000" b="1" dirty="0"/>
              <a:t>A:</a:t>
            </a:r>
            <a:r>
              <a:rPr lang="en-US" sz="3000" dirty="0"/>
              <a:t> Absolutely. You can start by taking online courses in digital marketing or content creation. Learning how to use analytics tools like Google Analytics and social media advertising platforms will also be valuable.</a:t>
            </a:r>
          </a:p>
          <a:p>
            <a:r>
              <a:rPr lang="en-US" sz="3000" b="1" dirty="0"/>
              <a:t>C:</a:t>
            </a:r>
            <a:r>
              <a:rPr lang="en-US" sz="3000" dirty="0"/>
              <a:t> That’s great advice! I’ll look for some short courses to get started.</a:t>
            </a:r>
          </a:p>
          <a:p>
            <a:pPr marL="0" indent="0">
              <a:buNone/>
            </a:pPr>
            <a:endParaRPr lang="en-ID" dirty="0"/>
          </a:p>
        </p:txBody>
      </p:sp>
    </p:spTree>
    <p:extLst>
      <p:ext uri="{BB962C8B-B14F-4D97-AF65-F5344CB8AC3E}">
        <p14:creationId xmlns:p14="http://schemas.microsoft.com/office/powerpoint/2010/main" val="175920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1665-AF9D-4356-A5E8-D4547409ECAE}"/>
              </a:ext>
            </a:extLst>
          </p:cNvPr>
          <p:cNvSpPr>
            <a:spLocks noGrp="1"/>
          </p:cNvSpPr>
          <p:nvPr>
            <p:ph type="title"/>
          </p:nvPr>
        </p:nvSpPr>
        <p:spPr>
          <a:xfrm>
            <a:off x="571500" y="581942"/>
            <a:ext cx="6750377" cy="737811"/>
          </a:xfrm>
        </p:spPr>
        <p:style>
          <a:lnRef idx="2">
            <a:schemeClr val="dk1"/>
          </a:lnRef>
          <a:fillRef idx="1">
            <a:schemeClr val="lt1"/>
          </a:fillRef>
          <a:effectRef idx="0">
            <a:schemeClr val="dk1"/>
          </a:effectRef>
          <a:fontRef idx="minor">
            <a:schemeClr val="dk1"/>
          </a:fontRef>
        </p:style>
        <p:txBody>
          <a:bodyPr>
            <a:normAutofit/>
          </a:bodyPr>
          <a:lstStyle/>
          <a:p>
            <a:r>
              <a:rPr lang="en-US" sz="3600" dirty="0"/>
              <a:t>(After 7 minutes, they switch roles)</a:t>
            </a:r>
            <a:endParaRPr lang="en-ID" sz="3600" dirty="0"/>
          </a:p>
        </p:txBody>
      </p:sp>
      <p:sp>
        <p:nvSpPr>
          <p:cNvPr id="3" name="Content Placeholder 2">
            <a:extLst>
              <a:ext uri="{FF2B5EF4-FFF2-40B4-BE49-F238E27FC236}">
                <a16:creationId xmlns:a16="http://schemas.microsoft.com/office/drawing/2014/main" id="{DC849CC7-57E3-4603-A84E-B24035006E5C}"/>
              </a:ext>
            </a:extLst>
          </p:cNvPr>
          <p:cNvSpPr>
            <a:spLocks noGrp="1"/>
          </p:cNvSpPr>
          <p:nvPr>
            <p:ph idx="1"/>
          </p:nvPr>
        </p:nvSpPr>
        <p:spPr>
          <a:xfrm>
            <a:off x="571500" y="1574277"/>
            <a:ext cx="11049000" cy="499861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b="1" dirty="0"/>
              <a:t>A (now the client):</a:t>
            </a:r>
            <a:r>
              <a:rPr lang="en-US" dirty="0"/>
              <a:t> Hi, I’m thinking about my future career in business, but I’m not sure which direction to take.</a:t>
            </a:r>
          </a:p>
          <a:p>
            <a:r>
              <a:rPr lang="en-US" b="1" dirty="0"/>
              <a:t>C (now the advisor):</a:t>
            </a:r>
            <a:r>
              <a:rPr lang="en-US" dirty="0"/>
              <a:t> Sure! Tell me about your interests and strengths.</a:t>
            </a:r>
          </a:p>
          <a:p>
            <a:r>
              <a:rPr lang="en-US" b="1" dirty="0"/>
              <a:t>A:</a:t>
            </a:r>
            <a:r>
              <a:rPr lang="en-US" dirty="0"/>
              <a:t> I enjoy working with numbers, analyzing data, and solving financial problems. I’m very detail-oriented and like making plans.</a:t>
            </a:r>
          </a:p>
          <a:p>
            <a:r>
              <a:rPr lang="en-US" b="1" dirty="0"/>
              <a:t>C:</a:t>
            </a:r>
            <a:r>
              <a:rPr lang="en-US" dirty="0"/>
              <a:t> It sounds like you’d be a good fit for </a:t>
            </a:r>
            <a:r>
              <a:rPr lang="en-US" b="1" dirty="0"/>
              <a:t>finance</a:t>
            </a:r>
            <a:r>
              <a:rPr lang="en-US" dirty="0"/>
              <a:t> or </a:t>
            </a:r>
            <a:r>
              <a:rPr lang="en-US" b="1" dirty="0"/>
              <a:t>accounting</a:t>
            </a:r>
            <a:r>
              <a:rPr lang="en-US" dirty="0"/>
              <a:t>. Those careers need people who are analytical and organized. Finance is also a growing field, with high demand for professionals in financial planning and investment analysis.</a:t>
            </a:r>
          </a:p>
          <a:p>
            <a:r>
              <a:rPr lang="en-US" b="1" dirty="0"/>
              <a:t>A:</a:t>
            </a:r>
            <a:r>
              <a:rPr lang="en-US" dirty="0"/>
              <a:t> That sounds interesting. I think I’d like to work in finance, maybe as a financial analyst.</a:t>
            </a:r>
          </a:p>
          <a:p>
            <a:r>
              <a:rPr lang="en-US" b="1" dirty="0"/>
              <a:t>C:</a:t>
            </a:r>
            <a:r>
              <a:rPr lang="en-US" dirty="0"/>
              <a:t> That’s a great goal. You can start by taking finance-related subjects and learning Excel or financial modeling. Also, try to keep up with current trends in global markets.</a:t>
            </a:r>
          </a:p>
          <a:p>
            <a:r>
              <a:rPr lang="en-US" b="1" dirty="0"/>
              <a:t>A:</a:t>
            </a:r>
            <a:r>
              <a:rPr lang="en-US" dirty="0"/>
              <a:t> Thanks! That really helps me understand what I should focus on.</a:t>
            </a:r>
          </a:p>
          <a:p>
            <a:pPr marL="0" indent="0">
              <a:buNone/>
            </a:pPr>
            <a:endParaRPr lang="en-ID" dirty="0"/>
          </a:p>
        </p:txBody>
      </p:sp>
    </p:spTree>
    <p:extLst>
      <p:ext uri="{BB962C8B-B14F-4D97-AF65-F5344CB8AC3E}">
        <p14:creationId xmlns:p14="http://schemas.microsoft.com/office/powerpoint/2010/main" val="408575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840E-0891-4B58-9142-DF4E2DC47664}"/>
              </a:ext>
            </a:extLst>
          </p:cNvPr>
          <p:cNvSpPr>
            <a:spLocks noGrp="1"/>
          </p:cNvSpPr>
          <p:nvPr>
            <p:ph type="title"/>
          </p:nvPr>
        </p:nvSpPr>
        <p:spPr>
          <a:xfrm>
            <a:off x="2029692" y="3020291"/>
            <a:ext cx="7571509" cy="1593273"/>
          </a:xfrm>
        </p:spPr>
        <p:style>
          <a:lnRef idx="2">
            <a:schemeClr val="dk1"/>
          </a:lnRef>
          <a:fillRef idx="1">
            <a:schemeClr val="lt1"/>
          </a:fillRef>
          <a:effectRef idx="0">
            <a:schemeClr val="dk1"/>
          </a:effectRef>
          <a:fontRef idx="minor">
            <a:schemeClr val="dk1"/>
          </a:fontRef>
        </p:style>
        <p:txBody>
          <a:bodyPr>
            <a:normAutofit/>
          </a:bodyPr>
          <a:lstStyle/>
          <a:p>
            <a:pPr algn="ctr"/>
            <a:r>
              <a:rPr lang="en-US" sz="9600" dirty="0">
                <a:latin typeface="Algerian" panose="04020705040A02060702" pitchFamily="82" charset="0"/>
              </a:rPr>
              <a:t>THANK YOU</a:t>
            </a:r>
            <a:endParaRPr lang="en-ID" sz="9600" dirty="0">
              <a:latin typeface="Algerian" panose="04020705040A02060702" pitchFamily="82" charset="0"/>
            </a:endParaRPr>
          </a:p>
        </p:txBody>
      </p:sp>
    </p:spTree>
    <p:extLst>
      <p:ext uri="{BB962C8B-B14F-4D97-AF65-F5344CB8AC3E}">
        <p14:creationId xmlns:p14="http://schemas.microsoft.com/office/powerpoint/2010/main" val="227729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1322" y="1011535"/>
            <a:ext cx="5869356" cy="1134087"/>
          </a:xfrm>
        </p:spPr>
        <p:style>
          <a:lnRef idx="1">
            <a:schemeClr val="dk1"/>
          </a:lnRef>
          <a:fillRef idx="2">
            <a:schemeClr val="dk1"/>
          </a:fillRef>
          <a:effectRef idx="1">
            <a:schemeClr val="dk1"/>
          </a:effectRef>
          <a:fontRef idx="minor">
            <a:schemeClr val="dk1"/>
          </a:fontRef>
        </p:style>
        <p:txBody>
          <a:bodyPr>
            <a:normAutofit fontScale="90000"/>
          </a:bodyPr>
          <a:lstStyle/>
          <a:p>
            <a:pPr marL="489585" marR="293370" indent="2302510" algn="ctr">
              <a:lnSpc>
                <a:spcPct val="108000"/>
              </a:lnSpc>
              <a:spcBef>
                <a:spcPts val="515"/>
              </a:spcBef>
            </a:pPr>
            <a:br>
              <a:rPr lang="en-US" sz="3200" dirty="0">
                <a:latin typeface="Cambria"/>
                <a:ea typeface="Cambria"/>
                <a:cs typeface="Cambria"/>
              </a:rPr>
            </a:br>
            <a:br>
              <a:rPr lang="en-US" sz="3200" dirty="0">
                <a:latin typeface="Cambria"/>
                <a:ea typeface="Cambria"/>
                <a:cs typeface="Cambria"/>
              </a:rPr>
            </a:br>
            <a:r>
              <a:rPr lang="en-US" sz="3200" dirty="0">
                <a:latin typeface="Cambria"/>
                <a:ea typeface="Cambria"/>
                <a:cs typeface="Cambria"/>
              </a:rPr>
              <a:t>🎯 Learning Indicators</a:t>
            </a:r>
            <a:br>
              <a:rPr lang="en-US" b="1" dirty="0"/>
            </a:br>
            <a:br>
              <a:rPr lang="en-US" sz="1800" b="1" dirty="0"/>
            </a:br>
            <a:br>
              <a:rPr lang="id-ID" sz="3200" dirty="0">
                <a:latin typeface="Cambria"/>
                <a:ea typeface="Cambria"/>
                <a:cs typeface="Cambria"/>
              </a:rPr>
            </a:br>
            <a:endParaRPr lang="id-ID" sz="3200" dirty="0">
              <a:effectLst/>
              <a:latin typeface="Cambria"/>
              <a:ea typeface="Cambria"/>
              <a:cs typeface="Cambria"/>
            </a:endParaRPr>
          </a:p>
        </p:txBody>
      </p:sp>
      <p:sp>
        <p:nvSpPr>
          <p:cNvPr id="5" name="Content Placeholder 4">
            <a:extLst>
              <a:ext uri="{FF2B5EF4-FFF2-40B4-BE49-F238E27FC236}">
                <a16:creationId xmlns:a16="http://schemas.microsoft.com/office/drawing/2014/main" id="{9966905B-0A0C-A460-96CE-22A3458A17ED}"/>
              </a:ext>
            </a:extLst>
          </p:cNvPr>
          <p:cNvSpPr>
            <a:spLocks noGrp="1"/>
          </p:cNvSpPr>
          <p:nvPr>
            <p:ph idx="1"/>
          </p:nvPr>
        </p:nvSpPr>
        <p:spPr>
          <a:xfrm>
            <a:off x="1707994" y="1862818"/>
            <a:ext cx="9406208" cy="3380331"/>
          </a:xfrm>
        </p:spPr>
        <p:style>
          <a:lnRef idx="2">
            <a:schemeClr val="dk1"/>
          </a:lnRef>
          <a:fillRef idx="1">
            <a:schemeClr val="lt1"/>
          </a:fillRef>
          <a:effectRef idx="0">
            <a:schemeClr val="dk1"/>
          </a:effectRef>
          <a:fontRef idx="minor">
            <a:schemeClr val="dk1"/>
          </a:fontRef>
        </p:style>
        <p:txBody>
          <a:bodyPr>
            <a:normAutofit/>
          </a:bodyPr>
          <a:lstStyle/>
          <a:p>
            <a:pPr algn="just"/>
            <a:endParaRPr lang="en-US" dirty="0"/>
          </a:p>
          <a:p>
            <a:pPr marL="0" indent="0">
              <a:lnSpc>
                <a:spcPct val="107000"/>
              </a:lnSpc>
              <a:spcAft>
                <a:spcPts val="800"/>
              </a:spcAft>
              <a:buNone/>
            </a:pPr>
            <a:r>
              <a:rPr lang="en-ID" sz="2400" b="1" dirty="0">
                <a:effectLst/>
                <a:ea typeface="Times New Roman" panose="02020603050405020304" pitchFamily="18" charset="0"/>
                <a:cs typeface="Times New Roman" panose="02020603050405020304" pitchFamily="18" charset="0"/>
              </a:rPr>
              <a:t>By the end of this lesson, students are able to:</a:t>
            </a:r>
          </a:p>
          <a:p>
            <a:pPr marL="0" indent="0">
              <a:buNone/>
            </a:pPr>
            <a:r>
              <a:rPr lang="en-US" dirty="0"/>
              <a:t>1. Explaining the steps in choosing the right career path</a:t>
            </a:r>
          </a:p>
          <a:p>
            <a:pPr marL="0" indent="0">
              <a:buNone/>
            </a:pPr>
            <a:r>
              <a:rPr lang="en-US" dirty="0"/>
              <a:t>2. Students are able to analyze the influence of the job market and </a:t>
            </a:r>
          </a:p>
          <a:p>
            <a:pPr marL="0" indent="0">
              <a:buNone/>
            </a:pPr>
            <a:r>
              <a:rPr lang="en-US" dirty="0"/>
              <a:t>networks on their careers.</a:t>
            </a:r>
          </a:p>
          <a:p>
            <a:pPr marL="0" indent="0">
              <a:buNone/>
            </a:pPr>
            <a:r>
              <a:rPr lang="en-US" dirty="0"/>
              <a:t>3. Students are able to practice conversations and role-play </a:t>
            </a:r>
          </a:p>
          <a:p>
            <a:pPr marL="0" indent="0">
              <a:buNone/>
            </a:pPr>
            <a:r>
              <a:rPr lang="en-US" dirty="0"/>
              <a:t>about career paths.</a:t>
            </a:r>
          </a:p>
          <a:p>
            <a:pPr marL="0" indent="0">
              <a:buNone/>
            </a:pPr>
            <a:endParaRPr lang="en-ID" dirty="0"/>
          </a:p>
        </p:txBody>
      </p:sp>
    </p:spTree>
    <p:extLst>
      <p:ext uri="{BB962C8B-B14F-4D97-AF65-F5344CB8AC3E}">
        <p14:creationId xmlns:p14="http://schemas.microsoft.com/office/powerpoint/2010/main" val="410551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3FE1-9060-4CFB-BB89-2C584E99AEB1}"/>
              </a:ext>
            </a:extLst>
          </p:cNvPr>
          <p:cNvSpPr>
            <a:spLocks noGrp="1"/>
          </p:cNvSpPr>
          <p:nvPr>
            <p:ph type="title"/>
          </p:nvPr>
        </p:nvSpPr>
        <p:spPr>
          <a:xfrm>
            <a:off x="2217682" y="940676"/>
            <a:ext cx="6800194" cy="879928"/>
          </a:xfrm>
        </p:spPr>
        <p:style>
          <a:lnRef idx="1">
            <a:schemeClr val="accent3"/>
          </a:lnRef>
          <a:fillRef idx="2">
            <a:schemeClr val="accent3"/>
          </a:fillRef>
          <a:effectRef idx="1">
            <a:schemeClr val="accent3"/>
          </a:effectRef>
          <a:fontRef idx="minor">
            <a:schemeClr val="dk1"/>
          </a:fontRef>
        </p:style>
        <p:txBody>
          <a:bodyPr>
            <a:normAutofit/>
          </a:bodyPr>
          <a:lstStyle/>
          <a:p>
            <a:r>
              <a:rPr lang="en-US" sz="4000" b="1" dirty="0"/>
              <a:t>WHAT DO YOU KNOW ABOUT?</a:t>
            </a:r>
            <a:endParaRPr lang="en-ID" sz="4000" b="1" dirty="0"/>
          </a:p>
        </p:txBody>
      </p:sp>
      <p:pic>
        <p:nvPicPr>
          <p:cNvPr id="5" name="Content Placeholder 4">
            <a:extLst>
              <a:ext uri="{FF2B5EF4-FFF2-40B4-BE49-F238E27FC236}">
                <a16:creationId xmlns:a16="http://schemas.microsoft.com/office/drawing/2014/main" id="{994406DF-E739-4ED0-9251-1F9E952EA6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876" y="1986454"/>
            <a:ext cx="6495392" cy="3741683"/>
          </a:xfrm>
        </p:spPr>
      </p:pic>
    </p:spTree>
    <p:extLst>
      <p:ext uri="{BB962C8B-B14F-4D97-AF65-F5344CB8AC3E}">
        <p14:creationId xmlns:p14="http://schemas.microsoft.com/office/powerpoint/2010/main" val="99014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0859-81E9-4615-90F6-F8293BE75DB6}"/>
              </a:ext>
            </a:extLst>
          </p:cNvPr>
          <p:cNvSpPr>
            <a:spLocks noGrp="1"/>
          </p:cNvSpPr>
          <p:nvPr>
            <p:ph type="title"/>
          </p:nvPr>
        </p:nvSpPr>
        <p:spPr>
          <a:xfrm>
            <a:off x="3262852" y="1099008"/>
            <a:ext cx="5666295" cy="1325563"/>
          </a:xfrm>
        </p:spPr>
        <p:style>
          <a:lnRef idx="1">
            <a:schemeClr val="accent3"/>
          </a:lnRef>
          <a:fillRef idx="2">
            <a:schemeClr val="accent3"/>
          </a:fillRef>
          <a:effectRef idx="1">
            <a:schemeClr val="accent3"/>
          </a:effectRef>
          <a:fontRef idx="minor">
            <a:schemeClr val="dk1"/>
          </a:fontRef>
        </p:style>
        <p:txBody>
          <a:bodyPr/>
          <a:lstStyle/>
          <a:p>
            <a:r>
              <a:rPr lang="en-US" b="1" dirty="0"/>
              <a:t>WHAT IS CAREER PATH?</a:t>
            </a:r>
            <a:endParaRPr lang="en-ID" b="1" dirty="0"/>
          </a:p>
        </p:txBody>
      </p:sp>
      <p:sp>
        <p:nvSpPr>
          <p:cNvPr id="3" name="Content Placeholder 2">
            <a:extLst>
              <a:ext uri="{FF2B5EF4-FFF2-40B4-BE49-F238E27FC236}">
                <a16:creationId xmlns:a16="http://schemas.microsoft.com/office/drawing/2014/main" id="{B1E47A26-9FA3-4D2D-AF0A-D01BE76F3F6E}"/>
              </a:ext>
            </a:extLst>
          </p:cNvPr>
          <p:cNvSpPr>
            <a:spLocks noGrp="1"/>
          </p:cNvSpPr>
          <p:nvPr>
            <p:ph idx="1"/>
          </p:nvPr>
        </p:nvSpPr>
        <p:spPr>
          <a:xfrm>
            <a:off x="2083325" y="2235528"/>
            <a:ext cx="8305014" cy="3439408"/>
          </a:xfrm>
        </p:spPr>
        <p:style>
          <a:lnRef idx="1">
            <a:schemeClr val="accent6"/>
          </a:lnRef>
          <a:fillRef idx="2">
            <a:schemeClr val="accent6"/>
          </a:fillRef>
          <a:effectRef idx="1">
            <a:schemeClr val="accent6"/>
          </a:effectRef>
          <a:fontRef idx="minor">
            <a:schemeClr val="dk1"/>
          </a:fontRef>
        </p:style>
        <p:txBody>
          <a:bodyPr>
            <a:normAutofit/>
          </a:bodyPr>
          <a:lstStyle/>
          <a:p>
            <a:pPr>
              <a:buFont typeface="Wingdings" panose="05000000000000000000" pitchFamily="2" charset="2"/>
              <a:buChar char="Ø"/>
            </a:pPr>
            <a:r>
              <a:rPr lang="en-US" b="0" i="0" dirty="0">
                <a:solidFill>
                  <a:srgbClr val="1F1F1F"/>
                </a:solidFill>
                <a:effectLst/>
                <a:latin typeface="Google Sans"/>
              </a:rPr>
              <a:t>A career path is </a:t>
            </a:r>
            <a:r>
              <a:rPr lang="en-US" b="0" i="0" dirty="0">
                <a:solidFill>
                  <a:srgbClr val="040C28"/>
                </a:solidFill>
                <a:effectLst/>
                <a:latin typeface="Google Sans"/>
              </a:rPr>
              <a:t>a list of steps you can take in your professional life to progress into different or more advanced roles at work</a:t>
            </a:r>
            <a:r>
              <a:rPr lang="en-US" b="0" i="0" dirty="0">
                <a:solidFill>
                  <a:srgbClr val="1F1F1F"/>
                </a:solidFill>
                <a:effectLst/>
                <a:latin typeface="Google Sans"/>
              </a:rPr>
              <a:t>. </a:t>
            </a:r>
          </a:p>
          <a:p>
            <a:pPr marL="0" indent="0">
              <a:buNone/>
            </a:pPr>
            <a:endParaRPr lang="en-US" b="0" i="0" dirty="0">
              <a:solidFill>
                <a:srgbClr val="1F1F1F"/>
              </a:solidFill>
              <a:effectLst/>
              <a:latin typeface="Google Sans"/>
            </a:endParaRPr>
          </a:p>
          <a:p>
            <a:pPr>
              <a:buFont typeface="Wingdings" panose="05000000000000000000" pitchFamily="2" charset="2"/>
              <a:buChar char="Ø"/>
            </a:pPr>
            <a:r>
              <a:rPr lang="en-US" b="0" i="0" dirty="0">
                <a:solidFill>
                  <a:srgbClr val="1F1F1F"/>
                </a:solidFill>
                <a:effectLst/>
                <a:latin typeface="Google Sans"/>
              </a:rPr>
              <a:t>A career path is made up of a series of jobs and experiences that help employees reach their ultimate career objectives and future goals.</a:t>
            </a:r>
          </a:p>
          <a:p>
            <a:pPr>
              <a:buFont typeface="Wingdings" panose="05000000000000000000" pitchFamily="2" charset="2"/>
              <a:buChar char="Ø"/>
            </a:pPr>
            <a:endParaRPr lang="en-ID" dirty="0"/>
          </a:p>
        </p:txBody>
      </p:sp>
    </p:spTree>
    <p:extLst>
      <p:ext uri="{BB962C8B-B14F-4D97-AF65-F5344CB8AC3E}">
        <p14:creationId xmlns:p14="http://schemas.microsoft.com/office/powerpoint/2010/main" val="173822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11F88-50BB-43EE-9CC1-F6B57F937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436" y="762000"/>
            <a:ext cx="9511645" cy="5334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288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43FE6E-0DF9-4F29-9A06-FD4572E1D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95" y="873074"/>
            <a:ext cx="10457712" cy="53003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661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342A1-2509-422E-8E48-E7DA3C9D8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34" y="311085"/>
            <a:ext cx="8170730" cy="3213741"/>
          </a:xfrm>
          <a:prstGeom prst="rect">
            <a:avLst/>
          </a:prstGeom>
        </p:spPr>
      </p:pic>
      <p:pic>
        <p:nvPicPr>
          <p:cNvPr id="5" name="Picture 4">
            <a:extLst>
              <a:ext uri="{FF2B5EF4-FFF2-40B4-BE49-F238E27FC236}">
                <a16:creationId xmlns:a16="http://schemas.microsoft.com/office/drawing/2014/main" id="{2193A8D4-193E-41F4-8823-3B5D4D9E5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34" y="3429000"/>
            <a:ext cx="8678457" cy="3213741"/>
          </a:xfrm>
          <a:prstGeom prst="rect">
            <a:avLst/>
          </a:prstGeom>
        </p:spPr>
      </p:pic>
    </p:spTree>
    <p:extLst>
      <p:ext uri="{BB962C8B-B14F-4D97-AF65-F5344CB8AC3E}">
        <p14:creationId xmlns:p14="http://schemas.microsoft.com/office/powerpoint/2010/main" val="306129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9DB41-FE2F-4524-9BD8-32BD82BA78DE}"/>
              </a:ext>
            </a:extLst>
          </p:cNvPr>
          <p:cNvPicPr>
            <a:picLocks noChangeAspect="1"/>
          </p:cNvPicPr>
          <p:nvPr/>
        </p:nvPicPr>
        <p:blipFill>
          <a:blip r:embed="rId3"/>
          <a:stretch>
            <a:fillRect/>
          </a:stretch>
        </p:blipFill>
        <p:spPr>
          <a:xfrm>
            <a:off x="1545996" y="368627"/>
            <a:ext cx="8173814" cy="57964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616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489E-FA82-4391-8B0F-669FDDC52ED8}"/>
              </a:ext>
            </a:extLst>
          </p:cNvPr>
          <p:cNvSpPr>
            <a:spLocks noGrp="1"/>
          </p:cNvSpPr>
          <p:nvPr>
            <p:ph type="title"/>
          </p:nvPr>
        </p:nvSpPr>
        <p:spPr>
          <a:xfrm>
            <a:off x="1372083" y="1200820"/>
            <a:ext cx="9261049" cy="1325563"/>
          </a:xfrm>
        </p:spPr>
        <p:style>
          <a:lnRef idx="1">
            <a:schemeClr val="accent3"/>
          </a:lnRef>
          <a:fillRef idx="2">
            <a:schemeClr val="accent3"/>
          </a:fillRef>
          <a:effectRef idx="1">
            <a:schemeClr val="accent3"/>
          </a:effectRef>
          <a:fontRef idx="minor">
            <a:schemeClr val="dk1"/>
          </a:fontRef>
        </p:style>
        <p:txBody>
          <a:bodyPr/>
          <a:lstStyle/>
          <a:p>
            <a:r>
              <a:rPr lang="en-US" dirty="0"/>
              <a:t>Some expressions used in conversation </a:t>
            </a:r>
            <a:endParaRPr lang="en-ID" dirty="0"/>
          </a:p>
        </p:txBody>
      </p:sp>
      <p:pic>
        <p:nvPicPr>
          <p:cNvPr id="4" name="Picture 3">
            <a:extLst>
              <a:ext uri="{FF2B5EF4-FFF2-40B4-BE49-F238E27FC236}">
                <a16:creationId xmlns:a16="http://schemas.microsoft.com/office/drawing/2014/main" id="{38DA6A66-B96A-4268-B684-9A4540EF5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3" y="2865748"/>
            <a:ext cx="9657230" cy="3112367"/>
          </a:xfrm>
          <a:prstGeom prst="rect">
            <a:avLst/>
          </a:prstGeom>
        </p:spPr>
      </p:pic>
    </p:spTree>
    <p:extLst>
      <p:ext uri="{BB962C8B-B14F-4D97-AF65-F5344CB8AC3E}">
        <p14:creationId xmlns:p14="http://schemas.microsoft.com/office/powerpoint/2010/main" val="4088150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1700</TotalTime>
  <Words>1118</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Aharoni</vt:lpstr>
      <vt:lpstr>Algerian</vt:lpstr>
      <vt:lpstr>Arial</vt:lpstr>
      <vt:lpstr>Calibri</vt:lpstr>
      <vt:lpstr>Calibri Light</vt:lpstr>
      <vt:lpstr>Cambria</vt:lpstr>
      <vt:lpstr>Century Gothic</vt:lpstr>
      <vt:lpstr>Google Sans</vt:lpstr>
      <vt:lpstr>Times New Roman</vt:lpstr>
      <vt:lpstr>Wingdings</vt:lpstr>
      <vt:lpstr>Office Theme</vt:lpstr>
      <vt:lpstr>Vapor Trail</vt:lpstr>
      <vt:lpstr>ENGLISH FOR PROFESSIONAL PURPOSES</vt:lpstr>
      <vt:lpstr>  🎯 Learning Indicators   </vt:lpstr>
      <vt:lpstr>WHAT DO YOU KNOW ABOUT?</vt:lpstr>
      <vt:lpstr>WHAT IS CAREER PATH?</vt:lpstr>
      <vt:lpstr>PowerPoint Presentation</vt:lpstr>
      <vt:lpstr>PowerPoint Presentation</vt:lpstr>
      <vt:lpstr>PowerPoint Presentation</vt:lpstr>
      <vt:lpstr>PowerPoint Presentation</vt:lpstr>
      <vt:lpstr>Some expressions used in conversation </vt:lpstr>
      <vt:lpstr>EXERCISE IN PAIR Conversation Practice </vt:lpstr>
      <vt:lpstr>   Career Path Interview Role 1: Career Advisor (A)              Role 2: Student Seeking Advice (B)  </vt:lpstr>
      <vt:lpstr>(After 5 minutes, they switch roles)</vt:lpstr>
      <vt:lpstr>EXERCISE IN PAIR Conversation Practice</vt:lpstr>
      <vt:lpstr>  Career Path Role-Play Role 1: Client (C) – Student seeking career guidance        Role 2: Advisor (A) – Career advisor giving suggestions </vt:lpstr>
      <vt:lpstr>(After 7 minutes, they switch roles)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OF ENGLISH FOR PROFESSIONAL PURPOSES</dc:title>
  <dc:creator>nia sari</dc:creator>
  <cp:lastModifiedBy>Mr Pur Purwanto</cp:lastModifiedBy>
  <cp:revision>36</cp:revision>
  <dcterms:created xsi:type="dcterms:W3CDTF">2021-10-11T14:47:02Z</dcterms:created>
  <dcterms:modified xsi:type="dcterms:W3CDTF">2025-10-13T15:04:39Z</dcterms:modified>
</cp:coreProperties>
</file>