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Poppins Bold" charset="1" panose="00000800000000000000"/>
      <p:regular r:id="rId17"/>
    </p:embeddedFont>
    <p:embeddedFont>
      <p:font typeface="Poppins" charset="1" panose="00000500000000000000"/>
      <p:regular r:id="rId18"/>
    </p:embeddedFont>
    <p:embeddedFont>
      <p:font typeface="Poppins Bold Italics" charset="1" panose="00000800000000000000"/>
      <p:regular r:id="rId19"/>
    </p:embeddedFont>
    <p:embeddedFont>
      <p:font typeface="Canva Sans Bold" charset="1" panose="020B0803030501040103"/>
      <p:regular r:id="rId20"/>
    </p:embeddedFont>
    <p:embeddedFont>
      <p:font typeface="Canva Sans" charset="1" panose="020B0503030501040103"/>
      <p:regular r:id="rId21"/>
    </p:embeddedFont>
    <p:embeddedFont>
      <p:font typeface="Canva Sans Bold Italics" charset="1" panose="020B0803030501040103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6.jpe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22" r="0" b="-7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257550" y="2196460"/>
            <a:ext cx="14387534" cy="6325855"/>
            <a:chOff x="0" y="0"/>
            <a:chExt cx="924317" cy="4064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24317" cy="406400"/>
            </a:xfrm>
            <a:custGeom>
              <a:avLst/>
              <a:gdLst/>
              <a:ahLst/>
              <a:cxnLst/>
              <a:rect r="r" b="b" t="t" l="l"/>
              <a:pathLst>
                <a:path h="406400" w="924317">
                  <a:moveTo>
                    <a:pt x="721117" y="0"/>
                  </a:moveTo>
                  <a:cubicBezTo>
                    <a:pt x="833341" y="0"/>
                    <a:pt x="924317" y="90976"/>
                    <a:pt x="924317" y="203200"/>
                  </a:cubicBezTo>
                  <a:cubicBezTo>
                    <a:pt x="924317" y="315424"/>
                    <a:pt x="833341" y="406400"/>
                    <a:pt x="72111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>
                <a:alpha val="29804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924317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535465" y="-652504"/>
            <a:ext cx="12620925" cy="12620875"/>
            <a:chOff x="0" y="0"/>
            <a:chExt cx="6350000" cy="63499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5046" t="0" r="-25046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0092817" y="-212437"/>
            <a:ext cx="4587902" cy="10669540"/>
          </a:xfrm>
          <a:custGeom>
            <a:avLst/>
            <a:gdLst/>
            <a:ahLst/>
            <a:cxnLst/>
            <a:rect r="r" b="b" t="t" l="l"/>
            <a:pathLst>
              <a:path h="10669540" w="4587902">
                <a:moveTo>
                  <a:pt x="0" y="0"/>
                </a:moveTo>
                <a:lnTo>
                  <a:pt x="4587902" y="0"/>
                </a:lnTo>
                <a:lnTo>
                  <a:pt x="4587902" y="10669540"/>
                </a:lnTo>
                <a:lnTo>
                  <a:pt x="0" y="106695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701689" y="1890817"/>
            <a:ext cx="436792" cy="611286"/>
          </a:xfrm>
          <a:custGeom>
            <a:avLst/>
            <a:gdLst/>
            <a:ahLst/>
            <a:cxnLst/>
            <a:rect r="r" b="b" t="t" l="l"/>
            <a:pathLst>
              <a:path h="611286" w="436792">
                <a:moveTo>
                  <a:pt x="0" y="0"/>
                </a:moveTo>
                <a:lnTo>
                  <a:pt x="436791" y="0"/>
                </a:lnTo>
                <a:lnTo>
                  <a:pt x="436791" y="611287"/>
                </a:lnTo>
                <a:lnTo>
                  <a:pt x="0" y="6112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1596724"/>
            <a:ext cx="8698045" cy="2428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9000" b="true">
                <a:solidFill>
                  <a:srgbClr val="203C6C"/>
                </a:solidFill>
                <a:latin typeface="Poppins Bold"/>
                <a:ea typeface="Poppins Bold"/>
                <a:cs typeface="Poppins Bold"/>
                <a:sym typeface="Poppins Bold"/>
              </a:rPr>
              <a:t>CAREER PATH</a:t>
            </a:r>
          </a:p>
          <a:p>
            <a:pPr algn="l">
              <a:lnSpc>
                <a:spcPts val="9000"/>
              </a:lnSpc>
            </a:pPr>
            <a:r>
              <a:rPr lang="en-US" sz="9000" b="true">
                <a:solidFill>
                  <a:srgbClr val="203C6C"/>
                </a:solidFill>
                <a:latin typeface="Poppins Bold"/>
                <a:ea typeface="Poppins Bold"/>
                <a:cs typeface="Poppins Bold"/>
                <a:sym typeface="Poppins Bold"/>
              </a:rPr>
              <a:t>REFLECTION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74526" y="8206961"/>
            <a:ext cx="6723382" cy="687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88"/>
              </a:lnSpc>
            </a:pPr>
            <a:r>
              <a:rPr lang="en-US" sz="488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Purwanto, S.Pd., M.A.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1066800"/>
            <a:ext cx="2505764" cy="5200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62"/>
              </a:lnSpc>
            </a:pPr>
            <a:r>
              <a:rPr lang="en-US" sz="366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Meeting 4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74526" y="9296400"/>
            <a:ext cx="7396371" cy="5200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62"/>
              </a:lnSpc>
            </a:pPr>
            <a:r>
              <a:rPr lang="en-US" sz="366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Wednesday, 15</a:t>
            </a:r>
            <a:r>
              <a:rPr lang="en-US" sz="366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</a:t>
            </a:r>
            <a:r>
              <a:rPr lang="en-US" sz="366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October 2025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22" r="0" b="-7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018397" y="1028700"/>
            <a:ext cx="18983623" cy="1512914"/>
            <a:chOff x="0" y="0"/>
            <a:chExt cx="5099393" cy="4064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099393" cy="406400"/>
            </a:xfrm>
            <a:custGeom>
              <a:avLst/>
              <a:gdLst/>
              <a:ahLst/>
              <a:cxnLst/>
              <a:rect r="r" b="b" t="t" l="l"/>
              <a:pathLst>
                <a:path h="406400" w="5099393">
                  <a:moveTo>
                    <a:pt x="4896193" y="0"/>
                  </a:moveTo>
                  <a:cubicBezTo>
                    <a:pt x="5008417" y="0"/>
                    <a:pt x="5099393" y="90976"/>
                    <a:pt x="5099393" y="203200"/>
                  </a:cubicBezTo>
                  <a:cubicBezTo>
                    <a:pt x="5099393" y="315424"/>
                    <a:pt x="5008417" y="406400"/>
                    <a:pt x="489619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203C6C">
                    <a:alpha val="100000"/>
                  </a:srgbClr>
                </a:gs>
                <a:gs pos="100000">
                  <a:srgbClr val="2A96C2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099393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1365740"/>
            <a:ext cx="12756728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399"/>
              </a:lnSpc>
            </a:pPr>
            <a:r>
              <a:rPr lang="en-US" b="true" sz="639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FUNCTIONS AND EXAMPLES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400700" y="3140813"/>
            <a:ext cx="15486600" cy="4627826"/>
            <a:chOff x="0" y="0"/>
            <a:chExt cx="4078775" cy="121885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078775" cy="1218851"/>
            </a:xfrm>
            <a:custGeom>
              <a:avLst/>
              <a:gdLst/>
              <a:ahLst/>
              <a:cxnLst/>
              <a:rect r="r" b="b" t="t" l="l"/>
              <a:pathLst>
                <a:path h="1218851" w="4078775">
                  <a:moveTo>
                    <a:pt x="24996" y="0"/>
                  </a:moveTo>
                  <a:lnTo>
                    <a:pt x="4053780" y="0"/>
                  </a:lnTo>
                  <a:cubicBezTo>
                    <a:pt x="4067585" y="0"/>
                    <a:pt x="4078775" y="11191"/>
                    <a:pt x="4078775" y="24996"/>
                  </a:cubicBezTo>
                  <a:lnTo>
                    <a:pt x="4078775" y="1193856"/>
                  </a:lnTo>
                  <a:cubicBezTo>
                    <a:pt x="4078775" y="1200485"/>
                    <a:pt x="4076142" y="1206843"/>
                    <a:pt x="4071455" y="1211530"/>
                  </a:cubicBezTo>
                  <a:cubicBezTo>
                    <a:pt x="4066767" y="1216218"/>
                    <a:pt x="4060409" y="1218851"/>
                    <a:pt x="4053780" y="1218851"/>
                  </a:cubicBezTo>
                  <a:lnTo>
                    <a:pt x="24996" y="1218851"/>
                  </a:lnTo>
                  <a:cubicBezTo>
                    <a:pt x="11191" y="1218851"/>
                    <a:pt x="0" y="1207660"/>
                    <a:pt x="0" y="1193856"/>
                  </a:cubicBezTo>
                  <a:lnTo>
                    <a:pt x="0" y="24996"/>
                  </a:lnTo>
                  <a:cubicBezTo>
                    <a:pt x="0" y="18366"/>
                    <a:pt x="2633" y="12009"/>
                    <a:pt x="7321" y="7321"/>
                  </a:cubicBezTo>
                  <a:cubicBezTo>
                    <a:pt x="12009" y="2633"/>
                    <a:pt x="18366" y="0"/>
                    <a:pt x="24996" y="0"/>
                  </a:cubicBezTo>
                  <a:close/>
                </a:path>
              </a:pathLst>
            </a:custGeom>
            <a:solidFill>
              <a:srgbClr val="FFFFFF">
                <a:alpha val="29804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078775" cy="12569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2297265" y="4029063"/>
            <a:ext cx="13693469" cy="3110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30"/>
              </a:lnSpc>
            </a:pPr>
            <a:r>
              <a:rPr lang="en-US" sz="3522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E. Fungsi Sebagai Object</a:t>
            </a:r>
          </a:p>
          <a:p>
            <a:pPr algn="just">
              <a:lnSpc>
                <a:spcPts val="4930"/>
              </a:lnSpc>
            </a:pPr>
          </a:p>
          <a:p>
            <a:pPr algn="just" marL="760416" indent="-380208" lvl="1">
              <a:lnSpc>
                <a:spcPts val="4930"/>
              </a:lnSpc>
              <a:buFont typeface="Arial"/>
              <a:buChar char="•"/>
            </a:pP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 like </a:t>
            </a:r>
            <a:r>
              <a:rPr lang="en-US" sz="3522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reading </a:t>
            </a: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busin</a:t>
            </a: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ess books.</a:t>
            </a:r>
          </a:p>
          <a:p>
            <a:pPr algn="just" marL="760416" indent="-380208" lvl="1">
              <a:lnSpc>
                <a:spcPts val="4930"/>
              </a:lnSpc>
              <a:buFont typeface="Arial"/>
              <a:buChar char="•"/>
            </a:pP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</a:t>
            </a: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ant</a:t>
            </a: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522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to learn</a:t>
            </a: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managem</a:t>
            </a: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nt</a:t>
            </a: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skills.</a:t>
            </a:r>
          </a:p>
          <a:p>
            <a:pPr algn="just">
              <a:lnSpc>
                <a:spcPts val="4930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22" r="0" b="-7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044979" y="3952663"/>
            <a:ext cx="18983623" cy="1512914"/>
            <a:chOff x="0" y="0"/>
            <a:chExt cx="5099393" cy="4064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099393" cy="406400"/>
            </a:xfrm>
            <a:custGeom>
              <a:avLst/>
              <a:gdLst/>
              <a:ahLst/>
              <a:cxnLst/>
              <a:rect r="r" b="b" t="t" l="l"/>
              <a:pathLst>
                <a:path h="406400" w="5099393">
                  <a:moveTo>
                    <a:pt x="4896193" y="0"/>
                  </a:moveTo>
                  <a:cubicBezTo>
                    <a:pt x="5008417" y="0"/>
                    <a:pt x="5099393" y="90976"/>
                    <a:pt x="5099393" y="203200"/>
                  </a:cubicBezTo>
                  <a:cubicBezTo>
                    <a:pt x="5099393" y="315424"/>
                    <a:pt x="5008417" y="406400"/>
                    <a:pt x="489619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203C6C">
                    <a:alpha val="100000"/>
                  </a:srgbClr>
                </a:gs>
                <a:gs pos="100000">
                  <a:srgbClr val="2A96C2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099393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038796" y="4237990"/>
            <a:ext cx="12756728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399"/>
              </a:lnSpc>
            </a:pPr>
            <a:r>
              <a:rPr lang="en-US" b="true" sz="639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22" r="0" b="-7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5212080" y="338336"/>
            <a:ext cx="7863840" cy="18288000"/>
          </a:xfrm>
          <a:custGeom>
            <a:avLst/>
            <a:gdLst/>
            <a:ahLst/>
            <a:cxnLst/>
            <a:rect r="r" b="b" t="t" l="l"/>
            <a:pathLst>
              <a:path h="18288000" w="7863840">
                <a:moveTo>
                  <a:pt x="0" y="0"/>
                </a:moveTo>
                <a:lnTo>
                  <a:pt x="7863840" y="0"/>
                </a:lnTo>
                <a:lnTo>
                  <a:pt x="786384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844193" y="1028700"/>
            <a:ext cx="7628072" cy="7598275"/>
            <a:chOff x="0" y="0"/>
            <a:chExt cx="6502400" cy="6477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4"/>
              <a:stretch>
                <a:fillRect l="-26140" t="0" r="-2614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203C6C">
                    <a:alpha val="100000"/>
                  </a:srgbClr>
                </a:gs>
                <a:gs pos="100000">
                  <a:srgbClr val="2A96C2">
                    <a:alpha val="100000"/>
                  </a:srgbClr>
                </a:gs>
              </a:gsLst>
              <a:lin ang="0"/>
            </a:gradFill>
          </p:spPr>
        </p:sp>
      </p:grpSp>
      <p:grpSp>
        <p:nvGrpSpPr>
          <p:cNvPr name="Group 7" id="7"/>
          <p:cNvGrpSpPr/>
          <p:nvPr/>
        </p:nvGrpSpPr>
        <p:grpSpPr>
          <a:xfrm rot="0">
            <a:off x="8337477" y="1028700"/>
            <a:ext cx="10732894" cy="1512914"/>
            <a:chOff x="0" y="0"/>
            <a:chExt cx="2883077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883077" cy="406400"/>
            </a:xfrm>
            <a:custGeom>
              <a:avLst/>
              <a:gdLst/>
              <a:ahLst/>
              <a:cxnLst/>
              <a:rect r="r" b="b" t="t" l="l"/>
              <a:pathLst>
                <a:path h="406400" w="2883077">
                  <a:moveTo>
                    <a:pt x="2679877" y="0"/>
                  </a:moveTo>
                  <a:cubicBezTo>
                    <a:pt x="2792101" y="0"/>
                    <a:pt x="2883077" y="90976"/>
                    <a:pt x="2883077" y="203200"/>
                  </a:cubicBezTo>
                  <a:cubicBezTo>
                    <a:pt x="2883077" y="315424"/>
                    <a:pt x="2792101" y="406400"/>
                    <a:pt x="267987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203C6C">
                    <a:alpha val="100000"/>
                  </a:srgbClr>
                </a:gs>
                <a:gs pos="100000">
                  <a:srgbClr val="2A96C2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883077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-1710116">
            <a:off x="-2039266" y="-1941444"/>
            <a:ext cx="7315200" cy="3374136"/>
          </a:xfrm>
          <a:custGeom>
            <a:avLst/>
            <a:gdLst/>
            <a:ahLst/>
            <a:cxnLst/>
            <a:rect r="r" b="b" t="t" l="l"/>
            <a:pathLst>
              <a:path h="3374136" w="7315200">
                <a:moveTo>
                  <a:pt x="0" y="0"/>
                </a:moveTo>
                <a:lnTo>
                  <a:pt x="7315200" y="0"/>
                </a:lnTo>
                <a:lnTo>
                  <a:pt x="7315200" y="3374136"/>
                </a:lnTo>
                <a:lnTo>
                  <a:pt x="0" y="33741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9348591" y="1346690"/>
            <a:ext cx="7412203" cy="696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1"/>
              </a:lnSpc>
            </a:pPr>
            <a:r>
              <a:rPr lang="en-US" sz="490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LEARNING OBJECTIVES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874424" y="2906911"/>
            <a:ext cx="8698045" cy="2193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After completing this course, you will be able to:</a:t>
            </a:r>
          </a:p>
          <a:p>
            <a:pPr algn="just">
              <a:lnSpc>
                <a:spcPts val="3499"/>
              </a:lnSpc>
            </a:pPr>
          </a:p>
          <a:p>
            <a:pPr algn="just" marL="539749" indent="-269875" lvl="1">
              <a:lnSpc>
                <a:spcPts val="3499"/>
              </a:lnSpc>
              <a:buAutoNum type="arabicPeriod" startAt="1"/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Use Infinitives and Gerund to write a career path reflection</a:t>
            </a:r>
          </a:p>
          <a:p>
            <a:pPr algn="just" marL="539749" indent="-269875" lvl="1">
              <a:lnSpc>
                <a:spcPts val="3499"/>
              </a:lnSpc>
              <a:buAutoNum type="arabicPeriod" startAt="1"/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Write a career path reflection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22" r="0" b="-7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321263" y="1742847"/>
            <a:ext cx="10530712" cy="6882374"/>
            <a:chOff x="0" y="0"/>
            <a:chExt cx="2828766" cy="184874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828766" cy="1848748"/>
            </a:xfrm>
            <a:custGeom>
              <a:avLst/>
              <a:gdLst/>
              <a:ahLst/>
              <a:cxnLst/>
              <a:rect r="r" b="b" t="t" l="l"/>
              <a:pathLst>
                <a:path h="1848748" w="2828766">
                  <a:moveTo>
                    <a:pt x="2625566" y="0"/>
                  </a:moveTo>
                  <a:cubicBezTo>
                    <a:pt x="2737791" y="0"/>
                    <a:pt x="2828766" y="413856"/>
                    <a:pt x="2828766" y="924374"/>
                  </a:cubicBezTo>
                  <a:cubicBezTo>
                    <a:pt x="2828766" y="1434891"/>
                    <a:pt x="2737791" y="1848748"/>
                    <a:pt x="2625566" y="1848748"/>
                  </a:cubicBezTo>
                  <a:lnTo>
                    <a:pt x="203200" y="1848748"/>
                  </a:lnTo>
                  <a:cubicBezTo>
                    <a:pt x="90976" y="1848748"/>
                    <a:pt x="0" y="1434891"/>
                    <a:pt x="0" y="924374"/>
                  </a:cubicBezTo>
                  <a:cubicBezTo>
                    <a:pt x="0" y="413856"/>
                    <a:pt x="90976" y="0"/>
                    <a:pt x="2032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203C6C">
                    <a:alpha val="100000"/>
                  </a:srgbClr>
                </a:gs>
                <a:gs pos="100000">
                  <a:srgbClr val="2A96C2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828766" cy="18868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10800000">
            <a:off x="11536775" y="8957203"/>
            <a:ext cx="7315200" cy="3374136"/>
          </a:xfrm>
          <a:custGeom>
            <a:avLst/>
            <a:gdLst/>
            <a:ahLst/>
            <a:cxnLst/>
            <a:rect r="r" b="b" t="t" l="l"/>
            <a:pathLst>
              <a:path h="3374136" w="7315200">
                <a:moveTo>
                  <a:pt x="0" y="0"/>
                </a:moveTo>
                <a:lnTo>
                  <a:pt x="7315200" y="0"/>
                </a:lnTo>
                <a:lnTo>
                  <a:pt x="7315200" y="3374136"/>
                </a:lnTo>
                <a:lnTo>
                  <a:pt x="0" y="33741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963406">
            <a:off x="1510607" y="2640337"/>
            <a:ext cx="5503031" cy="5973440"/>
          </a:xfrm>
          <a:custGeom>
            <a:avLst/>
            <a:gdLst/>
            <a:ahLst/>
            <a:cxnLst/>
            <a:rect r="r" b="b" t="t" l="l"/>
            <a:pathLst>
              <a:path h="5973440" w="5503031">
                <a:moveTo>
                  <a:pt x="0" y="0"/>
                </a:moveTo>
                <a:lnTo>
                  <a:pt x="5503032" y="0"/>
                </a:lnTo>
                <a:lnTo>
                  <a:pt x="5503032" y="5973440"/>
                </a:lnTo>
                <a:lnTo>
                  <a:pt x="0" y="59734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144000" y="3514530"/>
            <a:ext cx="7832827" cy="38317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674"/>
              </a:lnSpc>
            </a:pPr>
            <a:r>
              <a:rPr lang="en-US" b="true" sz="967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INFINITIVE </a:t>
            </a:r>
          </a:p>
          <a:p>
            <a:pPr algn="r">
              <a:lnSpc>
                <a:spcPts val="9674"/>
              </a:lnSpc>
            </a:pPr>
            <a:r>
              <a:rPr lang="en-US" b="true" sz="967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VS </a:t>
            </a:r>
          </a:p>
          <a:p>
            <a:pPr algn="r">
              <a:lnSpc>
                <a:spcPts val="9674"/>
              </a:lnSpc>
            </a:pPr>
            <a:r>
              <a:rPr lang="en-US" b="true" sz="967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GERUND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22" r="0" b="-7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00700" y="3140813"/>
            <a:ext cx="15486600" cy="5611341"/>
            <a:chOff x="0" y="0"/>
            <a:chExt cx="4078775" cy="147788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078775" cy="1477884"/>
            </a:xfrm>
            <a:custGeom>
              <a:avLst/>
              <a:gdLst/>
              <a:ahLst/>
              <a:cxnLst/>
              <a:rect r="r" b="b" t="t" l="l"/>
              <a:pathLst>
                <a:path h="1477884" w="4078775">
                  <a:moveTo>
                    <a:pt x="24996" y="0"/>
                  </a:moveTo>
                  <a:lnTo>
                    <a:pt x="4053780" y="0"/>
                  </a:lnTo>
                  <a:cubicBezTo>
                    <a:pt x="4067585" y="0"/>
                    <a:pt x="4078775" y="11191"/>
                    <a:pt x="4078775" y="24996"/>
                  </a:cubicBezTo>
                  <a:lnTo>
                    <a:pt x="4078775" y="1452888"/>
                  </a:lnTo>
                  <a:cubicBezTo>
                    <a:pt x="4078775" y="1459518"/>
                    <a:pt x="4076142" y="1465875"/>
                    <a:pt x="4071455" y="1470563"/>
                  </a:cubicBezTo>
                  <a:cubicBezTo>
                    <a:pt x="4066767" y="1475251"/>
                    <a:pt x="4060409" y="1477884"/>
                    <a:pt x="4053780" y="1477884"/>
                  </a:cubicBezTo>
                  <a:lnTo>
                    <a:pt x="24996" y="1477884"/>
                  </a:lnTo>
                  <a:cubicBezTo>
                    <a:pt x="18366" y="1477884"/>
                    <a:pt x="12009" y="1475251"/>
                    <a:pt x="7321" y="1470563"/>
                  </a:cubicBezTo>
                  <a:cubicBezTo>
                    <a:pt x="2633" y="1465875"/>
                    <a:pt x="0" y="1459518"/>
                    <a:pt x="0" y="1452888"/>
                  </a:cubicBezTo>
                  <a:lnTo>
                    <a:pt x="0" y="24996"/>
                  </a:lnTo>
                  <a:cubicBezTo>
                    <a:pt x="0" y="18366"/>
                    <a:pt x="2633" y="12009"/>
                    <a:pt x="7321" y="7321"/>
                  </a:cubicBezTo>
                  <a:cubicBezTo>
                    <a:pt x="12009" y="2633"/>
                    <a:pt x="18366" y="0"/>
                    <a:pt x="24996" y="0"/>
                  </a:cubicBezTo>
                  <a:close/>
                </a:path>
              </a:pathLst>
            </a:custGeom>
            <a:solidFill>
              <a:srgbClr val="FFFFFF">
                <a:alpha val="29804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078775" cy="15159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3878644" y="1028700"/>
            <a:ext cx="10530712" cy="1512914"/>
            <a:chOff x="0" y="0"/>
            <a:chExt cx="2828766" cy="406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828766" cy="406400"/>
            </a:xfrm>
            <a:custGeom>
              <a:avLst/>
              <a:gdLst/>
              <a:ahLst/>
              <a:cxnLst/>
              <a:rect r="r" b="b" t="t" l="l"/>
              <a:pathLst>
                <a:path h="406400" w="2828766">
                  <a:moveTo>
                    <a:pt x="2625566" y="0"/>
                  </a:moveTo>
                  <a:cubicBezTo>
                    <a:pt x="2737791" y="0"/>
                    <a:pt x="2828766" y="90976"/>
                    <a:pt x="2828766" y="203200"/>
                  </a:cubicBezTo>
                  <a:cubicBezTo>
                    <a:pt x="2828766" y="315424"/>
                    <a:pt x="2737791" y="406400"/>
                    <a:pt x="262556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203C6C">
                    <a:alpha val="100000"/>
                  </a:srgbClr>
                </a:gs>
                <a:gs pos="100000">
                  <a:srgbClr val="2A96C2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828766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5187887" y="1365740"/>
            <a:ext cx="4654574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399"/>
              </a:lnSpc>
            </a:pPr>
            <a:r>
              <a:rPr lang="en-US" b="true" sz="639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DEFINITION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297265" y="4029063"/>
            <a:ext cx="13693469" cy="3730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30"/>
              </a:lnSpc>
            </a:pP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Infinitive adalah verb (kata kerja) yang didahului oleh “to”, misalnya: </a:t>
            </a:r>
            <a:r>
              <a:rPr lang="en-US" b="true" sz="3522" i="true">
                <a:solidFill>
                  <a:srgbClr val="FF3131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to</a:t>
            </a:r>
            <a:r>
              <a:rPr lang="en-US" b="true" sz="3522" i="true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work, </a:t>
            </a:r>
            <a:r>
              <a:rPr lang="en-US" b="true" sz="3522" i="true">
                <a:solidFill>
                  <a:srgbClr val="FF3131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to</a:t>
            </a:r>
            <a:r>
              <a:rPr lang="en-US" b="true" sz="3522" i="true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manage, </a:t>
            </a:r>
            <a:r>
              <a:rPr lang="en-US" b="true" sz="3522" i="true">
                <a:solidFill>
                  <a:srgbClr val="FF3131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to</a:t>
            </a:r>
            <a:r>
              <a:rPr lang="en-US" b="true" sz="3522" i="true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lead.</a:t>
            </a:r>
          </a:p>
          <a:p>
            <a:pPr algn="just">
              <a:lnSpc>
                <a:spcPts val="4930"/>
              </a:lnSpc>
            </a:pPr>
          </a:p>
          <a:p>
            <a:pPr algn="just">
              <a:lnSpc>
                <a:spcPts val="4930"/>
              </a:lnSpc>
            </a:pP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Gerund adalah verb + ing yang berfungsi sebagai noun (kata benda), misalnya: </a:t>
            </a:r>
            <a:r>
              <a:rPr lang="en-US" b="true" sz="3522" i="true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work</a:t>
            </a:r>
            <a:r>
              <a:rPr lang="en-US" b="true" sz="3522" i="true">
                <a:solidFill>
                  <a:srgbClr val="FF3131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ing</a:t>
            </a:r>
            <a:r>
              <a:rPr lang="en-US" b="true" sz="3522" i="true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, manag</a:t>
            </a:r>
            <a:r>
              <a:rPr lang="en-US" b="true" sz="3522" i="true">
                <a:solidFill>
                  <a:srgbClr val="FF3131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ing</a:t>
            </a:r>
            <a:r>
              <a:rPr lang="en-US" b="true" sz="3522" i="true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, lead</a:t>
            </a:r>
            <a:r>
              <a:rPr lang="en-US" b="true" sz="3522" i="true">
                <a:solidFill>
                  <a:srgbClr val="FF3131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ing</a:t>
            </a:r>
            <a:r>
              <a:rPr lang="en-US" b="true" sz="3522" i="true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.</a:t>
            </a:r>
          </a:p>
          <a:p>
            <a:pPr algn="just">
              <a:lnSpc>
                <a:spcPts val="4930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22" r="0" b="-7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018397" y="1028700"/>
            <a:ext cx="18983623" cy="1512914"/>
            <a:chOff x="0" y="0"/>
            <a:chExt cx="5099393" cy="4064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099393" cy="406400"/>
            </a:xfrm>
            <a:custGeom>
              <a:avLst/>
              <a:gdLst/>
              <a:ahLst/>
              <a:cxnLst/>
              <a:rect r="r" b="b" t="t" l="l"/>
              <a:pathLst>
                <a:path h="406400" w="5099393">
                  <a:moveTo>
                    <a:pt x="4896193" y="0"/>
                  </a:moveTo>
                  <a:cubicBezTo>
                    <a:pt x="5008417" y="0"/>
                    <a:pt x="5099393" y="90976"/>
                    <a:pt x="5099393" y="203200"/>
                  </a:cubicBezTo>
                  <a:cubicBezTo>
                    <a:pt x="5099393" y="315424"/>
                    <a:pt x="5008417" y="406400"/>
                    <a:pt x="489619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203C6C">
                    <a:alpha val="100000"/>
                  </a:srgbClr>
                </a:gs>
                <a:gs pos="100000">
                  <a:srgbClr val="2A96C2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099393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1365740"/>
            <a:ext cx="12756728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399"/>
              </a:lnSpc>
            </a:pPr>
            <a:r>
              <a:rPr lang="en-US" b="true" sz="639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FUNCTIONS AND EXAMPLES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61982" y="2474939"/>
            <a:ext cx="16129372" cy="76650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77"/>
              </a:lnSpc>
            </a:pPr>
          </a:p>
          <a:p>
            <a:pPr algn="l">
              <a:lnSpc>
                <a:spcPts val="6217"/>
              </a:lnSpc>
            </a:pPr>
            <a:r>
              <a:rPr lang="en-US" b="true" sz="444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A. Sebagai Subject</a:t>
            </a:r>
          </a:p>
          <a:p>
            <a:pPr algn="l">
              <a:lnSpc>
                <a:spcPts val="5377"/>
              </a:lnSpc>
            </a:pPr>
          </a:p>
          <a:p>
            <a:pPr algn="l">
              <a:lnSpc>
                <a:spcPts val="4537"/>
              </a:lnSpc>
            </a:pPr>
            <a:r>
              <a:rPr lang="en-US" b="true" sz="324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Gerund:</a:t>
            </a:r>
            <a:r>
              <a:rPr lang="en-US" sz="324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b="true" sz="3241" i="true" u="sng">
                <a:solidFill>
                  <a:srgbClr val="000000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Manag</a:t>
            </a:r>
            <a:r>
              <a:rPr lang="en-US" b="true" sz="3241" i="true" u="sng">
                <a:solidFill>
                  <a:srgbClr val="FF3131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ing</a:t>
            </a:r>
            <a:r>
              <a:rPr lang="en-US" b="true" sz="3241" i="true">
                <a:solidFill>
                  <a:srgbClr val="000000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 a company requires patience.</a:t>
            </a:r>
          </a:p>
          <a:p>
            <a:pPr algn="l">
              <a:lnSpc>
                <a:spcPts val="4537"/>
              </a:lnSpc>
            </a:pPr>
            <a:r>
              <a:rPr lang="en-US" sz="324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         (Mengelola perusahaan membutuhkan kesabaran.)</a:t>
            </a:r>
          </a:p>
          <a:p>
            <a:pPr algn="l">
              <a:lnSpc>
                <a:spcPts val="4537"/>
              </a:lnSpc>
            </a:pPr>
          </a:p>
          <a:p>
            <a:pPr algn="l">
              <a:lnSpc>
                <a:spcPts val="4537"/>
              </a:lnSpc>
            </a:pPr>
            <a:r>
              <a:rPr lang="en-US" b="true" sz="324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Infinitive: </a:t>
            </a:r>
            <a:r>
              <a:rPr lang="en-US" b="true" sz="3241" i="true" u="sng">
                <a:solidFill>
                  <a:srgbClr val="FF3131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To</a:t>
            </a:r>
            <a:r>
              <a:rPr lang="en-US" b="true" sz="3241" i="true" u="sng">
                <a:solidFill>
                  <a:srgbClr val="000000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 manage</a:t>
            </a:r>
            <a:r>
              <a:rPr lang="en-US" b="true" sz="3241" i="true">
                <a:solidFill>
                  <a:srgbClr val="000000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 a company requires patience.</a:t>
            </a:r>
          </a:p>
          <a:p>
            <a:pPr algn="l">
              <a:lnSpc>
                <a:spcPts val="4537"/>
              </a:lnSpc>
            </a:pPr>
            <a:r>
              <a:rPr lang="en-US" sz="324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          (Mengelola perusahaan membutuhkan kesabaran.)</a:t>
            </a:r>
          </a:p>
          <a:p>
            <a:pPr algn="l">
              <a:lnSpc>
                <a:spcPts val="5377"/>
              </a:lnSpc>
            </a:pPr>
          </a:p>
          <a:p>
            <a:pPr algn="l">
              <a:lnSpc>
                <a:spcPts val="5377"/>
              </a:lnSpc>
            </a:pPr>
            <a:r>
              <a:rPr lang="en-US" sz="384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💡</a:t>
            </a:r>
            <a:r>
              <a:rPr lang="en-US" b="true" sz="384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Catatan: Keduanya benar, tapi gerund lebih sering digunakan sebagai subject dalam percakapan.</a:t>
            </a:r>
          </a:p>
          <a:p>
            <a:pPr algn="l">
              <a:lnSpc>
                <a:spcPts val="5377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22" r="0" b="-7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018397" y="1028700"/>
            <a:ext cx="18983623" cy="1512914"/>
            <a:chOff x="0" y="0"/>
            <a:chExt cx="5099393" cy="4064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099393" cy="406400"/>
            </a:xfrm>
            <a:custGeom>
              <a:avLst/>
              <a:gdLst/>
              <a:ahLst/>
              <a:cxnLst/>
              <a:rect r="r" b="b" t="t" l="l"/>
              <a:pathLst>
                <a:path h="406400" w="5099393">
                  <a:moveTo>
                    <a:pt x="4896193" y="0"/>
                  </a:moveTo>
                  <a:cubicBezTo>
                    <a:pt x="5008417" y="0"/>
                    <a:pt x="5099393" y="90976"/>
                    <a:pt x="5099393" y="203200"/>
                  </a:cubicBezTo>
                  <a:cubicBezTo>
                    <a:pt x="5099393" y="315424"/>
                    <a:pt x="5008417" y="406400"/>
                    <a:pt x="489619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203C6C">
                    <a:alpha val="100000"/>
                  </a:srgbClr>
                </a:gs>
                <a:gs pos="100000">
                  <a:srgbClr val="2A96C2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099393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2553997" y="4482574"/>
            <a:ext cx="12666947" cy="4775726"/>
          </a:xfrm>
          <a:custGeom>
            <a:avLst/>
            <a:gdLst/>
            <a:ahLst/>
            <a:cxnLst/>
            <a:rect r="r" b="b" t="t" l="l"/>
            <a:pathLst>
              <a:path h="4775726" w="12666947">
                <a:moveTo>
                  <a:pt x="0" y="0"/>
                </a:moveTo>
                <a:lnTo>
                  <a:pt x="12666947" y="0"/>
                </a:lnTo>
                <a:lnTo>
                  <a:pt x="12666947" y="4775726"/>
                </a:lnTo>
                <a:lnTo>
                  <a:pt x="0" y="47757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1365740"/>
            <a:ext cx="12756728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399"/>
              </a:lnSpc>
            </a:pPr>
            <a:r>
              <a:rPr lang="en-US" b="true" sz="639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FUNCTIONS AND EXAMPLES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50607" y="3067263"/>
            <a:ext cx="7197994" cy="7539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17"/>
              </a:lnSpc>
            </a:pPr>
            <a:r>
              <a:rPr lang="en-US" b="true" sz="444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B. Setelah Verb tertentu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22" r="0" b="-7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018397" y="1028700"/>
            <a:ext cx="18983623" cy="1512914"/>
            <a:chOff x="0" y="0"/>
            <a:chExt cx="5099393" cy="4064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099393" cy="406400"/>
            </a:xfrm>
            <a:custGeom>
              <a:avLst/>
              <a:gdLst/>
              <a:ahLst/>
              <a:cxnLst/>
              <a:rect r="r" b="b" t="t" l="l"/>
              <a:pathLst>
                <a:path h="406400" w="5099393">
                  <a:moveTo>
                    <a:pt x="4896193" y="0"/>
                  </a:moveTo>
                  <a:cubicBezTo>
                    <a:pt x="5008417" y="0"/>
                    <a:pt x="5099393" y="90976"/>
                    <a:pt x="5099393" y="203200"/>
                  </a:cubicBezTo>
                  <a:cubicBezTo>
                    <a:pt x="5099393" y="315424"/>
                    <a:pt x="5008417" y="406400"/>
                    <a:pt x="489619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203C6C">
                    <a:alpha val="100000"/>
                  </a:srgbClr>
                </a:gs>
                <a:gs pos="100000">
                  <a:srgbClr val="2A96C2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099393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2604279" y="4430852"/>
            <a:ext cx="13079441" cy="5019103"/>
          </a:xfrm>
          <a:custGeom>
            <a:avLst/>
            <a:gdLst/>
            <a:ahLst/>
            <a:cxnLst/>
            <a:rect r="r" b="b" t="t" l="l"/>
            <a:pathLst>
              <a:path h="5019103" w="13079441">
                <a:moveTo>
                  <a:pt x="0" y="0"/>
                </a:moveTo>
                <a:lnTo>
                  <a:pt x="13079442" y="0"/>
                </a:lnTo>
                <a:lnTo>
                  <a:pt x="13079442" y="5019102"/>
                </a:lnTo>
                <a:lnTo>
                  <a:pt x="0" y="50191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1365740"/>
            <a:ext cx="12756728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399"/>
              </a:lnSpc>
            </a:pPr>
            <a:r>
              <a:rPr lang="en-US" b="true" sz="639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FUNCTIONS AND EXAMPLES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50607" y="3067263"/>
            <a:ext cx="7197994" cy="7539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17"/>
              </a:lnSpc>
            </a:pPr>
            <a:r>
              <a:rPr lang="en-US" b="true" sz="444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B. Setelah Verb tertentu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22" r="0" b="-7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018397" y="1028700"/>
            <a:ext cx="18983623" cy="1512914"/>
            <a:chOff x="0" y="0"/>
            <a:chExt cx="5099393" cy="4064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099393" cy="406400"/>
            </a:xfrm>
            <a:custGeom>
              <a:avLst/>
              <a:gdLst/>
              <a:ahLst/>
              <a:cxnLst/>
              <a:rect r="r" b="b" t="t" l="l"/>
              <a:pathLst>
                <a:path h="406400" w="5099393">
                  <a:moveTo>
                    <a:pt x="4896193" y="0"/>
                  </a:moveTo>
                  <a:cubicBezTo>
                    <a:pt x="5008417" y="0"/>
                    <a:pt x="5099393" y="90976"/>
                    <a:pt x="5099393" y="203200"/>
                  </a:cubicBezTo>
                  <a:cubicBezTo>
                    <a:pt x="5099393" y="315424"/>
                    <a:pt x="5008417" y="406400"/>
                    <a:pt x="489619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203C6C">
                    <a:alpha val="100000"/>
                  </a:srgbClr>
                </a:gs>
                <a:gs pos="100000">
                  <a:srgbClr val="2A96C2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099393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1365740"/>
            <a:ext cx="12756728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399"/>
              </a:lnSpc>
            </a:pPr>
            <a:r>
              <a:rPr lang="en-US" b="true" sz="639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FUNCTIONS AND EXAMPLES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400700" y="3140813"/>
            <a:ext cx="15486600" cy="4627826"/>
            <a:chOff x="0" y="0"/>
            <a:chExt cx="4078775" cy="121885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078775" cy="1218851"/>
            </a:xfrm>
            <a:custGeom>
              <a:avLst/>
              <a:gdLst/>
              <a:ahLst/>
              <a:cxnLst/>
              <a:rect r="r" b="b" t="t" l="l"/>
              <a:pathLst>
                <a:path h="1218851" w="4078775">
                  <a:moveTo>
                    <a:pt x="24996" y="0"/>
                  </a:moveTo>
                  <a:lnTo>
                    <a:pt x="4053780" y="0"/>
                  </a:lnTo>
                  <a:cubicBezTo>
                    <a:pt x="4067585" y="0"/>
                    <a:pt x="4078775" y="11191"/>
                    <a:pt x="4078775" y="24996"/>
                  </a:cubicBezTo>
                  <a:lnTo>
                    <a:pt x="4078775" y="1193856"/>
                  </a:lnTo>
                  <a:cubicBezTo>
                    <a:pt x="4078775" y="1200485"/>
                    <a:pt x="4076142" y="1206843"/>
                    <a:pt x="4071455" y="1211530"/>
                  </a:cubicBezTo>
                  <a:cubicBezTo>
                    <a:pt x="4066767" y="1216218"/>
                    <a:pt x="4060409" y="1218851"/>
                    <a:pt x="4053780" y="1218851"/>
                  </a:cubicBezTo>
                  <a:lnTo>
                    <a:pt x="24996" y="1218851"/>
                  </a:lnTo>
                  <a:cubicBezTo>
                    <a:pt x="11191" y="1218851"/>
                    <a:pt x="0" y="1207660"/>
                    <a:pt x="0" y="1193856"/>
                  </a:cubicBezTo>
                  <a:lnTo>
                    <a:pt x="0" y="24996"/>
                  </a:lnTo>
                  <a:cubicBezTo>
                    <a:pt x="0" y="18366"/>
                    <a:pt x="2633" y="12009"/>
                    <a:pt x="7321" y="7321"/>
                  </a:cubicBezTo>
                  <a:cubicBezTo>
                    <a:pt x="12009" y="2633"/>
                    <a:pt x="18366" y="0"/>
                    <a:pt x="24996" y="0"/>
                  </a:cubicBezTo>
                  <a:close/>
                </a:path>
              </a:pathLst>
            </a:custGeom>
            <a:solidFill>
              <a:srgbClr val="FFFFFF">
                <a:alpha val="29804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078775" cy="12569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2297265" y="4029063"/>
            <a:ext cx="13693469" cy="3110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30"/>
              </a:lnSpc>
            </a:pPr>
            <a:r>
              <a:rPr lang="en-US" sz="3522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C. Setelah Preposition (selalu Gerund)</a:t>
            </a:r>
          </a:p>
          <a:p>
            <a:pPr algn="just">
              <a:lnSpc>
                <a:spcPts val="4930"/>
              </a:lnSpc>
            </a:pPr>
          </a:p>
          <a:p>
            <a:pPr algn="just" marL="760416" indent="-380208" lvl="1">
              <a:lnSpc>
                <a:spcPts val="4930"/>
              </a:lnSpc>
              <a:buFont typeface="Arial"/>
              <a:buChar char="•"/>
            </a:pP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She is in</a:t>
            </a: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</a:t>
            </a: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ed</a:t>
            </a: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522">
                <a:solidFill>
                  <a:srgbClr val="FF3131"/>
                </a:solidFill>
                <a:latin typeface="Poppins"/>
                <a:ea typeface="Poppins"/>
                <a:cs typeface="Poppins"/>
                <a:sym typeface="Poppins"/>
              </a:rPr>
              <a:t>in</a:t>
            </a: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starting a new business.</a:t>
            </a:r>
          </a:p>
          <a:p>
            <a:pPr algn="just" marL="760416" indent="-380208" lvl="1">
              <a:lnSpc>
                <a:spcPts val="4930"/>
              </a:lnSpc>
              <a:buFont typeface="Arial"/>
              <a:buChar char="•"/>
            </a:pP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They talked </a:t>
            </a:r>
            <a:r>
              <a:rPr lang="en-US" sz="3522">
                <a:solidFill>
                  <a:srgbClr val="FF3131"/>
                </a:solidFill>
                <a:latin typeface="Poppins"/>
                <a:ea typeface="Poppins"/>
                <a:cs typeface="Poppins"/>
                <a:sym typeface="Poppins"/>
              </a:rPr>
              <a:t>about</a:t>
            </a: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improving thei</a:t>
            </a: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 ma</a:t>
            </a: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rket</a:t>
            </a: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ing</a:t>
            </a: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strat</a:t>
            </a: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</a:t>
            </a: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</a:t>
            </a: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4930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22" r="0" b="-7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018397" y="1028700"/>
            <a:ext cx="18983623" cy="1512914"/>
            <a:chOff x="0" y="0"/>
            <a:chExt cx="5099393" cy="4064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099393" cy="406400"/>
            </a:xfrm>
            <a:custGeom>
              <a:avLst/>
              <a:gdLst/>
              <a:ahLst/>
              <a:cxnLst/>
              <a:rect r="r" b="b" t="t" l="l"/>
              <a:pathLst>
                <a:path h="406400" w="5099393">
                  <a:moveTo>
                    <a:pt x="4896193" y="0"/>
                  </a:moveTo>
                  <a:cubicBezTo>
                    <a:pt x="5008417" y="0"/>
                    <a:pt x="5099393" y="90976"/>
                    <a:pt x="5099393" y="203200"/>
                  </a:cubicBezTo>
                  <a:cubicBezTo>
                    <a:pt x="5099393" y="315424"/>
                    <a:pt x="5008417" y="406400"/>
                    <a:pt x="489619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203C6C">
                    <a:alpha val="100000"/>
                  </a:srgbClr>
                </a:gs>
                <a:gs pos="100000">
                  <a:srgbClr val="2A96C2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099393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1365740"/>
            <a:ext cx="12756728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399"/>
              </a:lnSpc>
            </a:pPr>
            <a:r>
              <a:rPr lang="en-US" b="true" sz="639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FUNCTIONS AND EXAMPLES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400700" y="3140813"/>
            <a:ext cx="15486600" cy="4627826"/>
            <a:chOff x="0" y="0"/>
            <a:chExt cx="4078775" cy="121885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078775" cy="1218851"/>
            </a:xfrm>
            <a:custGeom>
              <a:avLst/>
              <a:gdLst/>
              <a:ahLst/>
              <a:cxnLst/>
              <a:rect r="r" b="b" t="t" l="l"/>
              <a:pathLst>
                <a:path h="1218851" w="4078775">
                  <a:moveTo>
                    <a:pt x="24996" y="0"/>
                  </a:moveTo>
                  <a:lnTo>
                    <a:pt x="4053780" y="0"/>
                  </a:lnTo>
                  <a:cubicBezTo>
                    <a:pt x="4067585" y="0"/>
                    <a:pt x="4078775" y="11191"/>
                    <a:pt x="4078775" y="24996"/>
                  </a:cubicBezTo>
                  <a:lnTo>
                    <a:pt x="4078775" y="1193856"/>
                  </a:lnTo>
                  <a:cubicBezTo>
                    <a:pt x="4078775" y="1200485"/>
                    <a:pt x="4076142" y="1206843"/>
                    <a:pt x="4071455" y="1211530"/>
                  </a:cubicBezTo>
                  <a:cubicBezTo>
                    <a:pt x="4066767" y="1216218"/>
                    <a:pt x="4060409" y="1218851"/>
                    <a:pt x="4053780" y="1218851"/>
                  </a:cubicBezTo>
                  <a:lnTo>
                    <a:pt x="24996" y="1218851"/>
                  </a:lnTo>
                  <a:cubicBezTo>
                    <a:pt x="11191" y="1218851"/>
                    <a:pt x="0" y="1207660"/>
                    <a:pt x="0" y="1193856"/>
                  </a:cubicBezTo>
                  <a:lnTo>
                    <a:pt x="0" y="24996"/>
                  </a:lnTo>
                  <a:cubicBezTo>
                    <a:pt x="0" y="18366"/>
                    <a:pt x="2633" y="12009"/>
                    <a:pt x="7321" y="7321"/>
                  </a:cubicBezTo>
                  <a:cubicBezTo>
                    <a:pt x="12009" y="2633"/>
                    <a:pt x="18366" y="0"/>
                    <a:pt x="24996" y="0"/>
                  </a:cubicBezTo>
                  <a:close/>
                </a:path>
              </a:pathLst>
            </a:custGeom>
            <a:solidFill>
              <a:srgbClr val="FFFFFF">
                <a:alpha val="29804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078775" cy="12569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2297265" y="4029063"/>
            <a:ext cx="13693469" cy="3110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30"/>
              </a:lnSpc>
            </a:pPr>
            <a:r>
              <a:rPr lang="en-US" sz="3522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D. Setelah Adjective (Infini</a:t>
            </a:r>
            <a:r>
              <a:rPr lang="en-US" b="true" sz="3522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tiv</a:t>
            </a:r>
            <a:r>
              <a:rPr lang="en-US" b="true" sz="3522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e)</a:t>
            </a:r>
          </a:p>
          <a:p>
            <a:pPr algn="just">
              <a:lnSpc>
                <a:spcPts val="4930"/>
              </a:lnSpc>
            </a:pPr>
          </a:p>
          <a:p>
            <a:pPr algn="just" marL="760416" indent="-380208" lvl="1">
              <a:lnSpc>
                <a:spcPts val="4930"/>
              </a:lnSpc>
              <a:buFont typeface="Arial"/>
              <a:buChar char="•"/>
            </a:pP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It’</a:t>
            </a: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 </a:t>
            </a:r>
            <a:r>
              <a:rPr lang="en-US" sz="3522">
                <a:solidFill>
                  <a:srgbClr val="FF3131"/>
                </a:solidFill>
                <a:latin typeface="Poppins"/>
                <a:ea typeface="Poppins"/>
                <a:cs typeface="Poppins"/>
                <a:sym typeface="Poppins"/>
              </a:rPr>
              <a:t>important</a:t>
            </a: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to communicate clearly.</a:t>
            </a:r>
          </a:p>
          <a:p>
            <a:pPr algn="just" marL="760416" indent="-380208" lvl="1">
              <a:lnSpc>
                <a:spcPts val="4930"/>
              </a:lnSpc>
              <a:buFont typeface="Arial"/>
              <a:buChar char="•"/>
            </a:pP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 is </a:t>
            </a:r>
            <a:r>
              <a:rPr lang="en-US" sz="3522">
                <a:solidFill>
                  <a:srgbClr val="FF3131"/>
                </a:solidFill>
                <a:latin typeface="Poppins"/>
                <a:ea typeface="Poppins"/>
                <a:cs typeface="Poppins"/>
                <a:sym typeface="Poppins"/>
              </a:rPr>
              <a:t>happy</a:t>
            </a: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</a:t>
            </a: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join the</a:t>
            </a: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managem</a:t>
            </a: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nt</a:t>
            </a: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lang="en-US" sz="35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eam.</a:t>
            </a:r>
          </a:p>
          <a:p>
            <a:pPr algn="just">
              <a:lnSpc>
                <a:spcPts val="4930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DAG1uUzSYhY</dc:identifier>
  <dcterms:modified xsi:type="dcterms:W3CDTF">2011-08-01T06:04:30Z</dcterms:modified>
  <cp:revision>1</cp:revision>
  <dc:title>Career Path reflection</dc:title>
</cp:coreProperties>
</file>