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2" r:id="rId3"/>
    <p:sldId id="303" r:id="rId4"/>
    <p:sldId id="305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4" r:id="rId14"/>
    <p:sldId id="313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00" r:id="rId32"/>
  </p:sldIdLst>
  <p:sldSz cx="9144000" cy="6858000" type="screen4x3"/>
  <p:notesSz cx="7045325" cy="9345613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ASPEK MANAJEMEN DAN SDM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557ABBE6-2C3D-5343-68EC-0B027CC6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>
                <a:solidFill>
                  <a:srgbClr val="FF0000"/>
                </a:solidFill>
              </a:rPr>
              <a:t>Contoh struktur organisasi hotel (sederhana)</a:t>
            </a:r>
            <a:endParaRPr lang="id-ID" dirty="0">
              <a:solidFill>
                <a:srgbClr val="FF0000"/>
              </a:solidFill>
            </a:endParaRPr>
          </a:p>
          <a:p>
            <a:r>
              <a:rPr lang="id-ID" b="1" dirty="0"/>
              <a:t>General </a:t>
            </a:r>
            <a:r>
              <a:rPr lang="id-ID" b="1" dirty="0" err="1"/>
              <a:t>Manager</a:t>
            </a:r>
            <a:r>
              <a:rPr lang="id-ID" b="1" dirty="0"/>
              <a:t> (GM)</a:t>
            </a:r>
            <a:r>
              <a:rPr lang="id-ID" dirty="0"/>
              <a:t> → pemimpin utama, bertanggung jawab atas keseluruhan operasional.</a:t>
            </a:r>
          </a:p>
          <a:p>
            <a:r>
              <a:rPr lang="id-ID" b="1" dirty="0"/>
              <a:t>Department </a:t>
            </a:r>
            <a:r>
              <a:rPr lang="id-ID" b="1" dirty="0" err="1"/>
              <a:t>Heads</a:t>
            </a:r>
            <a:r>
              <a:rPr lang="id-ID" b="1" dirty="0"/>
              <a:t>:</a:t>
            </a:r>
            <a:endParaRPr lang="id-ID" dirty="0"/>
          </a:p>
          <a:p>
            <a:pPr lvl="1"/>
            <a:r>
              <a:rPr lang="id-ID" b="1" dirty="0"/>
              <a:t>Front Office </a:t>
            </a:r>
            <a:r>
              <a:rPr lang="id-ID" b="1" dirty="0" err="1"/>
              <a:t>Manager</a:t>
            </a:r>
            <a:r>
              <a:rPr lang="id-ID" dirty="0"/>
              <a:t> (resepsionis, </a:t>
            </a:r>
            <a:r>
              <a:rPr lang="id-ID" dirty="0" err="1"/>
              <a:t>concierge</a:t>
            </a:r>
            <a:r>
              <a:rPr lang="id-ID" dirty="0"/>
              <a:t>, </a:t>
            </a:r>
            <a:r>
              <a:rPr lang="id-ID" dirty="0" err="1"/>
              <a:t>reservation</a:t>
            </a:r>
            <a:r>
              <a:rPr lang="id-ID" dirty="0"/>
              <a:t>).</a:t>
            </a:r>
          </a:p>
          <a:p>
            <a:pPr lvl="1"/>
            <a:r>
              <a:rPr lang="id-ID" b="1" dirty="0" err="1"/>
              <a:t>Housekeeping</a:t>
            </a:r>
            <a:r>
              <a:rPr lang="id-ID" b="1" dirty="0"/>
              <a:t> </a:t>
            </a:r>
            <a:r>
              <a:rPr lang="id-ID" b="1" dirty="0" err="1"/>
              <a:t>Manager</a:t>
            </a:r>
            <a:r>
              <a:rPr lang="id-ID" dirty="0"/>
              <a:t> (kebersihan kamar &amp; area publik).</a:t>
            </a:r>
          </a:p>
          <a:p>
            <a:pPr lvl="1"/>
            <a:r>
              <a:rPr lang="id-ID" b="1" dirty="0"/>
              <a:t>Food &amp; </a:t>
            </a:r>
            <a:r>
              <a:rPr lang="id-ID" b="1" dirty="0" err="1"/>
              <a:t>Beverage</a:t>
            </a:r>
            <a:r>
              <a:rPr lang="id-ID" b="1" dirty="0"/>
              <a:t> (F&amp;B) </a:t>
            </a:r>
            <a:r>
              <a:rPr lang="id-ID" b="1" dirty="0" err="1"/>
              <a:t>Manager</a:t>
            </a:r>
            <a:r>
              <a:rPr lang="id-ID" dirty="0"/>
              <a:t> (</a:t>
            </a:r>
            <a:r>
              <a:rPr lang="id-ID" dirty="0" err="1"/>
              <a:t>restaurant</a:t>
            </a:r>
            <a:r>
              <a:rPr lang="id-ID" dirty="0"/>
              <a:t>, bar, </a:t>
            </a:r>
            <a:r>
              <a:rPr lang="id-ID" dirty="0" err="1"/>
              <a:t>banquet</a:t>
            </a:r>
            <a:r>
              <a:rPr lang="id-ID" dirty="0"/>
              <a:t>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329074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952F4E31-CA31-9EFD-AB40-0E901840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980728"/>
            <a:ext cx="7344816" cy="5145435"/>
          </a:xfrm>
        </p:spPr>
        <p:txBody>
          <a:bodyPr/>
          <a:lstStyle/>
          <a:p>
            <a:pPr lvl="1"/>
            <a:r>
              <a:rPr lang="id-ID" b="1" dirty="0" err="1"/>
              <a:t>Sales</a:t>
            </a:r>
            <a:r>
              <a:rPr lang="id-ID" b="1" dirty="0"/>
              <a:t> &amp; </a:t>
            </a:r>
            <a:r>
              <a:rPr lang="id-ID" b="1" dirty="0" err="1"/>
              <a:t>Marketing</a:t>
            </a:r>
            <a:r>
              <a:rPr lang="id-ID" b="1" dirty="0"/>
              <a:t> </a:t>
            </a:r>
            <a:r>
              <a:rPr lang="id-ID" b="1" dirty="0" err="1"/>
              <a:t>Manager</a:t>
            </a:r>
            <a:r>
              <a:rPr lang="id-ID" dirty="0"/>
              <a:t> (promosi, penjualan, OTA).</a:t>
            </a:r>
          </a:p>
          <a:p>
            <a:pPr lvl="1"/>
            <a:r>
              <a:rPr lang="id-ID" b="1" dirty="0"/>
              <a:t>HR &amp; </a:t>
            </a:r>
            <a:r>
              <a:rPr lang="id-ID" b="1" dirty="0" err="1"/>
              <a:t>Training</a:t>
            </a:r>
            <a:r>
              <a:rPr lang="id-ID" b="1" dirty="0"/>
              <a:t> </a:t>
            </a:r>
            <a:r>
              <a:rPr lang="id-ID" b="1" dirty="0" err="1"/>
              <a:t>Manager</a:t>
            </a:r>
            <a:r>
              <a:rPr lang="id-ID" dirty="0"/>
              <a:t> (rekrutmen, pelatihan, kesejahteraan karyawan).</a:t>
            </a:r>
          </a:p>
          <a:p>
            <a:pPr lvl="1"/>
            <a:r>
              <a:rPr lang="id-ID" b="1" dirty="0"/>
              <a:t>Finance &amp; </a:t>
            </a:r>
            <a:r>
              <a:rPr lang="id-ID" b="1" dirty="0" err="1"/>
              <a:t>Accounting</a:t>
            </a:r>
            <a:r>
              <a:rPr lang="id-ID" b="1" dirty="0"/>
              <a:t> </a:t>
            </a:r>
            <a:r>
              <a:rPr lang="id-ID" b="1" dirty="0" err="1"/>
              <a:t>Manager</a:t>
            </a:r>
            <a:r>
              <a:rPr lang="id-ID" dirty="0"/>
              <a:t> (keuangan, audit).</a:t>
            </a:r>
          </a:p>
          <a:p>
            <a:pPr lvl="1"/>
            <a:r>
              <a:rPr lang="id-ID" b="1" dirty="0"/>
              <a:t>Engineering/</a:t>
            </a:r>
            <a:r>
              <a:rPr lang="id-ID" b="1" dirty="0" err="1"/>
              <a:t>Maintenance</a:t>
            </a:r>
            <a:r>
              <a:rPr lang="id-ID" dirty="0"/>
              <a:t> (perawatan fasilitas).</a:t>
            </a:r>
            <a:endParaRPr lang="en-US" dirty="0"/>
          </a:p>
          <a:p>
            <a:pPr marL="457200" lvl="1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👉 Di usaha pariwisata lain (misalnya biro perjalanan, desa wisata), struktur bisa lebih sederhana, disesuaikan skala usaha.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3357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1519DF2C-1AB8-0F06-9D36-31AF7D8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620688"/>
            <a:ext cx="6624736" cy="55054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sz="3500" b="1" dirty="0">
                <a:solidFill>
                  <a:srgbClr val="FF0000"/>
                </a:solidFill>
              </a:rPr>
              <a:t>2. Kebutuhan Tenaga Kerja</a:t>
            </a:r>
          </a:p>
          <a:p>
            <a:pPr marL="0" indent="0" algn="ctr">
              <a:buNone/>
            </a:pPr>
            <a:r>
              <a:rPr lang="id-ID" dirty="0"/>
              <a:t>Menghitung kebutuhan staf dilakukan dengan melihat </a:t>
            </a:r>
            <a:r>
              <a:rPr lang="id-ID" b="1" dirty="0"/>
              <a:t>kapasitas usaha</a:t>
            </a:r>
            <a:r>
              <a:rPr lang="id-ID" dirty="0"/>
              <a:t> dan </a:t>
            </a:r>
            <a:r>
              <a:rPr lang="id-ID" b="1" dirty="0"/>
              <a:t>standar pelayanan</a:t>
            </a:r>
            <a:r>
              <a:rPr lang="id-ID" dirty="0"/>
              <a:t>.</a:t>
            </a:r>
            <a:endParaRPr lang="en-US" dirty="0"/>
          </a:p>
          <a:p>
            <a:pPr marL="0" indent="0" algn="ctr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🔹 </a:t>
            </a:r>
            <a:r>
              <a:rPr lang="id-ID" b="1" dirty="0"/>
              <a:t>Contoh kebutuhan SDM hotel kecil (50 kamar):</a:t>
            </a:r>
            <a:endParaRPr lang="id-ID" dirty="0"/>
          </a:p>
          <a:p>
            <a:r>
              <a:rPr lang="id-ID" b="1" dirty="0"/>
              <a:t>Front Office:</a:t>
            </a:r>
            <a:r>
              <a:rPr lang="id-ID" dirty="0"/>
              <a:t> 6 orang (3 </a:t>
            </a:r>
            <a:r>
              <a:rPr lang="id-ID" dirty="0" err="1"/>
              <a:t>shift</a:t>
            </a:r>
            <a:r>
              <a:rPr lang="id-ID" dirty="0"/>
              <a:t>, masing-masing ada resepsionis + </a:t>
            </a:r>
            <a:r>
              <a:rPr lang="id-ID" dirty="0" err="1"/>
              <a:t>bellboy</a:t>
            </a:r>
            <a:r>
              <a:rPr lang="id-ID" dirty="0"/>
              <a:t>).</a:t>
            </a:r>
          </a:p>
          <a:p>
            <a:r>
              <a:rPr lang="id-ID" b="1" dirty="0" err="1"/>
              <a:t>Housekeeping</a:t>
            </a:r>
            <a:r>
              <a:rPr lang="id-ID" b="1" dirty="0"/>
              <a:t>:</a:t>
            </a:r>
            <a:r>
              <a:rPr lang="id-ID" dirty="0"/>
              <a:t> 10 orang (1 orang bisa </a:t>
            </a:r>
            <a:r>
              <a:rPr lang="id-ID" dirty="0" err="1"/>
              <a:t>handle</a:t>
            </a:r>
            <a:r>
              <a:rPr lang="id-ID" dirty="0"/>
              <a:t> ±10 kamar per </a:t>
            </a:r>
            <a:r>
              <a:rPr lang="id-ID" dirty="0" err="1"/>
              <a:t>shift</a:t>
            </a:r>
            <a:r>
              <a:rPr lang="id-ID" dirty="0"/>
              <a:t>).</a:t>
            </a:r>
          </a:p>
          <a:p>
            <a:r>
              <a:rPr lang="id-ID" b="1" dirty="0"/>
              <a:t>F&amp;B Service:</a:t>
            </a:r>
            <a:r>
              <a:rPr lang="id-ID" dirty="0"/>
              <a:t> 8 orang (pelayan restoran, </a:t>
            </a:r>
            <a:r>
              <a:rPr lang="id-ID" dirty="0" err="1"/>
              <a:t>bartender</a:t>
            </a:r>
            <a:r>
              <a:rPr lang="id-ID" dirty="0"/>
              <a:t>, </a:t>
            </a:r>
            <a:r>
              <a:rPr lang="id-ID" dirty="0" err="1"/>
              <a:t>room</a:t>
            </a:r>
            <a:r>
              <a:rPr lang="id-ID" dirty="0"/>
              <a:t> </a:t>
            </a:r>
            <a:r>
              <a:rPr lang="id-ID" dirty="0" err="1"/>
              <a:t>service</a:t>
            </a:r>
            <a:r>
              <a:rPr lang="id-ID" dirty="0"/>
              <a:t>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194156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7A976191-F652-D1E2-E2A1-CC67A03C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7344816" cy="5361459"/>
          </a:xfrm>
        </p:spPr>
        <p:txBody>
          <a:bodyPr/>
          <a:lstStyle/>
          <a:p>
            <a:r>
              <a:rPr lang="id-ID" b="1" dirty="0" err="1"/>
              <a:t>Kitchen</a:t>
            </a:r>
            <a:r>
              <a:rPr lang="id-ID" b="1" dirty="0"/>
              <a:t>:</a:t>
            </a:r>
            <a:r>
              <a:rPr lang="id-ID" dirty="0"/>
              <a:t> 6 orang (</a:t>
            </a:r>
            <a:r>
              <a:rPr lang="id-ID" dirty="0" err="1"/>
              <a:t>chef</a:t>
            </a:r>
            <a:r>
              <a:rPr lang="id-ID" dirty="0"/>
              <a:t> + asisten).</a:t>
            </a:r>
            <a:endParaRPr lang="en-US" dirty="0"/>
          </a:p>
          <a:p>
            <a:r>
              <a:rPr lang="id-ID" b="1" dirty="0" err="1"/>
              <a:t>Sales</a:t>
            </a:r>
            <a:r>
              <a:rPr lang="id-ID" b="1" dirty="0"/>
              <a:t> &amp; </a:t>
            </a:r>
            <a:r>
              <a:rPr lang="id-ID" b="1" dirty="0" err="1"/>
              <a:t>Marketing</a:t>
            </a:r>
            <a:r>
              <a:rPr lang="id-ID" b="1" dirty="0"/>
              <a:t>:</a:t>
            </a:r>
            <a:r>
              <a:rPr lang="id-ID" dirty="0"/>
              <a:t> 2 orang.</a:t>
            </a:r>
            <a:endParaRPr lang="en-US" dirty="0"/>
          </a:p>
          <a:p>
            <a:r>
              <a:rPr lang="id-ID" b="1" dirty="0"/>
              <a:t>HR &amp; Administrasi:</a:t>
            </a:r>
            <a:r>
              <a:rPr lang="id-ID" dirty="0"/>
              <a:t> 2 orang.</a:t>
            </a:r>
            <a:endParaRPr lang="en-US" dirty="0"/>
          </a:p>
          <a:p>
            <a:r>
              <a:rPr lang="id-ID" b="1" dirty="0"/>
              <a:t>Finance &amp; </a:t>
            </a:r>
            <a:r>
              <a:rPr lang="id-ID" b="1" dirty="0" err="1"/>
              <a:t>Accounting</a:t>
            </a:r>
            <a:r>
              <a:rPr lang="id-ID" b="1" dirty="0"/>
              <a:t>:</a:t>
            </a:r>
            <a:r>
              <a:rPr lang="id-ID" dirty="0"/>
              <a:t> 2 orang.</a:t>
            </a:r>
            <a:endParaRPr lang="en-US" dirty="0"/>
          </a:p>
          <a:p>
            <a:r>
              <a:rPr lang="id-ID" b="1" dirty="0"/>
              <a:t>Engineering &amp; </a:t>
            </a:r>
            <a:r>
              <a:rPr lang="id-ID" b="1" dirty="0" err="1"/>
              <a:t>Security</a:t>
            </a:r>
            <a:r>
              <a:rPr lang="id-ID" b="1" dirty="0"/>
              <a:t>:</a:t>
            </a:r>
            <a:r>
              <a:rPr lang="id-ID" dirty="0"/>
              <a:t> 6 orang.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id-ID" dirty="0"/>
              <a:t>👉 Total ±42 orang. Jumlah bisa naik/turun tergantung konsep layanan (apakah </a:t>
            </a:r>
            <a:r>
              <a:rPr lang="id-ID" dirty="0" err="1"/>
              <a:t>luxury</a:t>
            </a:r>
            <a:r>
              <a:rPr lang="id-ID" dirty="0"/>
              <a:t> dengan banyak staf, atau </a:t>
            </a:r>
            <a:r>
              <a:rPr lang="id-ID" dirty="0" err="1"/>
              <a:t>budget</a:t>
            </a:r>
            <a:r>
              <a:rPr lang="id-ID" dirty="0"/>
              <a:t> hotel dengan staf terbatas).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450001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423F090-CE1D-C641-A1C8-BDAD919C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72008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/>
              <a:t>📌 </a:t>
            </a:r>
            <a:r>
              <a:rPr lang="id-ID" b="1" dirty="0">
                <a:solidFill>
                  <a:srgbClr val="FF0000"/>
                </a:solidFill>
              </a:rPr>
              <a:t>3. Manajemen Operasional SDM</a:t>
            </a:r>
          </a:p>
          <a:p>
            <a:pPr marL="0" indent="0" algn="ctr">
              <a:buNone/>
            </a:pPr>
            <a:r>
              <a:rPr lang="id-ID" dirty="0"/>
              <a:t>Manajemen operasional SDM = bagaimana </a:t>
            </a:r>
            <a:r>
              <a:rPr lang="id-ID" b="1" dirty="0"/>
              <a:t>mengatur tenaga kerja sehari-hari</a:t>
            </a:r>
            <a:r>
              <a:rPr lang="id-ID" dirty="0"/>
              <a:t> agar produktif, efisien, dan ramah tamu.</a:t>
            </a:r>
            <a:endParaRPr lang="en-US" dirty="0"/>
          </a:p>
          <a:p>
            <a:pPr marL="0" indent="0" algn="ctr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🔹 </a:t>
            </a:r>
            <a:r>
              <a:rPr lang="id-ID" b="1" dirty="0"/>
              <a:t>Langkah-langkah utama:</a:t>
            </a:r>
            <a:endParaRPr lang="id-ID" dirty="0"/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id-ID" b="1" dirty="0"/>
              <a:t>Perencanaan SDM</a:t>
            </a:r>
            <a:endParaRPr lang="id-ID" dirty="0"/>
          </a:p>
          <a:p>
            <a:pPr lvl="1"/>
            <a:r>
              <a:rPr lang="id-ID" dirty="0"/>
              <a:t>Menentukan jumlah staf sesuai kebutuhan layanan.</a:t>
            </a:r>
          </a:p>
          <a:p>
            <a:pPr lvl="1"/>
            <a:r>
              <a:rPr lang="id-ID" dirty="0"/>
              <a:t>Membuat jadwal </a:t>
            </a:r>
            <a:r>
              <a:rPr lang="id-ID" dirty="0" err="1"/>
              <a:t>shift</a:t>
            </a:r>
            <a:r>
              <a:rPr lang="id-ID" dirty="0"/>
              <a:t> agar operasional 24 jam tetap lancar.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557534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5C12DF85-A549-B153-0D15-5AD267CF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764704"/>
            <a:ext cx="6984776" cy="53614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id-ID" b="1" dirty="0"/>
              <a:t>Rekrutmen &amp; Seleksi</a:t>
            </a:r>
            <a:endParaRPr lang="id-ID" dirty="0"/>
          </a:p>
          <a:p>
            <a:r>
              <a:rPr lang="id-ID" dirty="0"/>
              <a:t>Cari karyawan dengan keterampilan sesuai posisi (</a:t>
            </a:r>
            <a:r>
              <a:rPr lang="id-ID" dirty="0" err="1"/>
              <a:t>hospitality</a:t>
            </a:r>
            <a:r>
              <a:rPr lang="id-ID" dirty="0"/>
              <a:t>, bahasa asing, IT pariwisata).</a:t>
            </a:r>
          </a:p>
          <a:p>
            <a:r>
              <a:rPr lang="id-ID" dirty="0"/>
              <a:t>Proses wawancara, tes bahasa, tes </a:t>
            </a:r>
            <a:r>
              <a:rPr lang="id-ID" dirty="0" err="1"/>
              <a:t>service</a:t>
            </a:r>
            <a:r>
              <a:rPr lang="id-ID" dirty="0"/>
              <a:t> </a:t>
            </a:r>
            <a:r>
              <a:rPr lang="id-ID" dirty="0" err="1"/>
              <a:t>attitude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id-ID" b="1" dirty="0"/>
              <a:t>Pelatihan &amp; Pengembangan</a:t>
            </a:r>
            <a:endParaRPr lang="id-ID" dirty="0"/>
          </a:p>
          <a:p>
            <a:r>
              <a:rPr lang="id-ID" dirty="0"/>
              <a:t>Orientasi untuk karyawan baru (mengenal budaya kerja).</a:t>
            </a:r>
          </a:p>
          <a:p>
            <a:r>
              <a:rPr lang="id-ID" dirty="0"/>
              <a:t>Pelatihan rutin: </a:t>
            </a:r>
            <a:r>
              <a:rPr lang="id-ID" dirty="0" err="1"/>
              <a:t>grooming</a:t>
            </a:r>
            <a:r>
              <a:rPr lang="id-ID" dirty="0"/>
              <a:t>, komunikasi, penanganan komplain (LEAP), penggunaan teknologi (PMS, reservasi </a:t>
            </a:r>
            <a:r>
              <a:rPr lang="id-ID" dirty="0" err="1"/>
              <a:t>online</a:t>
            </a:r>
            <a:r>
              <a:rPr lang="id-ID" dirty="0"/>
              <a:t>).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782645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5EFB65E-D352-0F15-6984-D57E5363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692696"/>
            <a:ext cx="7128792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id-ID" b="1" dirty="0"/>
              <a:t>Pengawasan &amp; Evaluasi Kinerja</a:t>
            </a:r>
            <a:endParaRPr lang="id-ID" dirty="0"/>
          </a:p>
          <a:p>
            <a:r>
              <a:rPr lang="id-ID" dirty="0"/>
              <a:t>Supervisi harian oleh kepala departemen.</a:t>
            </a:r>
          </a:p>
          <a:p>
            <a:r>
              <a:rPr lang="id-ID" dirty="0"/>
              <a:t>Evaluasi bulanan berdasarkan KPI (misalnya: kecepatan </a:t>
            </a:r>
            <a:r>
              <a:rPr lang="id-ID" dirty="0" err="1"/>
              <a:t>check</a:t>
            </a:r>
            <a:r>
              <a:rPr lang="id-ID" dirty="0"/>
              <a:t>-in, kebersihan kamar, kepuasan tamu).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id-ID" b="1" dirty="0"/>
              <a:t>Kesejahteraan &amp; Motivasi</a:t>
            </a:r>
            <a:endParaRPr lang="id-ID" dirty="0"/>
          </a:p>
          <a:p>
            <a:r>
              <a:rPr lang="id-ID" dirty="0"/>
              <a:t>Sistem gaji + tunjangan </a:t>
            </a:r>
            <a:r>
              <a:rPr lang="id-ID" dirty="0" err="1"/>
              <a:t>service</a:t>
            </a:r>
            <a:r>
              <a:rPr lang="id-ID" dirty="0"/>
              <a:t> </a:t>
            </a:r>
            <a:r>
              <a:rPr lang="id-ID" dirty="0" err="1"/>
              <a:t>charge</a:t>
            </a:r>
            <a:r>
              <a:rPr lang="id-ID" dirty="0"/>
              <a:t> (di hotel biasanya 10% dari omzet F&amp;B).</a:t>
            </a:r>
          </a:p>
          <a:p>
            <a:r>
              <a:rPr lang="id-ID" dirty="0" err="1"/>
              <a:t>Reward</a:t>
            </a:r>
            <a:r>
              <a:rPr lang="id-ID" dirty="0"/>
              <a:t> untuk karyawan berprestasi.</a:t>
            </a:r>
          </a:p>
          <a:p>
            <a:r>
              <a:rPr lang="id-ID" dirty="0"/>
              <a:t>Lingkungan kerja yang nyaman untuk menekan </a:t>
            </a:r>
            <a:r>
              <a:rPr lang="id-ID" dirty="0" err="1"/>
              <a:t>turnover</a:t>
            </a:r>
            <a:r>
              <a:rPr lang="id-ID" dirty="0"/>
              <a:t> (pergantian karyawan).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95787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D7FF9BBD-99A5-4B6A-DF3A-BD7738C8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64704"/>
            <a:ext cx="7128792" cy="5361459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✨ Kesimpulan</a:t>
            </a:r>
          </a:p>
          <a:p>
            <a:r>
              <a:rPr lang="id-ID" b="1" dirty="0"/>
              <a:t>Struktur organisasi</a:t>
            </a:r>
            <a:r>
              <a:rPr lang="id-ID" dirty="0"/>
              <a:t> → menentukan alur kerja &amp; tanggung jawab.</a:t>
            </a:r>
          </a:p>
          <a:p>
            <a:r>
              <a:rPr lang="id-ID" b="1" dirty="0"/>
              <a:t>Kebutuhan tenaga kerja</a:t>
            </a:r>
            <a:r>
              <a:rPr lang="id-ID" dirty="0"/>
              <a:t> → disesuaikan kapasitas &amp; standar pelayanan.</a:t>
            </a:r>
          </a:p>
          <a:p>
            <a:r>
              <a:rPr lang="id-ID" b="1" dirty="0"/>
              <a:t>Manajemen operasional SDM</a:t>
            </a:r>
            <a:r>
              <a:rPr lang="id-ID" dirty="0"/>
              <a:t> → mencakup perencanaan, rekrutmen, pelatihan, pengawasan, dan kesejahteraan karyawan agar layanan tetap prima.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171017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mpungan Konten 2">
            <a:extLst>
              <a:ext uri="{FF2B5EF4-FFF2-40B4-BE49-F238E27FC236}">
                <a16:creationId xmlns:a16="http://schemas.microsoft.com/office/drawing/2014/main" id="{7996F42A-4432-1BFB-FD96-BB1BD1F40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15190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8B86B9B2-5D50-BDA6-DB60-64E7DBD5E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836712"/>
            <a:ext cx="6984776" cy="5289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/>
              <a:t>Ini adalah contoh </a:t>
            </a:r>
            <a:r>
              <a:rPr lang="id-ID" b="1" dirty="0"/>
              <a:t>bagan struktur organisasi hotel sederhana</a:t>
            </a:r>
            <a:r>
              <a:rPr lang="id-ID" dirty="0"/>
              <a:t> 🏨: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r>
              <a:rPr lang="id-ID" b="1" dirty="0"/>
              <a:t>General </a:t>
            </a:r>
            <a:r>
              <a:rPr lang="id-ID" b="1" dirty="0" err="1"/>
              <a:t>Manager</a:t>
            </a:r>
            <a:r>
              <a:rPr lang="id-ID" dirty="0"/>
              <a:t> → memimpin keseluruhan.</a:t>
            </a:r>
          </a:p>
          <a:p>
            <a:r>
              <a:rPr lang="id-ID" dirty="0"/>
              <a:t>Di bawahnya ada manajer departemen: </a:t>
            </a:r>
            <a:r>
              <a:rPr lang="id-ID" b="1" dirty="0"/>
              <a:t>Front Office, </a:t>
            </a:r>
            <a:r>
              <a:rPr lang="id-ID" b="1" dirty="0" err="1"/>
              <a:t>Housekeeping</a:t>
            </a:r>
            <a:r>
              <a:rPr lang="id-ID" b="1" dirty="0"/>
              <a:t>, F&amp;B, </a:t>
            </a:r>
            <a:r>
              <a:rPr lang="id-ID" b="1" dirty="0" err="1"/>
              <a:t>Sales</a:t>
            </a:r>
            <a:r>
              <a:rPr lang="id-ID" b="1" dirty="0"/>
              <a:t> &amp; </a:t>
            </a:r>
            <a:r>
              <a:rPr lang="id-ID" b="1" dirty="0" err="1"/>
              <a:t>Marketing</a:t>
            </a:r>
            <a:r>
              <a:rPr lang="id-ID" b="1" dirty="0"/>
              <a:t>, HR &amp; </a:t>
            </a:r>
            <a:r>
              <a:rPr lang="id-ID" b="1" dirty="0" err="1"/>
              <a:t>Training</a:t>
            </a:r>
            <a:r>
              <a:rPr lang="id-ID" b="1" dirty="0"/>
              <a:t>, Finance &amp; </a:t>
            </a:r>
            <a:r>
              <a:rPr lang="id-ID" b="1" dirty="0" err="1"/>
              <a:t>Accounting</a:t>
            </a:r>
            <a:r>
              <a:rPr lang="id-ID" b="1" dirty="0"/>
              <a:t>, Engineering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id-ID" dirty="0"/>
              <a:t>Mahasiswa bisa mempelajari bahwa setiap departemen punya peran khusus, tapi semuanya berkoordinasi dengan GM.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262959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B0F9DC2-91D6-04BE-4DC9-2A256485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692696"/>
            <a:ext cx="6840760" cy="53614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dirty="0"/>
              <a:t>📌 </a:t>
            </a:r>
            <a:r>
              <a:rPr lang="id-ID" dirty="0">
                <a:solidFill>
                  <a:srgbClr val="FF0000"/>
                </a:solidFill>
              </a:rPr>
              <a:t>Aspek Manajemen &amp; SDM dalam Studi Kelayakan Bisnis Pariwisata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id-ID" b="1" dirty="0">
                <a:solidFill>
                  <a:srgbClr val="FF0000"/>
                </a:solidFill>
              </a:rPr>
              <a:t>1. Aspek Manajemen</a:t>
            </a:r>
          </a:p>
          <a:p>
            <a:pPr marL="0" indent="0" algn="ctr">
              <a:buNone/>
            </a:pPr>
            <a:r>
              <a:rPr lang="id-ID" dirty="0"/>
              <a:t>Berhubungan dengan </a:t>
            </a:r>
            <a:r>
              <a:rPr lang="id-ID" b="1" dirty="0"/>
              <a:t>cara mengatur, mengelola, dan mengendalikan</a:t>
            </a:r>
            <a:r>
              <a:rPr lang="id-ID" dirty="0"/>
              <a:t> usaha pariwisata agar berjalan efektif.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🔹 Hal yang dianalisis:</a:t>
            </a:r>
          </a:p>
          <a:p>
            <a:r>
              <a:rPr lang="id-ID" b="1" dirty="0"/>
              <a:t>Bentuk organisasi</a:t>
            </a:r>
            <a:endParaRPr lang="id-ID" dirty="0"/>
          </a:p>
          <a:p>
            <a:pPr lvl="1"/>
            <a:r>
              <a:rPr lang="id-ID" dirty="0"/>
              <a:t>Apakah usaha berbentuk CV, PT, koperasi, </a:t>
            </a:r>
            <a:r>
              <a:rPr lang="id-ID" dirty="0" err="1"/>
              <a:t>BUMDes</a:t>
            </a:r>
            <a:r>
              <a:rPr lang="id-ID" dirty="0"/>
              <a:t>, atau usaha perorangan.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159993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mpungan Konten 2">
            <a:extLst>
              <a:ext uri="{FF2B5EF4-FFF2-40B4-BE49-F238E27FC236}">
                <a16:creationId xmlns:a16="http://schemas.microsoft.com/office/drawing/2014/main" id="{1B304761-CD13-4B3B-5B25-F49228A4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480" y="0"/>
            <a:ext cx="92354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100453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1DE17925-40B9-ED1D-BA27-CDE03A555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48680"/>
            <a:ext cx="756084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/>
              <a:t>Ini adalah </a:t>
            </a:r>
            <a:r>
              <a:rPr lang="id-ID" b="1" dirty="0"/>
              <a:t>bagan struktur organisasi hotel yang lebih detail</a:t>
            </a:r>
            <a:r>
              <a:rPr lang="id-ID" dirty="0"/>
              <a:t> 🏨:</a:t>
            </a:r>
          </a:p>
          <a:p>
            <a:r>
              <a:rPr lang="id-ID" b="1" dirty="0"/>
              <a:t>General </a:t>
            </a:r>
            <a:r>
              <a:rPr lang="id-ID" b="1" dirty="0" err="1"/>
              <a:t>Manager</a:t>
            </a:r>
            <a:r>
              <a:rPr lang="id-ID" dirty="0"/>
              <a:t> memimpin keseluruhan.</a:t>
            </a:r>
          </a:p>
          <a:p>
            <a:r>
              <a:rPr lang="id-ID" dirty="0"/>
              <a:t>Ada 7 departemen utama (Front Office, </a:t>
            </a:r>
            <a:r>
              <a:rPr lang="id-ID" dirty="0" err="1"/>
              <a:t>Housekeeping</a:t>
            </a:r>
            <a:r>
              <a:rPr lang="id-ID" dirty="0"/>
              <a:t>, F&amp;B, </a:t>
            </a:r>
            <a:r>
              <a:rPr lang="id-ID" dirty="0" err="1"/>
              <a:t>Sales</a:t>
            </a:r>
            <a:r>
              <a:rPr lang="id-ID" dirty="0"/>
              <a:t> &amp; </a:t>
            </a:r>
            <a:r>
              <a:rPr lang="id-ID" dirty="0" err="1"/>
              <a:t>Marketing</a:t>
            </a:r>
            <a:r>
              <a:rPr lang="id-ID" dirty="0"/>
              <a:t>, HR &amp; </a:t>
            </a:r>
            <a:r>
              <a:rPr lang="id-ID" dirty="0" err="1"/>
              <a:t>Training</a:t>
            </a:r>
            <a:r>
              <a:rPr lang="id-ID" dirty="0"/>
              <a:t>, Finance &amp; </a:t>
            </a:r>
            <a:r>
              <a:rPr lang="id-ID" dirty="0" err="1"/>
              <a:t>Accounting</a:t>
            </a:r>
            <a:r>
              <a:rPr lang="id-ID" dirty="0"/>
              <a:t>, Engineering).</a:t>
            </a:r>
          </a:p>
          <a:p>
            <a:r>
              <a:rPr lang="id-ID" dirty="0"/>
              <a:t>Di bawah setiap manajer terdapat staf dengan fungsi spesifik (resepsionis, </a:t>
            </a:r>
            <a:r>
              <a:rPr lang="id-ID" dirty="0" err="1"/>
              <a:t>bellboy</a:t>
            </a:r>
            <a:r>
              <a:rPr lang="id-ID" dirty="0"/>
              <a:t>, </a:t>
            </a:r>
            <a:r>
              <a:rPr lang="id-ID" dirty="0" err="1"/>
              <a:t>room</a:t>
            </a:r>
            <a:r>
              <a:rPr lang="id-ID" dirty="0"/>
              <a:t> </a:t>
            </a:r>
            <a:r>
              <a:rPr lang="id-ID" dirty="0" err="1"/>
              <a:t>attendant</a:t>
            </a:r>
            <a:r>
              <a:rPr lang="id-ID" dirty="0"/>
              <a:t>, </a:t>
            </a:r>
            <a:r>
              <a:rPr lang="id-ID" dirty="0" err="1"/>
              <a:t>chef</a:t>
            </a:r>
            <a:r>
              <a:rPr lang="id-ID" dirty="0"/>
              <a:t>, </a:t>
            </a:r>
            <a:r>
              <a:rPr lang="id-ID" dirty="0" err="1"/>
              <a:t>waiter</a:t>
            </a:r>
            <a:r>
              <a:rPr lang="id-ID" dirty="0"/>
              <a:t>, </a:t>
            </a:r>
            <a:r>
              <a:rPr lang="id-ID" dirty="0" err="1"/>
              <a:t>bartender</a:t>
            </a:r>
            <a:r>
              <a:rPr lang="id-ID" dirty="0"/>
              <a:t>, </a:t>
            </a:r>
            <a:r>
              <a:rPr lang="id-ID" dirty="0" err="1"/>
              <a:t>dll</a:t>
            </a:r>
            <a:r>
              <a:rPr lang="id-ID" dirty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dirty="0"/>
              <a:t>📌 Dengan bagan ini mahasiswa bisa melihat </a:t>
            </a:r>
            <a:r>
              <a:rPr lang="id-ID" b="1" dirty="0"/>
              <a:t>alur </a:t>
            </a:r>
            <a:r>
              <a:rPr lang="id-ID" b="1" dirty="0" err="1"/>
              <a:t>hirarki</a:t>
            </a:r>
            <a:r>
              <a:rPr lang="id-ID" b="1" dirty="0"/>
              <a:t> dan pembagian kerja</a:t>
            </a:r>
            <a:r>
              <a:rPr lang="id-ID" dirty="0"/>
              <a:t> dalam operasional hotel.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0540484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CE191D2-6F23-9165-535E-37350237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20688"/>
            <a:ext cx="7344816" cy="5505475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/>
              <a:t>📌 Fungsi Departemen dalam Hotel</a:t>
            </a: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1. General </a:t>
            </a:r>
            <a:r>
              <a:rPr lang="id-ID" b="1" dirty="0" err="1">
                <a:solidFill>
                  <a:srgbClr val="FF0000"/>
                </a:solidFill>
              </a:rPr>
              <a:t>Manager</a:t>
            </a:r>
            <a:r>
              <a:rPr lang="id-ID" b="1" dirty="0">
                <a:solidFill>
                  <a:srgbClr val="FF0000"/>
                </a:solidFill>
              </a:rPr>
              <a:t> (GM)</a:t>
            </a:r>
          </a:p>
          <a:p>
            <a:r>
              <a:rPr lang="id-ID" dirty="0"/>
              <a:t>Pemimpin tertinggi yang bertanggung jawab atas seluruh kegiatan operasional hotel.</a:t>
            </a:r>
          </a:p>
          <a:p>
            <a:r>
              <a:rPr lang="id-ID" dirty="0"/>
              <a:t>Mengambil keputusan strategis, menjaga kualitas layanan, dan memastikan profitabilitas.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786B9548-1718-24B0-B842-92FA0E9D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1967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0FD7D550-CA41-F531-2C94-235496444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908720"/>
            <a:ext cx="6912768" cy="5217443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2. Front Office Department</a:t>
            </a:r>
          </a:p>
          <a:p>
            <a:r>
              <a:rPr lang="id-ID" b="1" dirty="0"/>
              <a:t>Tugas utama:</a:t>
            </a:r>
            <a:r>
              <a:rPr lang="id-ID" dirty="0"/>
              <a:t> Melayani tamu dari datang hingga pulang (</a:t>
            </a:r>
            <a:r>
              <a:rPr lang="id-ID" i="1" dirty="0" err="1"/>
              <a:t>guest</a:t>
            </a:r>
            <a:r>
              <a:rPr lang="id-ID" i="1" dirty="0"/>
              <a:t> </a:t>
            </a:r>
            <a:r>
              <a:rPr lang="id-ID" i="1" dirty="0" err="1"/>
              <a:t>cycle</a:t>
            </a:r>
            <a:r>
              <a:rPr lang="id-ID" dirty="0"/>
              <a:t>).</a:t>
            </a:r>
          </a:p>
          <a:p>
            <a:r>
              <a:rPr lang="id-ID" b="1" dirty="0"/>
              <a:t>Staf:</a:t>
            </a:r>
            <a:r>
              <a:rPr lang="id-ID" dirty="0"/>
              <a:t> Resepsionis, </a:t>
            </a:r>
            <a:r>
              <a:rPr lang="id-ID" dirty="0" err="1"/>
              <a:t>bellboy</a:t>
            </a:r>
            <a:r>
              <a:rPr lang="id-ID" dirty="0"/>
              <a:t>, </a:t>
            </a:r>
            <a:r>
              <a:rPr lang="id-ID" dirty="0" err="1"/>
              <a:t>reservation</a:t>
            </a:r>
            <a:r>
              <a:rPr lang="id-ID" dirty="0"/>
              <a:t>.</a:t>
            </a:r>
          </a:p>
          <a:p>
            <a:r>
              <a:rPr lang="id-ID" b="1" dirty="0"/>
              <a:t>Fungsi:</a:t>
            </a:r>
            <a:endParaRPr lang="id-ID" dirty="0"/>
          </a:p>
          <a:p>
            <a:pPr lvl="1"/>
            <a:r>
              <a:rPr lang="id-ID" dirty="0" err="1"/>
              <a:t>Check</a:t>
            </a:r>
            <a:r>
              <a:rPr lang="id-ID" dirty="0"/>
              <a:t>-in &amp; </a:t>
            </a:r>
            <a:r>
              <a:rPr lang="id-ID" dirty="0" err="1"/>
              <a:t>check-out</a:t>
            </a:r>
            <a:r>
              <a:rPr lang="id-ID" dirty="0"/>
              <a:t>.</a:t>
            </a:r>
          </a:p>
          <a:p>
            <a:pPr lvl="1"/>
            <a:r>
              <a:rPr lang="id-ID" dirty="0"/>
              <a:t>Reservasi kamar.</a:t>
            </a:r>
          </a:p>
          <a:p>
            <a:pPr lvl="1"/>
            <a:r>
              <a:rPr lang="id-ID" dirty="0"/>
              <a:t>Menangani keluhan tamu (</a:t>
            </a:r>
            <a:r>
              <a:rPr lang="id-ID" dirty="0" err="1"/>
              <a:t>complaint</a:t>
            </a:r>
            <a:r>
              <a:rPr lang="id-ID" dirty="0"/>
              <a:t> </a:t>
            </a:r>
            <a:r>
              <a:rPr lang="id-ID" dirty="0" err="1"/>
              <a:t>handling</a:t>
            </a:r>
            <a:r>
              <a:rPr lang="id-ID" dirty="0"/>
              <a:t>).</a:t>
            </a:r>
          </a:p>
          <a:p>
            <a:pPr lvl="1"/>
            <a:r>
              <a:rPr lang="id-ID" dirty="0"/>
              <a:t>Memberi informasi &amp; layanan </a:t>
            </a:r>
            <a:r>
              <a:rPr lang="id-ID" dirty="0" err="1"/>
              <a:t>concierge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1390264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C7BE7E5-7845-6E6B-6541-392FDC67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980728"/>
            <a:ext cx="6840760" cy="5145435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3. </a:t>
            </a:r>
            <a:r>
              <a:rPr lang="id-ID" b="1" dirty="0" err="1">
                <a:solidFill>
                  <a:srgbClr val="FF0000"/>
                </a:solidFill>
              </a:rPr>
              <a:t>Housekeeping</a:t>
            </a:r>
            <a:r>
              <a:rPr lang="id-ID" b="1" dirty="0">
                <a:solidFill>
                  <a:srgbClr val="FF0000"/>
                </a:solidFill>
              </a:rPr>
              <a:t> Department</a:t>
            </a:r>
          </a:p>
          <a:p>
            <a:r>
              <a:rPr lang="id-ID" b="1" dirty="0"/>
              <a:t>Tugas utama:</a:t>
            </a:r>
            <a:r>
              <a:rPr lang="id-ID" dirty="0"/>
              <a:t> Menjaga kebersihan, kerapian, dan kenyamanan area hotel.</a:t>
            </a:r>
          </a:p>
          <a:p>
            <a:r>
              <a:rPr lang="id-ID" b="1" dirty="0"/>
              <a:t>Staf:</a:t>
            </a:r>
            <a:r>
              <a:rPr lang="id-ID" dirty="0"/>
              <a:t> Room </a:t>
            </a:r>
            <a:r>
              <a:rPr lang="id-ID" dirty="0" err="1"/>
              <a:t>attendant</a:t>
            </a:r>
            <a:r>
              <a:rPr lang="id-ID" dirty="0"/>
              <a:t>, </a:t>
            </a:r>
            <a:r>
              <a:rPr lang="id-ID" dirty="0" err="1"/>
              <a:t>laundry</a:t>
            </a:r>
            <a:r>
              <a:rPr lang="id-ID" dirty="0"/>
              <a:t> </a:t>
            </a:r>
            <a:r>
              <a:rPr lang="id-ID" dirty="0" err="1"/>
              <a:t>attendant</a:t>
            </a:r>
            <a:r>
              <a:rPr lang="id-ID" dirty="0"/>
              <a:t>.</a:t>
            </a:r>
          </a:p>
          <a:p>
            <a:r>
              <a:rPr lang="id-ID" b="1" dirty="0"/>
              <a:t>Fungsi:</a:t>
            </a:r>
            <a:endParaRPr lang="id-ID" dirty="0"/>
          </a:p>
          <a:p>
            <a:pPr lvl="1"/>
            <a:r>
              <a:rPr lang="id-ID" dirty="0"/>
              <a:t>Membersihkan &amp; merapikan kamar.</a:t>
            </a:r>
          </a:p>
          <a:p>
            <a:pPr lvl="1"/>
            <a:r>
              <a:rPr lang="id-ID" dirty="0"/>
              <a:t>Mengelola linen &amp; </a:t>
            </a:r>
            <a:r>
              <a:rPr lang="id-ID" dirty="0" err="1"/>
              <a:t>laundry</a:t>
            </a:r>
            <a:r>
              <a:rPr lang="id-ID" dirty="0"/>
              <a:t>.</a:t>
            </a:r>
          </a:p>
          <a:p>
            <a:pPr lvl="1"/>
            <a:r>
              <a:rPr lang="id-ID" dirty="0"/>
              <a:t>Menjaga kebersihan area publik hotel.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9794222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BDCE7F9-11F3-542D-E78A-D2616AC3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980728"/>
            <a:ext cx="7488832" cy="5145435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4. Food &amp; </a:t>
            </a:r>
            <a:r>
              <a:rPr lang="id-ID" b="1" dirty="0" err="1">
                <a:solidFill>
                  <a:srgbClr val="FF0000"/>
                </a:solidFill>
              </a:rPr>
              <a:t>Beverage</a:t>
            </a:r>
            <a:r>
              <a:rPr lang="id-ID" b="1" dirty="0">
                <a:solidFill>
                  <a:srgbClr val="FF0000"/>
                </a:solidFill>
              </a:rPr>
              <a:t> (F&amp;B) Department</a:t>
            </a:r>
          </a:p>
          <a:p>
            <a:r>
              <a:rPr lang="id-ID" b="1" dirty="0"/>
              <a:t>Tugas utama:</a:t>
            </a:r>
            <a:r>
              <a:rPr lang="id-ID" dirty="0"/>
              <a:t> Menyediakan makanan &amp; minuman bagi tamu.</a:t>
            </a:r>
          </a:p>
          <a:p>
            <a:r>
              <a:rPr lang="id-ID" b="1" dirty="0"/>
              <a:t>Staf:</a:t>
            </a:r>
            <a:r>
              <a:rPr lang="id-ID" dirty="0"/>
              <a:t> </a:t>
            </a:r>
            <a:r>
              <a:rPr lang="id-ID" dirty="0" err="1"/>
              <a:t>Chef</a:t>
            </a:r>
            <a:r>
              <a:rPr lang="id-ID" dirty="0"/>
              <a:t>, </a:t>
            </a:r>
            <a:r>
              <a:rPr lang="id-ID" dirty="0" err="1"/>
              <a:t>cook</a:t>
            </a:r>
            <a:r>
              <a:rPr lang="id-ID" dirty="0"/>
              <a:t> </a:t>
            </a:r>
            <a:r>
              <a:rPr lang="id-ID" dirty="0" err="1"/>
              <a:t>helper</a:t>
            </a:r>
            <a:r>
              <a:rPr lang="id-ID" dirty="0"/>
              <a:t>, </a:t>
            </a:r>
            <a:r>
              <a:rPr lang="id-ID" dirty="0" err="1"/>
              <a:t>waiter</a:t>
            </a:r>
            <a:r>
              <a:rPr lang="id-ID" dirty="0"/>
              <a:t>/</a:t>
            </a:r>
            <a:r>
              <a:rPr lang="id-ID" dirty="0" err="1"/>
              <a:t>waitress</a:t>
            </a:r>
            <a:r>
              <a:rPr lang="id-ID" dirty="0"/>
              <a:t>, </a:t>
            </a:r>
            <a:r>
              <a:rPr lang="id-ID" dirty="0" err="1"/>
              <a:t>bartender</a:t>
            </a:r>
            <a:r>
              <a:rPr lang="id-ID" dirty="0"/>
              <a:t>.</a:t>
            </a:r>
          </a:p>
          <a:p>
            <a:r>
              <a:rPr lang="id-ID" b="1" dirty="0"/>
              <a:t>Fungsi:</a:t>
            </a:r>
            <a:endParaRPr lang="id-ID" dirty="0"/>
          </a:p>
          <a:p>
            <a:pPr lvl="1"/>
            <a:r>
              <a:rPr lang="id-ID" dirty="0"/>
              <a:t>Mengelola restoran, bar, </a:t>
            </a:r>
            <a:r>
              <a:rPr lang="id-ID" dirty="0" err="1"/>
              <a:t>room</a:t>
            </a:r>
            <a:r>
              <a:rPr lang="id-ID" dirty="0"/>
              <a:t> </a:t>
            </a:r>
            <a:r>
              <a:rPr lang="id-ID" dirty="0" err="1"/>
              <a:t>service</a:t>
            </a:r>
            <a:r>
              <a:rPr lang="id-ID" dirty="0"/>
              <a:t>.</a:t>
            </a:r>
          </a:p>
          <a:p>
            <a:pPr lvl="1"/>
            <a:r>
              <a:rPr lang="id-ID" dirty="0"/>
              <a:t>Menyediakan </a:t>
            </a:r>
            <a:r>
              <a:rPr lang="id-ID" dirty="0" err="1"/>
              <a:t>banquet</a:t>
            </a:r>
            <a:r>
              <a:rPr lang="id-ID" dirty="0"/>
              <a:t>/</a:t>
            </a:r>
            <a:r>
              <a:rPr lang="id-ID" dirty="0" err="1"/>
              <a:t>catering</a:t>
            </a:r>
            <a:r>
              <a:rPr lang="id-ID" dirty="0"/>
              <a:t> untuk acara.</a:t>
            </a:r>
          </a:p>
          <a:p>
            <a:pPr lvl="1"/>
            <a:r>
              <a:rPr lang="id-ID" dirty="0"/>
              <a:t>Menjaga kualitas makanan &amp; standar </a:t>
            </a:r>
            <a:r>
              <a:rPr lang="id-ID" dirty="0" err="1"/>
              <a:t>higienitas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7081319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E885FE8-DF95-55CF-B170-02A7FE22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764704"/>
            <a:ext cx="7128792" cy="5361459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5. </a:t>
            </a:r>
            <a:r>
              <a:rPr lang="id-ID" b="1" dirty="0" err="1">
                <a:solidFill>
                  <a:srgbClr val="FF0000"/>
                </a:solidFill>
              </a:rPr>
              <a:t>Sales</a:t>
            </a:r>
            <a:r>
              <a:rPr lang="id-ID" b="1" dirty="0">
                <a:solidFill>
                  <a:srgbClr val="FF0000"/>
                </a:solidFill>
              </a:rPr>
              <a:t> &amp; </a:t>
            </a:r>
            <a:r>
              <a:rPr lang="id-ID" b="1" dirty="0" err="1">
                <a:solidFill>
                  <a:srgbClr val="FF0000"/>
                </a:solidFill>
              </a:rPr>
              <a:t>Marketing</a:t>
            </a:r>
            <a:r>
              <a:rPr lang="id-ID" b="1" dirty="0">
                <a:solidFill>
                  <a:srgbClr val="FF0000"/>
                </a:solidFill>
              </a:rPr>
              <a:t> Department</a:t>
            </a:r>
          </a:p>
          <a:p>
            <a:r>
              <a:rPr lang="id-ID" b="1" dirty="0"/>
              <a:t>Tugas utama:</a:t>
            </a:r>
            <a:r>
              <a:rPr lang="id-ID" dirty="0"/>
              <a:t> Meningkatkan penjualan kamar &amp; fasilitas hotel.</a:t>
            </a:r>
          </a:p>
          <a:p>
            <a:r>
              <a:rPr lang="id-ID" b="1" dirty="0"/>
              <a:t>Staf:</a:t>
            </a:r>
            <a:r>
              <a:rPr lang="id-ID" dirty="0"/>
              <a:t> </a:t>
            </a:r>
            <a:r>
              <a:rPr lang="id-ID" dirty="0" err="1"/>
              <a:t>Sales</a:t>
            </a:r>
            <a:r>
              <a:rPr lang="id-ID" dirty="0"/>
              <a:t> </a:t>
            </a:r>
            <a:r>
              <a:rPr lang="id-ID" dirty="0" err="1"/>
              <a:t>executive</a:t>
            </a:r>
            <a:r>
              <a:rPr lang="id-ID" dirty="0"/>
              <a:t>, </a:t>
            </a:r>
            <a:r>
              <a:rPr lang="id-ID" dirty="0" err="1"/>
              <a:t>marketing</a:t>
            </a:r>
            <a:r>
              <a:rPr lang="id-ID" dirty="0"/>
              <a:t> </a:t>
            </a:r>
            <a:r>
              <a:rPr lang="id-ID" dirty="0" err="1"/>
              <a:t>staff</a:t>
            </a:r>
            <a:r>
              <a:rPr lang="id-ID" dirty="0"/>
              <a:t>.</a:t>
            </a:r>
          </a:p>
          <a:p>
            <a:r>
              <a:rPr lang="id-ID" b="1" dirty="0"/>
              <a:t>Fungsi:</a:t>
            </a:r>
            <a:endParaRPr lang="id-ID" dirty="0"/>
          </a:p>
          <a:p>
            <a:pPr lvl="1"/>
            <a:r>
              <a:rPr lang="id-ID" dirty="0"/>
              <a:t>Menarik tamu melalui promosi &amp; </a:t>
            </a:r>
            <a:r>
              <a:rPr lang="id-ID" dirty="0" err="1"/>
              <a:t>kerjasama</a:t>
            </a:r>
            <a:r>
              <a:rPr lang="id-ID" dirty="0"/>
              <a:t> dengan OTA/</a:t>
            </a:r>
            <a:r>
              <a:rPr lang="id-ID" dirty="0" err="1"/>
              <a:t>travel</a:t>
            </a:r>
            <a:r>
              <a:rPr lang="id-ID" dirty="0"/>
              <a:t> </a:t>
            </a:r>
            <a:r>
              <a:rPr lang="id-ID" dirty="0" err="1"/>
              <a:t>agent</a:t>
            </a:r>
            <a:r>
              <a:rPr lang="id-ID" dirty="0"/>
              <a:t>.</a:t>
            </a:r>
          </a:p>
          <a:p>
            <a:pPr lvl="1"/>
            <a:r>
              <a:rPr lang="id-ID" dirty="0"/>
              <a:t>Membuat paket promosi &amp; </a:t>
            </a:r>
            <a:r>
              <a:rPr lang="id-ID" dirty="0" err="1"/>
              <a:t>branding</a:t>
            </a:r>
            <a:r>
              <a:rPr lang="id-ID" dirty="0"/>
              <a:t> hotel.</a:t>
            </a:r>
          </a:p>
          <a:p>
            <a:pPr lvl="1"/>
            <a:r>
              <a:rPr lang="id-ID" dirty="0"/>
              <a:t>Menjalin relasi dengan </a:t>
            </a:r>
            <a:r>
              <a:rPr lang="id-ID" dirty="0" err="1"/>
              <a:t>corporate</a:t>
            </a:r>
            <a:r>
              <a:rPr lang="id-ID" dirty="0"/>
              <a:t> </a:t>
            </a:r>
            <a:r>
              <a:rPr lang="id-ID" dirty="0" err="1"/>
              <a:t>clients</a:t>
            </a:r>
            <a:r>
              <a:rPr lang="id-ID" dirty="0"/>
              <a:t> &amp; </a:t>
            </a:r>
            <a:r>
              <a:rPr lang="id-ID" dirty="0" err="1"/>
              <a:t>event</a:t>
            </a:r>
            <a:r>
              <a:rPr lang="id-ID" dirty="0"/>
              <a:t> </a:t>
            </a:r>
            <a:r>
              <a:rPr lang="id-ID" dirty="0" err="1"/>
              <a:t>organizer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213567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DFEA052-7E45-0652-BEF6-686B967B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08720"/>
            <a:ext cx="7056784" cy="5217443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6. Human Resources (HR) &amp; </a:t>
            </a:r>
            <a:r>
              <a:rPr lang="id-ID" b="1" dirty="0" err="1">
                <a:solidFill>
                  <a:srgbClr val="FF0000"/>
                </a:solidFill>
              </a:rPr>
              <a:t>Training</a:t>
            </a:r>
            <a:r>
              <a:rPr lang="id-ID" b="1" dirty="0">
                <a:solidFill>
                  <a:srgbClr val="FF0000"/>
                </a:solidFill>
              </a:rPr>
              <a:t> Department</a:t>
            </a:r>
          </a:p>
          <a:p>
            <a:r>
              <a:rPr lang="id-ID" b="1" dirty="0"/>
              <a:t>Tugas utama:</a:t>
            </a:r>
            <a:r>
              <a:rPr lang="id-ID" dirty="0"/>
              <a:t> Mengelola SDM hotel.</a:t>
            </a:r>
          </a:p>
          <a:p>
            <a:r>
              <a:rPr lang="id-ID" b="1" dirty="0"/>
              <a:t>Staf:</a:t>
            </a:r>
            <a:r>
              <a:rPr lang="id-ID" dirty="0"/>
              <a:t> </a:t>
            </a:r>
            <a:r>
              <a:rPr lang="id-ID" dirty="0" err="1"/>
              <a:t>Trainer</a:t>
            </a:r>
            <a:r>
              <a:rPr lang="id-ID" dirty="0"/>
              <a:t>, </a:t>
            </a:r>
            <a:r>
              <a:rPr lang="id-ID" dirty="0" err="1"/>
              <a:t>recruitment</a:t>
            </a:r>
            <a:r>
              <a:rPr lang="id-ID" dirty="0"/>
              <a:t> </a:t>
            </a:r>
            <a:r>
              <a:rPr lang="id-ID" dirty="0" err="1"/>
              <a:t>officer</a:t>
            </a:r>
            <a:r>
              <a:rPr lang="id-ID" dirty="0"/>
              <a:t>.</a:t>
            </a:r>
          </a:p>
          <a:p>
            <a:r>
              <a:rPr lang="id-ID" b="1" dirty="0"/>
              <a:t>Fungsi:</a:t>
            </a:r>
            <a:endParaRPr lang="id-ID" dirty="0"/>
          </a:p>
          <a:p>
            <a:pPr lvl="1"/>
            <a:r>
              <a:rPr lang="id-ID" dirty="0"/>
              <a:t>Rekrutmen &amp; seleksi karyawan.</a:t>
            </a:r>
          </a:p>
          <a:p>
            <a:pPr lvl="1"/>
            <a:r>
              <a:rPr lang="id-ID" dirty="0"/>
              <a:t>Memberikan pelatihan </a:t>
            </a:r>
            <a:r>
              <a:rPr lang="id-ID" dirty="0" err="1"/>
              <a:t>hospitality</a:t>
            </a:r>
            <a:r>
              <a:rPr lang="id-ID" dirty="0"/>
              <a:t> &amp; SOP.</a:t>
            </a:r>
          </a:p>
          <a:p>
            <a:pPr lvl="1"/>
            <a:r>
              <a:rPr lang="id-ID" dirty="0"/>
              <a:t>Mengelola kesejahteraan &amp; motivasi karyawan.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310683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737D59BF-32E5-3729-BAC2-6437C65C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980728"/>
            <a:ext cx="7344816" cy="5145435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7. Finance &amp; </a:t>
            </a:r>
            <a:r>
              <a:rPr lang="id-ID" b="1" dirty="0" err="1">
                <a:solidFill>
                  <a:srgbClr val="FF0000"/>
                </a:solidFill>
              </a:rPr>
              <a:t>Accounting</a:t>
            </a:r>
            <a:r>
              <a:rPr lang="id-ID" b="1" dirty="0">
                <a:solidFill>
                  <a:srgbClr val="FF0000"/>
                </a:solidFill>
              </a:rPr>
              <a:t> Department</a:t>
            </a:r>
          </a:p>
          <a:p>
            <a:r>
              <a:rPr lang="id-ID" b="1" dirty="0"/>
              <a:t>Tugas utama:</a:t>
            </a:r>
            <a:r>
              <a:rPr lang="id-ID" dirty="0"/>
              <a:t> Mengatur keuangan &amp; pencatatan akuntansi.</a:t>
            </a:r>
          </a:p>
          <a:p>
            <a:r>
              <a:rPr lang="id-ID" b="1" dirty="0"/>
              <a:t>Staf:</a:t>
            </a:r>
            <a:r>
              <a:rPr lang="id-ID" dirty="0"/>
              <a:t> </a:t>
            </a:r>
            <a:r>
              <a:rPr lang="id-ID" dirty="0" err="1"/>
              <a:t>Accountant</a:t>
            </a:r>
            <a:r>
              <a:rPr lang="id-ID" dirty="0"/>
              <a:t>, </a:t>
            </a:r>
            <a:r>
              <a:rPr lang="id-ID" dirty="0" err="1"/>
              <a:t>cashier</a:t>
            </a:r>
            <a:r>
              <a:rPr lang="id-ID" dirty="0"/>
              <a:t>.</a:t>
            </a:r>
          </a:p>
          <a:p>
            <a:r>
              <a:rPr lang="id-ID" b="1" dirty="0"/>
              <a:t>Fungsi:</a:t>
            </a:r>
            <a:endParaRPr lang="id-ID" dirty="0"/>
          </a:p>
          <a:p>
            <a:pPr lvl="1"/>
            <a:r>
              <a:rPr lang="id-ID" dirty="0"/>
              <a:t>Mengelola arus kas, pembayaran, dan penerimaan.</a:t>
            </a:r>
          </a:p>
          <a:p>
            <a:pPr lvl="1"/>
            <a:r>
              <a:rPr lang="id-ID" dirty="0"/>
              <a:t>Menyusun laporan keuangan hotel.</a:t>
            </a:r>
          </a:p>
          <a:p>
            <a:pPr lvl="1"/>
            <a:r>
              <a:rPr lang="id-ID" dirty="0"/>
              <a:t>Mengawasi anggaran &amp; efisiensi biaya.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2302085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CEAA9DF-C958-18FA-1B04-C45E29CA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052736"/>
            <a:ext cx="7272808" cy="5073427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8. Engineering/</a:t>
            </a:r>
            <a:r>
              <a:rPr lang="id-ID" b="1" dirty="0" err="1">
                <a:solidFill>
                  <a:srgbClr val="FF0000"/>
                </a:solidFill>
              </a:rPr>
              <a:t>Maintenance</a:t>
            </a:r>
            <a:r>
              <a:rPr lang="id-ID" b="1" dirty="0">
                <a:solidFill>
                  <a:srgbClr val="FF0000"/>
                </a:solidFill>
              </a:rPr>
              <a:t> Department</a:t>
            </a:r>
          </a:p>
          <a:p>
            <a:r>
              <a:rPr lang="id-ID" b="1" dirty="0"/>
              <a:t>Tugas utama:</a:t>
            </a:r>
            <a:r>
              <a:rPr lang="id-ID" dirty="0"/>
              <a:t> Menjaga sarana &amp; prasarana hotel tetap berfungsi baik.</a:t>
            </a:r>
          </a:p>
          <a:p>
            <a:r>
              <a:rPr lang="id-ID" b="1" dirty="0"/>
              <a:t>Staf:</a:t>
            </a:r>
            <a:r>
              <a:rPr lang="id-ID" dirty="0"/>
              <a:t> </a:t>
            </a:r>
            <a:r>
              <a:rPr lang="id-ID" dirty="0" err="1"/>
              <a:t>Technician</a:t>
            </a:r>
            <a:r>
              <a:rPr lang="id-ID" dirty="0"/>
              <a:t>, </a:t>
            </a:r>
            <a:r>
              <a:rPr lang="id-ID" dirty="0" err="1"/>
              <a:t>security</a:t>
            </a:r>
            <a:r>
              <a:rPr lang="id-ID" dirty="0"/>
              <a:t>.</a:t>
            </a:r>
          </a:p>
          <a:p>
            <a:r>
              <a:rPr lang="id-ID" b="1" dirty="0"/>
              <a:t>Fungsi:</a:t>
            </a:r>
            <a:endParaRPr lang="id-ID" dirty="0"/>
          </a:p>
          <a:p>
            <a:pPr lvl="1"/>
            <a:r>
              <a:rPr lang="id-ID" dirty="0"/>
              <a:t>Perawatan listrik, AC, </a:t>
            </a:r>
            <a:r>
              <a:rPr lang="id-ID" dirty="0" err="1"/>
              <a:t>plumbing</a:t>
            </a:r>
            <a:r>
              <a:rPr lang="id-ID" dirty="0"/>
              <a:t>, lift, internet.</a:t>
            </a:r>
          </a:p>
          <a:p>
            <a:pPr lvl="1"/>
            <a:r>
              <a:rPr lang="id-ID" dirty="0"/>
              <a:t>Menangani kerusakan fasilitas.</a:t>
            </a:r>
          </a:p>
          <a:p>
            <a:pPr lvl="1"/>
            <a:r>
              <a:rPr lang="id-ID" dirty="0"/>
              <a:t>Menjaga keamanan hotel (bersama tim </a:t>
            </a:r>
            <a:r>
              <a:rPr lang="id-ID" dirty="0" err="1"/>
              <a:t>security</a:t>
            </a:r>
            <a:r>
              <a:rPr lang="id-ID" dirty="0"/>
              <a:t>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976743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38F8A96-3B66-9A20-DB95-A6416135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836712"/>
            <a:ext cx="6912768" cy="5289451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Struktur organisasi</a:t>
            </a:r>
            <a:endParaRPr lang="id-ID" dirty="0"/>
          </a:p>
          <a:p>
            <a:r>
              <a:rPr lang="id-ID" dirty="0"/>
              <a:t>Siapa yang menjadi manajer, supervisor, staf.</a:t>
            </a:r>
          </a:p>
          <a:p>
            <a:r>
              <a:rPr lang="id-ID" dirty="0"/>
              <a:t>Adanya departemen (Front Office, </a:t>
            </a:r>
            <a:r>
              <a:rPr lang="id-ID" dirty="0" err="1"/>
              <a:t>Housekeeping</a:t>
            </a:r>
            <a:r>
              <a:rPr lang="id-ID" dirty="0"/>
              <a:t>, F&amp;B, </a:t>
            </a:r>
            <a:r>
              <a:rPr lang="id-ID" dirty="0" err="1"/>
              <a:t>Marketing</a:t>
            </a:r>
            <a:r>
              <a:rPr lang="id-ID" dirty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b="1" dirty="0"/>
              <a:t>Sistem manajemen</a:t>
            </a:r>
            <a:endParaRPr lang="id-ID" dirty="0"/>
          </a:p>
          <a:p>
            <a:r>
              <a:rPr lang="id-ID" dirty="0"/>
              <a:t>Perencanaan (</a:t>
            </a:r>
            <a:r>
              <a:rPr lang="id-ID" dirty="0" err="1"/>
              <a:t>planning</a:t>
            </a:r>
            <a:r>
              <a:rPr lang="id-ID" dirty="0"/>
              <a:t>), pengorganisasian (</a:t>
            </a:r>
            <a:r>
              <a:rPr lang="id-ID" dirty="0" err="1"/>
              <a:t>organizing</a:t>
            </a:r>
            <a:r>
              <a:rPr lang="id-ID" dirty="0"/>
              <a:t>), pengarahan (</a:t>
            </a:r>
            <a:r>
              <a:rPr lang="id-ID" dirty="0" err="1"/>
              <a:t>leading</a:t>
            </a:r>
            <a:r>
              <a:rPr lang="id-ID" dirty="0"/>
              <a:t>), pengendalian (</a:t>
            </a:r>
            <a:r>
              <a:rPr lang="id-ID" dirty="0" err="1"/>
              <a:t>controlling</a:t>
            </a:r>
            <a:r>
              <a:rPr lang="id-ID" dirty="0"/>
              <a:t>).</a:t>
            </a:r>
          </a:p>
          <a:p>
            <a:endParaRPr lang="en-US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4519707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6D6200B5-9951-15D4-F989-8E581D02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20688"/>
            <a:ext cx="7056784" cy="5505475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✨ Kesimpulan</a:t>
            </a:r>
          </a:p>
          <a:p>
            <a:r>
              <a:rPr lang="id-ID" b="1" dirty="0"/>
              <a:t>Setiap departemen saling terkait</a:t>
            </a:r>
            <a:r>
              <a:rPr lang="id-ID" dirty="0"/>
              <a:t> untuk memberikan layanan terbaik.</a:t>
            </a:r>
          </a:p>
          <a:p>
            <a:r>
              <a:rPr lang="id-ID" b="1" dirty="0"/>
              <a:t>Front </a:t>
            </a:r>
            <a:r>
              <a:rPr lang="id-ID" b="1" dirty="0" err="1"/>
              <a:t>office</a:t>
            </a:r>
            <a:r>
              <a:rPr lang="id-ID" dirty="0"/>
              <a:t> berhubungan langsung dengan tamu, tapi sukses layanan tergantung dukungan </a:t>
            </a:r>
            <a:r>
              <a:rPr lang="id-ID" dirty="0" err="1"/>
              <a:t>housekeeping</a:t>
            </a:r>
            <a:r>
              <a:rPr lang="id-ID" dirty="0"/>
              <a:t>, F&amp;B, HR, keuangan, dan </a:t>
            </a:r>
            <a:r>
              <a:rPr lang="id-ID" dirty="0" err="1"/>
              <a:t>engineering</a:t>
            </a:r>
            <a:r>
              <a:rPr lang="id-ID" dirty="0"/>
              <a:t>.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2B47EB9E-4B39-943E-5795-79000E79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9663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7E3877B7-3B0E-BDEB-737C-A0B78472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836712"/>
            <a:ext cx="7344816" cy="5289451"/>
          </a:xfrm>
        </p:spPr>
        <p:txBody>
          <a:bodyPr/>
          <a:lstStyle/>
          <a:p>
            <a:r>
              <a:rPr lang="id-ID" b="1" dirty="0"/>
              <a:t>Kebijakan &amp; strategi</a:t>
            </a:r>
            <a:endParaRPr lang="id-ID" dirty="0"/>
          </a:p>
          <a:p>
            <a:pPr lvl="1"/>
            <a:r>
              <a:rPr lang="id-ID" dirty="0"/>
              <a:t>Bagaimana cara promosi, pemasaran, serta standar mutu layanan.</a:t>
            </a:r>
          </a:p>
          <a:p>
            <a:r>
              <a:rPr lang="id-ID" b="1" dirty="0"/>
              <a:t>Kepemimpinan &amp; budaya organisasi</a:t>
            </a:r>
            <a:endParaRPr lang="id-ID" dirty="0"/>
          </a:p>
          <a:p>
            <a:pPr lvl="1"/>
            <a:r>
              <a:rPr lang="id-ID" dirty="0"/>
              <a:t>Apakah manajer bersifat </a:t>
            </a:r>
            <a:r>
              <a:rPr lang="id-ID" dirty="0" err="1"/>
              <a:t>partisipatif</a:t>
            </a:r>
            <a:r>
              <a:rPr lang="id-ID" dirty="0"/>
              <a:t>, demokratis, atau top-</a:t>
            </a:r>
            <a:r>
              <a:rPr lang="id-ID" dirty="0" err="1"/>
              <a:t>down</a:t>
            </a:r>
            <a:r>
              <a:rPr lang="id-ID" dirty="0"/>
              <a:t>.</a:t>
            </a:r>
            <a:endParaRPr lang="en-US" dirty="0"/>
          </a:p>
          <a:p>
            <a:pPr marL="457200" lvl="1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👉 Intinya: Bagaimana usaha </a:t>
            </a:r>
            <a:r>
              <a:rPr lang="id-ID" b="1" dirty="0"/>
              <a:t>dikelola secara organisasi dan manajerial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553099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1723BEE0-652F-CE4B-99D7-669A3A11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64704"/>
            <a:ext cx="7272808" cy="5361459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solidFill>
                  <a:srgbClr val="FF0000"/>
                </a:solidFill>
              </a:rPr>
              <a:t>2. Aspek SDM (Sumber Daya Manusia)</a:t>
            </a:r>
          </a:p>
          <a:p>
            <a:pPr marL="0" indent="0" algn="ctr">
              <a:buNone/>
            </a:pPr>
            <a:r>
              <a:rPr lang="id-ID" dirty="0">
                <a:solidFill>
                  <a:srgbClr val="FF0000"/>
                </a:solidFill>
              </a:rPr>
              <a:t>Membahas tentang </a:t>
            </a:r>
            <a:r>
              <a:rPr lang="id-ID" b="1" dirty="0">
                <a:solidFill>
                  <a:srgbClr val="FF0000"/>
                </a:solidFill>
              </a:rPr>
              <a:t>orang-orang yang menjalankan bisnis</a:t>
            </a:r>
            <a:r>
              <a:rPr lang="id-ID" dirty="0">
                <a:solidFill>
                  <a:srgbClr val="FF0000"/>
                </a:solidFill>
              </a:rPr>
              <a:t> pariwisata.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🔹 Hal yang dianalisis:</a:t>
            </a:r>
          </a:p>
          <a:p>
            <a:r>
              <a:rPr lang="id-ID" b="1" dirty="0"/>
              <a:t>Kebutuhan tenaga kerja</a:t>
            </a:r>
            <a:endParaRPr lang="id-ID" dirty="0"/>
          </a:p>
          <a:p>
            <a:pPr lvl="1"/>
            <a:r>
              <a:rPr lang="id-ID" dirty="0"/>
              <a:t>Berapa jumlah staf yang diperlukan di setiap bagian.</a:t>
            </a:r>
          </a:p>
          <a:p>
            <a:r>
              <a:rPr lang="id-ID" b="1" dirty="0"/>
              <a:t>Kompetensi SDM</a:t>
            </a:r>
            <a:endParaRPr lang="id-ID" dirty="0"/>
          </a:p>
          <a:p>
            <a:pPr lvl="1"/>
            <a:r>
              <a:rPr lang="id-ID" dirty="0"/>
              <a:t>Keahlian bahasa asing, </a:t>
            </a:r>
            <a:r>
              <a:rPr lang="id-ID" dirty="0" err="1"/>
              <a:t>hospitality</a:t>
            </a:r>
            <a:r>
              <a:rPr lang="id-ID" dirty="0"/>
              <a:t>, </a:t>
            </a:r>
            <a:r>
              <a:rPr lang="id-ID" dirty="0" err="1"/>
              <a:t>guiding</a:t>
            </a:r>
            <a:r>
              <a:rPr lang="id-ID" dirty="0"/>
              <a:t>, IT pariwisata.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113753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0C37F0B2-60AD-D5C6-CC88-7E68E737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08720"/>
            <a:ext cx="7128792" cy="5217443"/>
          </a:xfrm>
        </p:spPr>
        <p:txBody>
          <a:bodyPr>
            <a:normAutofit/>
          </a:bodyPr>
          <a:lstStyle/>
          <a:p>
            <a:r>
              <a:rPr lang="id-ID" b="1" dirty="0"/>
              <a:t>Rekrutmen &amp; pelatihan</a:t>
            </a:r>
            <a:endParaRPr lang="id-ID" dirty="0"/>
          </a:p>
          <a:p>
            <a:pPr lvl="1"/>
            <a:r>
              <a:rPr lang="id-ID" dirty="0"/>
              <a:t>Bagaimana cara mendapatkan tenaga kerja, program </a:t>
            </a:r>
            <a:r>
              <a:rPr lang="id-ID" dirty="0" err="1"/>
              <a:t>training</a:t>
            </a:r>
            <a:r>
              <a:rPr lang="id-ID" dirty="0"/>
              <a:t>,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job</a:t>
            </a:r>
            <a:r>
              <a:rPr lang="id-ID" dirty="0"/>
              <a:t> </a:t>
            </a:r>
            <a:r>
              <a:rPr lang="id-ID" dirty="0" err="1"/>
              <a:t>training</a:t>
            </a:r>
            <a:r>
              <a:rPr lang="id-ID" dirty="0"/>
              <a:t>.</a:t>
            </a:r>
          </a:p>
          <a:p>
            <a:r>
              <a:rPr lang="id-ID" b="1" dirty="0"/>
              <a:t>Produktivitas &amp; efisiensi kerja</a:t>
            </a:r>
            <a:endParaRPr lang="id-ID" dirty="0"/>
          </a:p>
          <a:p>
            <a:pPr lvl="1"/>
            <a:r>
              <a:rPr lang="id-ID" dirty="0"/>
              <a:t>Apakah jumlah staf sesuai beban kerja.</a:t>
            </a:r>
          </a:p>
          <a:p>
            <a:r>
              <a:rPr lang="id-ID" b="1" dirty="0"/>
              <a:t>Motivasi &amp; kesejahteraan</a:t>
            </a:r>
            <a:endParaRPr lang="id-ID" dirty="0"/>
          </a:p>
          <a:p>
            <a:pPr lvl="1"/>
            <a:r>
              <a:rPr lang="id-ID" dirty="0"/>
              <a:t>Gaji, tunjangan, insentif, suasana kerja kondusif.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dirty="0"/>
              <a:t>👉 Intinya: Apakah </a:t>
            </a:r>
            <a:r>
              <a:rPr lang="id-ID" b="1" dirty="0"/>
              <a:t>tenaga kerja cukup, berkualitas, dan mampu memberikan pelayanan optimal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16153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C9A35A5-A8C5-5674-4DBA-C9BA24A5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692696"/>
            <a:ext cx="684076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✨ Contoh Penerapan dalam Hotel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/>
          </a:p>
          <a:p>
            <a:r>
              <a:rPr lang="id-ID" b="1" dirty="0"/>
              <a:t>Aspek Manajemen:</a:t>
            </a:r>
            <a:endParaRPr lang="id-ID" dirty="0"/>
          </a:p>
          <a:p>
            <a:pPr lvl="1"/>
            <a:r>
              <a:rPr lang="id-ID" dirty="0"/>
              <a:t>Hotel berbentuk PT dengan struktur organisasi jelas.</a:t>
            </a:r>
          </a:p>
          <a:p>
            <a:pPr lvl="1"/>
            <a:r>
              <a:rPr lang="id-ID" dirty="0"/>
              <a:t>Ada General </a:t>
            </a:r>
            <a:r>
              <a:rPr lang="id-ID" dirty="0" err="1"/>
              <a:t>Manager</a:t>
            </a:r>
            <a:r>
              <a:rPr lang="id-ID" dirty="0"/>
              <a:t>, HR </a:t>
            </a:r>
            <a:r>
              <a:rPr lang="id-ID" dirty="0" err="1"/>
              <a:t>Manager</a:t>
            </a:r>
            <a:r>
              <a:rPr lang="id-ID" dirty="0"/>
              <a:t>, Front Office </a:t>
            </a:r>
            <a:r>
              <a:rPr lang="id-ID" dirty="0" err="1"/>
              <a:t>Manager</a:t>
            </a:r>
            <a:r>
              <a:rPr lang="id-ID" dirty="0"/>
              <a:t>, F&amp;B </a:t>
            </a:r>
            <a:r>
              <a:rPr lang="id-ID" dirty="0" err="1"/>
              <a:t>Manager</a:t>
            </a:r>
            <a:r>
              <a:rPr lang="id-ID" dirty="0"/>
              <a:t>.</a:t>
            </a:r>
          </a:p>
          <a:p>
            <a:r>
              <a:rPr lang="id-ID" b="1" dirty="0"/>
              <a:t>Aspek SDM:</a:t>
            </a:r>
            <a:endParaRPr lang="id-ID" dirty="0"/>
          </a:p>
          <a:p>
            <a:pPr lvl="1"/>
            <a:r>
              <a:rPr lang="id-ID" dirty="0"/>
              <a:t>Dibutuhkan 50 staf: resepsionis, </a:t>
            </a:r>
            <a:r>
              <a:rPr lang="id-ID" dirty="0" err="1"/>
              <a:t>housekeeping</a:t>
            </a:r>
            <a:r>
              <a:rPr lang="id-ID" dirty="0"/>
              <a:t>, </a:t>
            </a:r>
            <a:r>
              <a:rPr lang="id-ID" dirty="0" err="1"/>
              <a:t>chef</a:t>
            </a:r>
            <a:r>
              <a:rPr lang="id-ID" dirty="0"/>
              <a:t>, </a:t>
            </a:r>
            <a:r>
              <a:rPr lang="id-ID" dirty="0" err="1"/>
              <a:t>waiters</a:t>
            </a:r>
            <a:r>
              <a:rPr lang="id-ID" dirty="0"/>
              <a:t>.</a:t>
            </a:r>
          </a:p>
          <a:p>
            <a:pPr lvl="1"/>
            <a:r>
              <a:rPr lang="id-ID" dirty="0"/>
              <a:t>Pelatihan bahasa Inggris untuk resepsionis.</a:t>
            </a:r>
          </a:p>
          <a:p>
            <a:pPr lvl="1"/>
            <a:r>
              <a:rPr lang="id-ID" dirty="0"/>
              <a:t>SOP pelayanan dan </a:t>
            </a:r>
            <a:r>
              <a:rPr lang="id-ID" dirty="0" err="1"/>
              <a:t>training</a:t>
            </a:r>
            <a:r>
              <a:rPr lang="id-ID" dirty="0"/>
              <a:t> rutin untuk menjaga standar layanan.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857152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1A318C62-EE01-250F-E083-C14CA36B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476672"/>
            <a:ext cx="6120680" cy="5649491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📍 Jadi:</a:t>
            </a:r>
          </a:p>
          <a:p>
            <a:r>
              <a:rPr lang="id-ID" b="1" dirty="0"/>
              <a:t>Aspek Manajemen</a:t>
            </a:r>
            <a:r>
              <a:rPr lang="id-ID" dirty="0"/>
              <a:t> = fokus pada </a:t>
            </a:r>
            <a:r>
              <a:rPr lang="id-ID" i="1" dirty="0"/>
              <a:t>sistem pengelolaan usaha &amp; organisasi</a:t>
            </a:r>
            <a:r>
              <a:rPr lang="id-ID" dirty="0"/>
              <a:t>.</a:t>
            </a:r>
          </a:p>
          <a:p>
            <a:r>
              <a:rPr lang="id-ID" b="1" dirty="0"/>
              <a:t>Aspek SDM</a:t>
            </a:r>
            <a:r>
              <a:rPr lang="id-ID" dirty="0"/>
              <a:t> = fokus pada </a:t>
            </a:r>
            <a:r>
              <a:rPr lang="id-ID" i="1" dirty="0"/>
              <a:t>orang-orang yang menjalankan usaha</a:t>
            </a:r>
            <a:r>
              <a:rPr lang="id-ID" dirty="0"/>
              <a:t>.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140FCD4A-DEA6-A865-7682-2270EB59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4424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C66BD883-EF3B-009B-5F1F-B95F593AD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610744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📌 </a:t>
            </a: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id-ID" b="1" dirty="0">
                <a:solidFill>
                  <a:srgbClr val="FF0000"/>
                </a:solidFill>
              </a:rPr>
              <a:t>Struktur Organisasi dalam Bisnis Pariwisata</a:t>
            </a:r>
          </a:p>
          <a:p>
            <a:pPr marL="0" indent="0">
              <a:buNone/>
            </a:pPr>
            <a:r>
              <a:rPr lang="id-ID" dirty="0"/>
              <a:t>Struktur organisasi = </a:t>
            </a:r>
            <a:r>
              <a:rPr lang="id-ID" b="1" dirty="0"/>
              <a:t>pembagian peran, wewenang, dan tanggung jawab</a:t>
            </a:r>
            <a:r>
              <a:rPr lang="id-ID" dirty="0"/>
              <a:t> agar operasional berjalan efektif.</a:t>
            </a:r>
          </a:p>
          <a:p>
            <a:endParaRPr lang="en-US" dirty="0"/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5A711E02-265D-A307-293A-9445DDF7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04664"/>
            <a:ext cx="4690864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48698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1396</Words>
  <Application>Microsoft Office PowerPoint</Application>
  <PresentationFormat>Tampilan Layar (4:3)</PresentationFormat>
  <Paragraphs>178</Paragraphs>
  <Slides>31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yusminar wahyuningsih</cp:lastModifiedBy>
  <cp:revision>444</cp:revision>
  <cp:lastPrinted>2017-08-29T02:54:51Z</cp:lastPrinted>
  <dcterms:created xsi:type="dcterms:W3CDTF">2010-04-18T12:06:30Z</dcterms:created>
  <dcterms:modified xsi:type="dcterms:W3CDTF">2025-09-07T07:17:35Z</dcterms:modified>
</cp:coreProperties>
</file>