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47" r:id="rId3"/>
    <p:sldId id="331" r:id="rId4"/>
    <p:sldId id="332" r:id="rId5"/>
    <p:sldId id="346" r:id="rId6"/>
    <p:sldId id="341" r:id="rId7"/>
    <p:sldId id="348" r:id="rId8"/>
    <p:sldId id="349" r:id="rId9"/>
    <p:sldId id="351" r:id="rId10"/>
    <p:sldId id="300" r:id="rId11"/>
  </p:sldIdLst>
  <p:sldSz cx="9144000" cy="6858000" type="screen4x3"/>
  <p:notesSz cx="7045325" cy="9345613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8DB834-CA48-4B88-81E5-3057F67C8698}">
          <p14:sldIdLst>
            <p14:sldId id="256"/>
            <p14:sldId id="347"/>
            <p14:sldId id="331"/>
            <p14:sldId id="332"/>
            <p14:sldId id="346"/>
            <p14:sldId id="341"/>
            <p14:sldId id="348"/>
            <p14:sldId id="349"/>
            <p14:sldId id="351"/>
          </p14:sldIdLst>
        </p14:section>
        <p14:section name="Untitled Section" id="{30691758-73E1-4E15-BD70-641B16CD6D91}">
          <p14:sldIdLst>
            <p14:sldId id="3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70" d="100"/>
          <a:sy n="70" d="100"/>
        </p:scale>
        <p:origin x="120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timing>
    <p:tnLst>
      <p:par>
        <p:cTn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APBN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836712"/>
            <a:ext cx="7200800" cy="4802088"/>
          </a:xfrm>
        </p:spPr>
        <p:txBody>
          <a:bodyPr>
            <a:normAutofit/>
          </a:bodyPr>
          <a:lstStyle/>
          <a:p>
            <a:pPr algn="just"/>
            <a:r>
              <a:rPr lang="en-US" sz="2400" b="1" dirty="0" err="1" smtClean="0">
                <a:solidFill>
                  <a:srgbClr val="61615C"/>
                </a:solidFill>
                <a:ea typeface="Tomorrow" pitchFamily="34" charset="-122"/>
              </a:rPr>
              <a:t>Anggaran</a:t>
            </a:r>
            <a:r>
              <a:rPr lang="en-US" sz="2400" b="1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b="1" dirty="0" err="1" smtClean="0">
                <a:solidFill>
                  <a:srgbClr val="61615C"/>
                </a:solidFill>
                <a:ea typeface="Tomorrow" pitchFamily="34" charset="-122"/>
              </a:rPr>
              <a:t>dan</a:t>
            </a:r>
            <a:r>
              <a:rPr lang="en-US" sz="2400" b="1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b="1" dirty="0" err="1" smtClean="0">
                <a:solidFill>
                  <a:srgbClr val="61615C"/>
                </a:solidFill>
                <a:ea typeface="Tomorrow" pitchFamily="34" charset="-122"/>
              </a:rPr>
              <a:t>Pendapatan</a:t>
            </a:r>
            <a:r>
              <a:rPr lang="en-US" sz="2400" b="1" dirty="0" smtClean="0">
                <a:solidFill>
                  <a:srgbClr val="61615C"/>
                </a:solidFill>
                <a:ea typeface="Tomorrow" pitchFamily="34" charset="-122"/>
              </a:rPr>
              <a:t> </a:t>
            </a:r>
            <a:r>
              <a:rPr lang="en-US" sz="2400" b="1" dirty="0" err="1" smtClean="0">
                <a:solidFill>
                  <a:srgbClr val="61615C"/>
                </a:solidFill>
                <a:ea typeface="Tomorrow" pitchFamily="34" charset="-122"/>
              </a:rPr>
              <a:t>Belanja</a:t>
            </a:r>
            <a:r>
              <a:rPr lang="en-US" sz="2400" b="1" dirty="0" smtClean="0">
                <a:solidFill>
                  <a:srgbClr val="61615C"/>
                </a:solidFill>
                <a:ea typeface="Tomorrow" pitchFamily="34" charset="-122"/>
              </a:rPr>
              <a:t> Negara</a:t>
            </a:r>
          </a:p>
          <a:p>
            <a:pPr algn="just"/>
            <a:endParaRPr lang="en-US" sz="2400" b="1" dirty="0" smtClean="0">
              <a:solidFill>
                <a:srgbClr val="61615C"/>
              </a:solidFill>
              <a:ea typeface="Tomorrow" pitchFamily="34" charset="-122"/>
            </a:endParaRPr>
          </a:p>
          <a:p>
            <a:pPr algn="just"/>
            <a:r>
              <a:rPr lang="en-US" b="1" dirty="0" smtClean="0">
                <a:solidFill>
                  <a:srgbClr val="61615C"/>
                </a:solidFill>
                <a:ea typeface="Tomorrow" pitchFamily="34" charset="-122"/>
              </a:rPr>
              <a:t>APBN </a:t>
            </a:r>
            <a:r>
              <a:rPr lang="en-US" b="1" dirty="0" err="1" smtClean="0">
                <a:solidFill>
                  <a:srgbClr val="61615C"/>
                </a:solidFill>
                <a:ea typeface="Tomorrow" pitchFamily="34" charset="-122"/>
              </a:rPr>
              <a:t>adalah</a:t>
            </a:r>
            <a:r>
              <a:rPr lang="en-US" b="1" dirty="0" smtClean="0">
                <a:solidFill>
                  <a:srgbClr val="61615C"/>
                </a:solidFill>
                <a:ea typeface="Tomorrow" pitchFamily="34" charset="-122"/>
              </a:rPr>
              <a:t> :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merupakan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rencana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keuangan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tahunan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memuat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estimasi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penerimaan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pengeluaran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mengatur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pendapatan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belanja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untuk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membiayai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berbagai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program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kegiatan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pembangunan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dirty="0"/>
          </a:p>
          <a:p>
            <a:pPr algn="just"/>
            <a:endParaRPr lang="en-US" b="1" dirty="0" smtClean="0">
              <a:solidFill>
                <a:srgbClr val="61615C"/>
              </a:solidFill>
              <a:ea typeface="Tomorrow" pitchFamily="34" charset="-12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9425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755576" y="620688"/>
            <a:ext cx="7344816" cy="5256584"/>
          </a:xfrm>
        </p:spPr>
        <p:txBody>
          <a:bodyPr>
            <a:normAutofit fontScale="92500" lnSpcReduction="20000"/>
          </a:bodyPr>
          <a:lstStyle/>
          <a:p>
            <a:r>
              <a:rPr lang="en-US" sz="2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Definisi</a:t>
            </a:r>
            <a:r>
              <a:rPr lang="en-US" sz="2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dan</a:t>
            </a:r>
            <a:r>
              <a:rPr lang="en-US" sz="2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Tujuan</a:t>
            </a:r>
            <a:r>
              <a:rPr lang="en-US" sz="2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400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APBN</a:t>
            </a:r>
          </a:p>
          <a:p>
            <a:endParaRPr lang="en-US" sz="2400" b="1" dirty="0"/>
          </a:p>
          <a:p>
            <a:pPr algn="just"/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merupakan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dokumen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resmi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berisi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rencana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keuangan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just"/>
            <a:endParaRPr lang="en-US" sz="24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just"/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Tujuan</a:t>
            </a: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 </a:t>
            </a:r>
            <a:r>
              <a:rPr lang="en-US" sz="24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adalah</a:t>
            </a:r>
            <a:r>
              <a:rPr lang="en-US" sz="2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: </a:t>
            </a:r>
          </a:p>
          <a:p>
            <a:pPr marL="457200" indent="-457200" algn="just">
              <a:buAutoNum type="arabicPeriod"/>
            </a:pP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Mencapai</a:t>
            </a: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kesejahteraan</a:t>
            </a: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rakyat</a:t>
            </a:r>
            <a:endParaRPr lang="en-US" sz="2400" b="1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Melalui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program-program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sosial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infrastruktur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APBN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bertujuan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meningkatkan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kualitas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hidup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masyarakat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2400" dirty="0"/>
          </a:p>
          <a:p>
            <a:pPr algn="just"/>
            <a:r>
              <a:rPr lang="en-US" sz="2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2.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Memajukan</a:t>
            </a: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perekonomian</a:t>
            </a:r>
            <a:endParaRPr lang="en-US" sz="2400" b="1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mendorong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pertumbuhan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ekonomi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melalui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investasi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penciptaan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lapangan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kerja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2400" dirty="0"/>
          </a:p>
          <a:p>
            <a:pPr algn="just"/>
            <a:r>
              <a:rPr lang="en-US" sz="2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3.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Menjaga</a:t>
            </a: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stabilitas</a:t>
            </a: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nasional</a:t>
            </a:r>
            <a:endParaRPr lang="en-US" sz="2400" b="1" dirty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berperan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penting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dalam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menjaga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keamanan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ketertiban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serta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mencegah</a:t>
            </a:r>
            <a:r>
              <a:rPr lang="en-US" sz="2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konflik</a:t>
            </a:r>
            <a:endParaRPr lang="en-US" sz="2400" dirty="0" smtClean="0"/>
          </a:p>
          <a:p>
            <a:pPr algn="just"/>
            <a:endParaRPr lang="en-US" sz="2400" dirty="0" smtClean="0">
              <a:solidFill>
                <a:schemeClr val="tx1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1361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88832" cy="5494784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Komponen</a:t>
            </a:r>
            <a:r>
              <a:rPr lang="en-US" sz="112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112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Utama</a:t>
            </a:r>
            <a:r>
              <a:rPr lang="en-US" sz="112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11200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APBN</a:t>
            </a:r>
          </a:p>
          <a:p>
            <a:endParaRPr lang="en-US" sz="80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endParaRPr lang="en-US" sz="80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355600" indent="-355600" algn="l"/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terdiri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dari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dua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komponen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utama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: </a:t>
            </a:r>
            <a:endParaRPr lang="en-US" sz="9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55600" indent="-355600" algn="l">
              <a:buAutoNum type="arabicPeriod"/>
            </a:pP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</a:t>
            </a:r>
            <a:r>
              <a:rPr lang="en-US" sz="96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endapatan</a:t>
            </a:r>
            <a:r>
              <a:rPr lang="en-US" sz="96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endParaRPr lang="en-US" sz="9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55600" indent="-355600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Sumber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penerimaan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meliputi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non-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penerimaan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hibah</a:t>
            </a:r>
            <a:endParaRPr lang="en-US" sz="9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l"/>
            <a:endParaRPr lang="en-US" sz="9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l"/>
            <a:r>
              <a:rPr lang="en-US" sz="96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2.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</a:t>
            </a:r>
            <a:r>
              <a:rPr lang="en-US" sz="96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elanja</a:t>
            </a:r>
            <a:r>
              <a:rPr lang="en-US" sz="96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9600" dirty="0"/>
          </a:p>
          <a:p>
            <a:pPr marL="273050" indent="-273050" algn="l">
              <a:buFont typeface="Wingdings" panose="05000000000000000000" pitchFamily="2" charset="2"/>
              <a:buChar char="Ø"/>
            </a:pP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Pengeluaran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digunakan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untuk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membiayai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berbagai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program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kegiatan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9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pembangunan</a:t>
            </a:r>
            <a:r>
              <a:rPr lang="en-US" sz="9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9600" dirty="0"/>
          </a:p>
          <a:p>
            <a:pPr marL="355600" indent="-355600" algn="l">
              <a:buFont typeface="Wingdings" panose="05000000000000000000" pitchFamily="2" charset="2"/>
              <a:buChar char="Ø"/>
            </a:pPr>
            <a:endParaRPr lang="en-US" sz="9600" b="1" dirty="0"/>
          </a:p>
          <a:p>
            <a:pPr algn="just"/>
            <a:endParaRPr lang="en-US" sz="9600" dirty="0" smtClean="0">
              <a:solidFill>
                <a:srgbClr val="61615C"/>
              </a:solidFill>
              <a:latin typeface="Tomorrow" pitchFamily="34" charset="0"/>
              <a:ea typeface="Tomorrow" pitchFamily="34" charset="-122"/>
              <a:cs typeface="Tomorrow" pitchFamily="34" charset="-120"/>
            </a:endParaRPr>
          </a:p>
          <a:p>
            <a:pPr marL="1371600" indent="-1371600" algn="just">
              <a:buAutoNum type="arabicPeriod"/>
            </a:pPr>
            <a:endParaRPr lang="en-US" sz="7400" dirty="0" smtClean="0"/>
          </a:p>
          <a:p>
            <a:pPr algn="just"/>
            <a:endParaRPr lang="en-US" sz="7400" dirty="0"/>
          </a:p>
          <a:p>
            <a:pPr algn="just"/>
            <a:endParaRPr lang="en-US" sz="7400" dirty="0"/>
          </a:p>
          <a:p>
            <a:pPr algn="just"/>
            <a:endParaRPr lang="en-US" sz="7400" dirty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8000" dirty="0" smtClean="0">
              <a:solidFill>
                <a:srgbClr val="2C3249"/>
              </a:solidFill>
              <a:ea typeface="Martel Sans" pitchFamily="34" charset="-122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endParaRPr lang="en-US" sz="4200" dirty="0">
              <a:solidFill>
                <a:srgbClr val="2C3249"/>
              </a:solidFill>
              <a:latin typeface="Martel Sans" pitchFamily="34" charset="0"/>
              <a:cs typeface="Martel Sans" pitchFamily="34" charset="-120"/>
            </a:endParaRPr>
          </a:p>
          <a:p>
            <a:pPr algn="just"/>
            <a:endParaRPr lang="en-US" sz="4200" dirty="0"/>
          </a:p>
          <a:p>
            <a:pPr algn="l"/>
            <a:endParaRPr lang="en-US" sz="4200" dirty="0">
              <a:solidFill>
                <a:schemeClr val="tx1"/>
              </a:solidFill>
            </a:endParaRPr>
          </a:p>
          <a:p>
            <a:pPr algn="l"/>
            <a:endParaRPr lang="en-US" sz="5000" dirty="0">
              <a:solidFill>
                <a:schemeClr val="tx1"/>
              </a:solidFill>
            </a:endParaRPr>
          </a:p>
          <a:p>
            <a:pPr algn="l"/>
            <a:endParaRPr lang="en-US" dirty="0" smtClean="0">
              <a:solidFill>
                <a:schemeClr val="tx1"/>
              </a:solidFill>
              <a:latin typeface="Instrument Sans Medium" pitchFamily="34" charset="0"/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dirty="0" smtClean="0">
                <a:solidFill>
                  <a:schemeClr val="tx1"/>
                </a:solidFill>
                <a:latin typeface="Arial" panose="020B0604020202020204" pitchFamily="34" charset="0"/>
              </a:rPr>
              <a:t>.</a:t>
            </a:r>
            <a:endParaRPr lang="en-US" altLang="en-US" dirty="0">
              <a:solidFill>
                <a:schemeClr val="tx1"/>
              </a:solidFill>
              <a:latin typeface="Arial" panose="020B0604020202020204" pitchFamily="34" charset="0"/>
            </a:endParaRPr>
          </a:p>
          <a:p>
            <a:pPr algn="l"/>
            <a:endParaRPr lang="en-US" b="1" dirty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  <a:p>
            <a:pPr algn="l"/>
            <a:endParaRPr lang="en-US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69244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9592" y="764704"/>
            <a:ext cx="7272808" cy="5472608"/>
          </a:xfrm>
        </p:spPr>
        <p:txBody>
          <a:bodyPr>
            <a:normAutofit/>
          </a:bodyPr>
          <a:lstStyle/>
          <a:p>
            <a:pPr algn="just"/>
            <a:r>
              <a:rPr lang="en-US" sz="20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Sumber</a:t>
            </a:r>
            <a:r>
              <a:rPr lang="en-US" sz="20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0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Pendapatan</a:t>
            </a:r>
            <a:r>
              <a:rPr lang="en-US" sz="20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000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Negara</a:t>
            </a:r>
          </a:p>
          <a:p>
            <a:pPr algn="just"/>
            <a:endParaRPr lang="en-US" sz="2000" b="1" dirty="0">
              <a:solidFill>
                <a:srgbClr val="152D47"/>
              </a:solidFill>
              <a:latin typeface="Crimson Pro Semi Bold" pitchFamily="34" charset="0"/>
            </a:endParaRPr>
          </a:p>
          <a:p>
            <a:pPr algn="just"/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Pendapatan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berasal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dari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berbagai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sumber</a:t>
            </a:r>
            <a:r>
              <a:rPr lang="en-US" sz="20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:</a:t>
            </a:r>
          </a:p>
          <a:p>
            <a:pPr marL="457200" indent="-457200" algn="just">
              <a:buAutoNum type="arabicPeriod"/>
            </a:pPr>
            <a:r>
              <a:rPr lang="en-US" sz="20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endParaRPr lang="en-US" sz="2000" b="1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merupakan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sumber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pendapatan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utama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berasal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dari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wajib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baik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perseorangan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maupun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badan</a:t>
            </a:r>
            <a:endParaRPr lang="en-US" sz="20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just"/>
            <a:r>
              <a:rPr lang="en-US" sz="20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2. </a:t>
            </a:r>
            <a:r>
              <a:rPr lang="en-US" sz="20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Non-</a:t>
            </a:r>
            <a:r>
              <a:rPr lang="en-US" sz="20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endParaRPr lang="en-US" sz="2000" b="1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Pendapatan</a:t>
            </a:r>
            <a:r>
              <a:rPr lang="en-US" sz="20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selain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seperti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PNBP (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Pendapatan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Negara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Bukan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Pajak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),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hasil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pengelolaan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aset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lain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sebagainya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2000" dirty="0"/>
          </a:p>
          <a:p>
            <a:pPr algn="just"/>
            <a:r>
              <a:rPr lang="en-US" sz="20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3</a:t>
            </a:r>
            <a:r>
              <a:rPr lang="en-US" sz="20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 </a:t>
            </a:r>
            <a:r>
              <a:rPr lang="en-US" sz="20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Penerimaan</a:t>
            </a:r>
            <a:r>
              <a:rPr lang="en-US" sz="20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b="1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hibah</a:t>
            </a:r>
            <a:endParaRPr lang="en-US" sz="2000" b="1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Penerimaan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dari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lain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atau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lembaga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internasional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bersifat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hibah</a:t>
            </a:r>
            <a:r>
              <a:rPr lang="en-US" sz="20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2000" dirty="0"/>
          </a:p>
          <a:p>
            <a:pPr algn="just"/>
            <a:endParaRPr lang="en-US" sz="20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457200" indent="-457200" algn="just">
              <a:buAutoNum type="arabicPeriod"/>
            </a:pPr>
            <a:endParaRPr lang="en-US" sz="2000" b="1" dirty="0">
              <a:solidFill>
                <a:srgbClr val="4C4C4D"/>
              </a:solidFill>
              <a:latin typeface="Heebo" pitchFamily="34" charset="0"/>
              <a:cs typeface="Heebo" pitchFamily="34" charset="-120"/>
            </a:endParaRPr>
          </a:p>
          <a:p>
            <a:pPr algn="just"/>
            <a:endParaRPr lang="en-US" sz="2000" b="1" dirty="0"/>
          </a:p>
          <a:p>
            <a:pPr algn="just"/>
            <a:endParaRPr lang="en-US" sz="2000" dirty="0">
              <a:solidFill>
                <a:srgbClr val="61615C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>
              <a:solidFill>
                <a:srgbClr val="61615C"/>
              </a:solidFill>
              <a:latin typeface="Tomorrow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5819403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39552" y="404664"/>
            <a:ext cx="7848872" cy="5234136"/>
          </a:xfrm>
        </p:spPr>
        <p:txBody>
          <a:bodyPr>
            <a:normAutofit fontScale="40000" lnSpcReduction="20000"/>
          </a:bodyPr>
          <a:lstStyle/>
          <a:p>
            <a:r>
              <a:rPr lang="en-US" sz="60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Proses </a:t>
            </a:r>
            <a:r>
              <a:rPr lang="en-US" sz="60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Penyusunan</a:t>
            </a:r>
            <a:r>
              <a:rPr lang="en-US" sz="60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6000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APBN</a:t>
            </a:r>
          </a:p>
          <a:p>
            <a:endParaRPr lang="en-US" sz="44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algn="just"/>
            <a:endParaRPr lang="en-US" sz="24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algn="just"/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Penyusunan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melibatkan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berbagai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pihak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mulai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dari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pemerintah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pusat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DPR, </a:t>
            </a:r>
            <a:r>
              <a:rPr lang="en-US" sz="42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hingga</a:t>
            </a:r>
            <a:r>
              <a:rPr lang="en-US" sz="42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2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masyarakat</a:t>
            </a:r>
            <a:endParaRPr lang="en-US" sz="42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marL="177800" indent="-177800" algn="just">
              <a:buAutoNum type="arabicPeriod"/>
            </a:pPr>
            <a:r>
              <a:rPr lang="en-US" sz="2400" b="1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   </a:t>
            </a:r>
            <a:r>
              <a:rPr lang="en-US" sz="4400" b="1" dirty="0" err="1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Perencanaa</a:t>
            </a:r>
            <a:endParaRPr lang="en-US" sz="4400" b="1" dirty="0" smtClean="0">
              <a:solidFill>
                <a:srgbClr val="4C4C4D"/>
              </a:solidFill>
              <a:latin typeface="Heebo" pitchFamily="34" charset="0"/>
              <a:cs typeface="Heebo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Pemerintah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pusat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mengajukan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Rancangan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 (RAPBN)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kepada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DPR</a:t>
            </a:r>
            <a:r>
              <a:rPr lang="en-US" sz="4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just"/>
            <a:r>
              <a:rPr lang="en-US" sz="4400" b="1" dirty="0" smtClean="0">
                <a:latin typeface="Heebo" panose="020B0604020202020204" charset="-79"/>
                <a:cs typeface="Heebo" panose="020B0604020202020204" charset="-79"/>
              </a:rPr>
              <a:t>2. </a:t>
            </a:r>
            <a:r>
              <a:rPr lang="en-US" sz="4400" b="1" dirty="0" err="1" smtClean="0">
                <a:latin typeface="Heebo" panose="020B0604020202020204" charset="-79"/>
                <a:cs typeface="Heebo" panose="020B0604020202020204" charset="-79"/>
              </a:rPr>
              <a:t>Pembahasan</a:t>
            </a:r>
            <a:endParaRPr lang="en-US" sz="4400" b="1" dirty="0" smtClean="0">
              <a:latin typeface="Heebo" panose="020B0604020202020204" charset="-79"/>
              <a:cs typeface="Heebo" panose="020B0604020202020204" charset="-79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DPR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membahas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RAPBN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bersama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pemerintah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pusat</a:t>
            </a:r>
            <a:endParaRPr lang="en-US" sz="44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just"/>
            <a:r>
              <a:rPr lang="en-US" sz="4400" b="1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3. </a:t>
            </a:r>
            <a:r>
              <a:rPr lang="en-US" sz="44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Pengesahan</a:t>
            </a:r>
            <a:endParaRPr lang="en-US" sz="44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DPR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mengesahkan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melalui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UU APBN</a:t>
            </a:r>
            <a:r>
              <a:rPr lang="en-US" sz="4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just"/>
            <a:r>
              <a:rPr lang="en-US" sz="4400" b="1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4. </a:t>
            </a:r>
            <a:r>
              <a:rPr lang="en-US" sz="44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Pelaksanaan</a:t>
            </a:r>
            <a:endParaRPr lang="en-US" sz="44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Pemerintah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pusat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melaksanakan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sesuai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dengan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UU APBN</a:t>
            </a:r>
            <a:r>
              <a:rPr lang="en-US" sz="44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just"/>
            <a:r>
              <a:rPr lang="en-US" sz="4400" b="1" dirty="0" smtClean="0"/>
              <a:t>5. </a:t>
            </a:r>
            <a:r>
              <a:rPr lang="en-US" sz="44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Evaluasi</a:t>
            </a:r>
            <a:endParaRPr lang="en-US" sz="44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Pemerintah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pusat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DPR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melakukan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evaluasi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terhadap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44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pelaksanaan</a:t>
            </a:r>
            <a:r>
              <a:rPr lang="en-US" sz="44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APBN.</a:t>
            </a:r>
            <a:endParaRPr lang="en-US" sz="4400" dirty="0"/>
          </a:p>
          <a:p>
            <a:pPr algn="just"/>
            <a:endParaRPr lang="en-US" sz="24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400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400" b="1" dirty="0"/>
          </a:p>
          <a:p>
            <a:pPr algn="just"/>
            <a:endParaRPr lang="en-US" sz="2000" dirty="0"/>
          </a:p>
          <a:p>
            <a:pPr algn="just"/>
            <a:endParaRPr lang="en-US" sz="2000" b="1" dirty="0">
              <a:solidFill>
                <a:schemeClr val="tx1"/>
              </a:solidFill>
              <a:latin typeface="Instrument Sans Medium" panose="020B0604020202020204" charset="0"/>
              <a:ea typeface="Instrument Sans Medium" pitchFamily="34" charset="-122"/>
              <a:cs typeface="Instrument Sans Medium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659448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416824" cy="5544616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Peran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APBN </a:t>
            </a:r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dalam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Perekonomian</a:t>
            </a:r>
            <a:endParaRPr lang="en-US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endParaRPr lang="en-US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algn="just"/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memiliki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penting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dalam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mendorong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pertumbuhan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ekonomi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meningkatkan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kesejahteraan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rakyat</a:t>
            </a:r>
            <a:r>
              <a:rPr lang="en-US" sz="26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:</a:t>
            </a:r>
          </a:p>
          <a:p>
            <a:pPr marL="514350" indent="-514350" algn="just">
              <a:buAutoNum type="arabicPeriod"/>
            </a:pPr>
            <a:r>
              <a:rPr lang="en-US" sz="26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Stabilisasi</a:t>
            </a:r>
            <a:r>
              <a:rPr lang="en-US" sz="2600" b="1" dirty="0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6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Ekonomi</a:t>
            </a:r>
            <a:endParaRPr lang="en-US" sz="26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dapat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digunakan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untuk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mengatasi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fluktuasi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ekonomi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menjaga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stabilitas</a:t>
            </a:r>
            <a:endParaRPr lang="en-US" sz="2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just"/>
            <a:endParaRPr lang="en-US" sz="2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just"/>
            <a:r>
              <a:rPr lang="en-US" sz="2600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2. </a:t>
            </a:r>
            <a:r>
              <a:rPr lang="en-US" sz="2600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Alokasi</a:t>
            </a:r>
            <a:r>
              <a:rPr lang="en-US" sz="2600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600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Sumber</a:t>
            </a:r>
            <a:r>
              <a:rPr lang="en-US" sz="2600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6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Daya</a:t>
            </a:r>
            <a:endParaRPr lang="en-US" sz="26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mengalokasikan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sumber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daya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untuk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pembangunan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infrastruktur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pendidikan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kesehatan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sektor-sektor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prioritas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lainnya</a:t>
            </a:r>
            <a:r>
              <a:rPr lang="en-US" sz="2600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just"/>
            <a:endParaRPr lang="en-US" sz="2600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just"/>
            <a:r>
              <a:rPr lang="en-US" sz="2600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3. </a:t>
            </a:r>
            <a:r>
              <a:rPr lang="en-US" sz="2600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Distribusi</a:t>
            </a:r>
            <a:r>
              <a:rPr lang="en-US" sz="2600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2600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Kesejahteraan</a:t>
            </a:r>
            <a:endParaRPr lang="en-US" sz="2600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APBN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membantu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mengurangi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ketimpangan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meningkatkan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kesejahteraan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sz="2600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rakyat</a:t>
            </a:r>
            <a:r>
              <a:rPr lang="en-US" sz="2600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sz="2600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sz="2600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marL="457200" indent="-457200" algn="just">
              <a:buFont typeface="Wingdings" panose="05000000000000000000" pitchFamily="2" charset="2"/>
              <a:buChar char="Ø"/>
            </a:pPr>
            <a:endParaRPr lang="en-US" dirty="0"/>
          </a:p>
          <a:p>
            <a:pPr algn="just"/>
            <a:endParaRPr lang="en-US" dirty="0"/>
          </a:p>
          <a:p>
            <a:pPr algn="just"/>
            <a:endParaRPr lang="en-US" b="1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06020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11560" y="692696"/>
            <a:ext cx="7416824" cy="5256584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Perencanaan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dan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penggaran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APBN</a:t>
            </a:r>
          </a:p>
          <a:p>
            <a:r>
              <a:rPr lang="en-US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pasca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UUD No.17 </a:t>
            </a:r>
            <a:r>
              <a:rPr lang="en-US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tahun</a:t>
            </a:r>
            <a:r>
              <a:rPr lang="en-US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2003</a:t>
            </a:r>
          </a:p>
          <a:p>
            <a:endParaRPr lang="en-US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endParaRPr lang="en-US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algn="l"/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UUD No. 17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tahun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2003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tentang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Keuangan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Negara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mengatur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pengelolaan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sistem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manajemen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keuangan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l"/>
            <a:r>
              <a:rPr lang="en-US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1</a:t>
            </a:r>
            <a:r>
              <a:rPr lang="en-US" b="1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. </a:t>
            </a:r>
            <a:r>
              <a:rPr lang="en-US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Desentralisasi</a:t>
            </a:r>
            <a:r>
              <a:rPr lang="en-US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Fiskal</a:t>
            </a:r>
            <a:endParaRPr lang="en-US" b="1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Pemberian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kewenangan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kepada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daerah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untuk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mengelola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APBD</a:t>
            </a:r>
          </a:p>
          <a:p>
            <a:pPr algn="l"/>
            <a:endParaRPr lang="en-US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l"/>
            <a:r>
              <a:rPr lang="en-US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2. </a:t>
            </a:r>
            <a:r>
              <a:rPr lang="en-US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Transparansi</a:t>
            </a:r>
            <a:r>
              <a:rPr lang="en-US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dan</a:t>
            </a:r>
            <a:r>
              <a:rPr lang="en-US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Akuntabilitas</a:t>
            </a:r>
            <a:endParaRPr lang="en-US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Meningkatkan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transparansi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akuntabilitas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dalam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pengelolaan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</a:t>
            </a:r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</a:p>
          <a:p>
            <a:pPr algn="l"/>
            <a:endParaRPr lang="en-US" dirty="0"/>
          </a:p>
          <a:p>
            <a:pPr algn="l"/>
            <a:r>
              <a:rPr lang="en-US" dirty="0" smtClean="0"/>
              <a:t>3. </a:t>
            </a:r>
            <a:r>
              <a:rPr lang="en-US" b="1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Partisipasi</a:t>
            </a:r>
            <a:r>
              <a:rPr lang="en-US" b="1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b="1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Masyarakat</a:t>
            </a:r>
            <a:endParaRPr lang="en-US" b="1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Mendorong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partisipasi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masyarakat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dalam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perencanaan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pengawasan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APBN.</a:t>
            </a:r>
            <a:endParaRPr lang="en-US" dirty="0"/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5854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755576" y="548680"/>
            <a:ext cx="7560840" cy="5090120"/>
          </a:xfrm>
        </p:spPr>
        <p:txBody>
          <a:bodyPr>
            <a:normAutofit fontScale="70000" lnSpcReduction="20000"/>
          </a:bodyPr>
          <a:lstStyle/>
          <a:p>
            <a:r>
              <a:rPr lang="en-US" sz="3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Pengelolaan</a:t>
            </a:r>
            <a:r>
              <a:rPr lang="en-US" sz="3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APBN </a:t>
            </a:r>
            <a:endParaRPr lang="en-US" sz="34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r>
              <a:rPr lang="en-US" sz="3400" b="1" dirty="0" err="1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dalam</a:t>
            </a:r>
            <a:r>
              <a:rPr lang="en-US" sz="3400" b="1" dirty="0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3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sistem</a:t>
            </a:r>
            <a:r>
              <a:rPr lang="en-US" sz="3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3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manajemen</a:t>
            </a:r>
            <a:r>
              <a:rPr lang="en-US" sz="3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3400" b="1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keuangan</a:t>
            </a:r>
            <a:r>
              <a:rPr lang="en-US" sz="34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sz="3400" b="1" dirty="0" err="1" smtClean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negara</a:t>
            </a:r>
            <a:endParaRPr lang="en-US" sz="34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endParaRPr lang="en-US" sz="3400" b="1" dirty="0" smtClean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algn="l"/>
            <a:endParaRPr lang="en-US" b="1" dirty="0">
              <a:solidFill>
                <a:srgbClr val="152D47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Tujuan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Sistem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manajemen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keuangan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negara</a:t>
            </a:r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:</a:t>
            </a:r>
          </a:p>
          <a:p>
            <a:pPr algn="l"/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Untuk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meningkatkan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efisiensi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efektivitas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,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akuntabilitas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dalam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pengelolaan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APB.</a:t>
            </a:r>
          </a:p>
          <a:p>
            <a:pPr algn="l"/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1.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Perencanaan</a:t>
            </a:r>
            <a:r>
              <a:rPr lang="en-US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Penganggaran</a:t>
            </a:r>
            <a:endParaRPr lang="en-US" dirty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Proses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perencanaan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penganggaran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terstruktur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terintegrasi</a:t>
            </a:r>
            <a:endParaRPr lang="en-US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l"/>
            <a:r>
              <a:rPr lang="en-US" dirty="0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2.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Pelaksanaan</a:t>
            </a:r>
            <a:r>
              <a:rPr lang="en-US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dirty="0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Monitoring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Proses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pelaksanaan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monitoring yang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terstruktur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 smtClean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terkoordinasi</a:t>
            </a:r>
            <a:endParaRPr lang="en-US" dirty="0" smtClean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l"/>
            <a:r>
              <a:rPr lang="en-US" dirty="0" smtClean="0">
                <a:solidFill>
                  <a:srgbClr val="4C4C4D"/>
                </a:solidFill>
                <a:latin typeface="Heebo" pitchFamily="34" charset="0"/>
                <a:cs typeface="Heebo" pitchFamily="34" charset="-120"/>
              </a:rPr>
              <a:t>3.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Akuntabilitas</a:t>
            </a:r>
            <a:r>
              <a:rPr lang="en-US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</a:t>
            </a:r>
            <a:r>
              <a:rPr lang="en-US" dirty="0" err="1" smtClean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Pertanggungjawaban</a:t>
            </a:r>
            <a:endParaRPr lang="en-US" dirty="0" smtClean="0">
              <a:solidFill>
                <a:srgbClr val="4C4C4D"/>
              </a:solidFill>
              <a:latin typeface="Crimson Pro Semi Bold" pitchFamily="34" charset="0"/>
              <a:ea typeface="Crimson Pro Semi Bold" pitchFamily="34" charset="-122"/>
              <a:cs typeface="Crimson Pro Semi Bold" pitchFamily="34" charset="-12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Mekanisme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akuntabilitas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pertanggungjawaban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yang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jelas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dan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 </a:t>
            </a:r>
            <a:r>
              <a:rPr lang="en-US" dirty="0" err="1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transparan</a:t>
            </a:r>
            <a:r>
              <a:rPr lang="en-US" dirty="0">
                <a:solidFill>
                  <a:srgbClr val="4C4C4D"/>
                </a:solidFill>
                <a:latin typeface="Heebo" pitchFamily="34" charset="0"/>
                <a:ea typeface="Heebo" pitchFamily="34" charset="-122"/>
                <a:cs typeface="Heebo" pitchFamily="34" charset="-120"/>
              </a:rPr>
              <a:t>.</a:t>
            </a:r>
            <a:endParaRPr lang="en-US" dirty="0"/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endParaRPr lang="en-US" dirty="0">
              <a:solidFill>
                <a:srgbClr val="4C4C4D"/>
              </a:solidFill>
              <a:latin typeface="Heebo" pitchFamily="34" charset="0"/>
              <a:ea typeface="Heebo" pitchFamily="34" charset="-122"/>
              <a:cs typeface="Heebo" pitchFamily="34" charset="-120"/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3497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6102</TotalTime>
  <Words>485</Words>
  <Application>Microsoft Office PowerPoint</Application>
  <PresentationFormat>On-screen Show (4:3)</PresentationFormat>
  <Paragraphs>131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Arial</vt:lpstr>
      <vt:lpstr>Calibri</vt:lpstr>
      <vt:lpstr>Cambria</vt:lpstr>
      <vt:lpstr>Crimson Pro Semi Bold</vt:lpstr>
      <vt:lpstr>Heebo</vt:lpstr>
      <vt:lpstr>Instrument Sans Medium</vt:lpstr>
      <vt:lpstr>Martel Sans</vt:lpstr>
      <vt:lpstr>Times New Roman</vt:lpstr>
      <vt:lpstr>Tomorrow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Adminbsm</cp:lastModifiedBy>
  <cp:revision>577</cp:revision>
  <cp:lastPrinted>2017-08-29T02:54:51Z</cp:lastPrinted>
  <dcterms:created xsi:type="dcterms:W3CDTF">2010-04-18T12:06:30Z</dcterms:created>
  <dcterms:modified xsi:type="dcterms:W3CDTF">2024-10-21T07:43:24Z</dcterms:modified>
</cp:coreProperties>
</file>