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19"/>
  </p:handoutMasterIdLst>
  <p:sldIdLst>
    <p:sldId id="256" r:id="rId4"/>
    <p:sldId id="398" r:id="rId6"/>
    <p:sldId id="399" r:id="rId7"/>
    <p:sldId id="400" r:id="rId8"/>
    <p:sldId id="401" r:id="rId9"/>
    <p:sldId id="387" r:id="rId10"/>
    <p:sldId id="397" r:id="rId11"/>
    <p:sldId id="388" r:id="rId12"/>
    <p:sldId id="389" r:id="rId13"/>
    <p:sldId id="391" r:id="rId14"/>
    <p:sldId id="402" r:id="rId15"/>
    <p:sldId id="403" r:id="rId16"/>
    <p:sldId id="404" r:id="rId17"/>
    <p:sldId id="300" r:id="rId18"/>
  </p:sldIdLst>
  <p:sldSz cx="9144000" cy="6858000" type="screen4x3"/>
  <p:notesSz cx="7045325" cy="9345295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 userDrawn="1">
          <p15:clr>
            <a:srgbClr val="A4A3A4"/>
          </p15:clr>
        </p15:guide>
        <p15:guide id="2" pos="290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88"/>
        <p:guide pos="29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82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4" Type="http://schemas.openxmlformats.org/officeDocument/2006/relationships/tags" Target="tags/tag2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/>
              <a:t>1. </a:t>
            </a:r>
            <a:r>
              <a:rPr lang="en-ID" dirty="0" err="1">
                <a:solidFill>
                  <a:schemeClr val="tx1"/>
                </a:solidFill>
              </a:rPr>
              <a:t>Setelah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mengikat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semua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276872"/>
            <a:ext cx="9144000" cy="17532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Perkembangan Startup Dan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Tren Digitalisasi Perdagangan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- 3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992888" cy="5328592"/>
          </a:xfrm>
        </p:spPr>
        <p:txBody>
          <a:bodyPr>
            <a:noAutofit/>
          </a:bodyPr>
          <a:lstStyle/>
          <a:p>
            <a:r>
              <a:rPr lang="en-US" altLang="en-US" sz="2500" b="1" dirty="0">
                <a:solidFill>
                  <a:schemeClr val="tx1"/>
                </a:solidFill>
              </a:rPr>
              <a:t>Prinsip Kehati-hatian dan Yurisdiksi</a:t>
            </a:r>
            <a:endParaRPr lang="en-US" altLang="en-US" sz="2500" b="1" dirty="0">
              <a:solidFill>
                <a:schemeClr val="tx1"/>
              </a:solidFill>
            </a:endParaRPr>
          </a:p>
          <a:p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 dirty="0">
                <a:solidFill>
                  <a:schemeClr val="tx1"/>
                </a:solidFill>
              </a:rPr>
              <a:t>Prinsip Kehati-hatian (Prudent Principle): Startup harus memiliki tata kelola sistem yang aman untuk memitigasi risiko cybercrime (penipuan online, hacking). Kegagalan menunjukan kehati-hatian dapat memicu tanggung jawab hukum.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 dirty="0">
                <a:solidFill>
                  <a:schemeClr val="tx1"/>
                </a:solidFill>
              </a:rPr>
              <a:t>Keseimbangan Kepentingan: Menyeimbangkan antara: (1) Inovasi Startup, (2) Perlindungan Konsumen, dan (3) Kepentingan Negara (misalnya, perpajakan digital).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200" dirty="0">
                <a:solidFill>
                  <a:schemeClr val="tx1"/>
                </a:solidFill>
              </a:rPr>
              <a:t>Yurisdiksi Hukum: Penentuan hukum yang berlaku untuk transaksi lintas batas (cross-border). Startup harus jelas menentukan Choice of Law dan Choice of Forum dalam T&amp;C untuk menghindari sengketa yurisdiksi.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631190"/>
            <a:ext cx="8686165" cy="5687060"/>
          </a:xfrm>
        </p:spPr>
        <p:txBody>
          <a:bodyPr>
            <a:noAutofit/>
          </a:bodyPr>
          <a:lstStyle/>
          <a:p>
            <a:r>
              <a:rPr lang="en-US" altLang="en-US" sz="2200" b="1" dirty="0">
                <a:solidFill>
                  <a:schemeClr val="tx1"/>
                </a:solidFill>
              </a:rPr>
              <a:t>Tantangan Hukum AI dan Otomasi</a:t>
            </a:r>
            <a:endParaRPr lang="en-US" altLang="en-US" sz="2200" b="1" dirty="0">
              <a:solidFill>
                <a:schemeClr val="tx1"/>
              </a:solidFill>
            </a:endParaRPr>
          </a:p>
          <a:p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Peran AI: Otomasi proses, chatbot layanan pelanggan, sistem rekomendasi, dan penentuan harga.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Isu Krusial: Akuntabilitas dan Pertanggungjawaban Hukum.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Jika sistem AI (yang beroperasi otonom) melakukan kesalahan yang merugikan (misalnya, diskriminasi harga), siapa yang bertanggung jawab? Pengembang AI atau Startup pengguna?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Rio Christiawan Menggarisbawahi: Perlunya kerangka hukum yang mengatur batasan otonomi AI dan memastikan aspek Etika AI terpenuhi untuk melindungi konsumen.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631190"/>
            <a:ext cx="8686165" cy="5687060"/>
          </a:xfrm>
        </p:spPr>
        <p:txBody>
          <a:bodyPr>
            <a:noAutofit/>
          </a:bodyPr>
          <a:lstStyle/>
          <a:p>
            <a:r>
              <a:rPr lang="en-US" altLang="en-US" sz="2100" b="1" dirty="0">
                <a:solidFill>
                  <a:schemeClr val="tx1"/>
                </a:solidFill>
              </a:rPr>
              <a:t>Penyelesaian Sengketa dan Sanksi Hukum</a:t>
            </a:r>
            <a:endParaRPr lang="en-US" altLang="en-US" sz="2100" b="1" dirty="0">
              <a:solidFill>
                <a:schemeClr val="tx1"/>
              </a:solidFill>
            </a:endParaRPr>
          </a:p>
          <a:p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Mitigasi Risiko Hukum E-commerce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Penyelesaian Sengketa Digital (ODR): Kebutuhan mekanisme penyelesaian sengketa online yang efisien untuk sengketa e-commerce minor, menghindari proses litigasi yang panjang.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Sanksi Hukum: Pelanggaran dalam e-commerce dapat dikenakan sanksi berdasarkan: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761365" indent="-24765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UU ITE: Pencemaran nama baik, penyebaran konten ilegal.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761365" indent="-24765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UU Perlindungan Konsumen: Wanprestasi atau penipuan.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761365" indent="-24765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UU PDP: Denda administrasi dan pidana terkait kebocoran data.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3"/>
            </a:pPr>
            <a:r>
              <a:rPr lang="en-US" altLang="en-US" sz="2100" dirty="0">
                <a:solidFill>
                  <a:schemeClr val="tx1"/>
                </a:solidFill>
              </a:rPr>
              <a:t>Tujuan: Kepastian hukum bagi konsumen dan pelaku usaha.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631190"/>
            <a:ext cx="8686165" cy="5687060"/>
          </a:xfrm>
        </p:spPr>
        <p:txBody>
          <a:bodyPr>
            <a:noAutofit/>
          </a:bodyPr>
          <a:lstStyle/>
          <a:p>
            <a:endParaRPr lang="en-US" altLang="en-US" sz="2100" dirty="0">
              <a:solidFill>
                <a:schemeClr val="tx1"/>
              </a:solidFill>
            </a:endParaRPr>
          </a:p>
          <a:p>
            <a:endParaRPr lang="en-US" altLang="en-US" sz="2100" dirty="0">
              <a:solidFill>
                <a:schemeClr val="tx1"/>
              </a:solidFill>
            </a:endParaRPr>
          </a:p>
          <a:p>
            <a:endParaRPr lang="en-US" altLang="en-US" sz="2100" dirty="0">
              <a:solidFill>
                <a:schemeClr val="tx1"/>
              </a:solidFill>
            </a:endParaRPr>
          </a:p>
          <a:p>
            <a:endParaRPr lang="en-US" altLang="en-US" sz="2100" dirty="0">
              <a:solidFill>
                <a:schemeClr val="tx1"/>
              </a:solidFill>
            </a:endParaRPr>
          </a:p>
          <a:p>
            <a:endParaRPr lang="en-US" altLang="en-US" sz="2100" dirty="0">
              <a:solidFill>
                <a:schemeClr val="tx1"/>
              </a:solidFill>
            </a:endParaRPr>
          </a:p>
          <a:p>
            <a:pPr algn="ctr">
              <a:lnSpc>
                <a:spcPct val="11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“Suksesnya Startup dan Digitalisasi Perdagangan harus berlandaskan kepatuhan hukum yang ketat, terutama di aspek data, kontrak elektronik,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ctr">
              <a:lnSpc>
                <a:spcPct val="11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 dan struktur perusahaan”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9725" y="477520"/>
            <a:ext cx="8449310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b="1" dirty="0">
                <a:solidFill>
                  <a:schemeClr val="tx1"/>
                </a:solidFill>
              </a:rPr>
              <a:t>Mengenal Startup dalam Konteks Hukum</a:t>
            </a:r>
            <a:endParaRPr lang="en-US" altLang="en-US" sz="2100" b="1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Definisi Startup (Perusahaan Rintisan): Organisasi yang dirancang untuk tumbuh cepat (scalable) dengan menawarkan produk/layanan yang inovatif berbasis teknologi.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Konteks Revolusi Industri:RI 4.0: Startup adalah manifestasi utama, sangat mengandalkan Kecerdasan Buatan (AI) dan IoT (Bab 2).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Visi RI 5.0: Buku Rio Christiawan memuat panduan untuk tren masa depan, fokus pada integrasi cyber dan fisik (super smart society).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Implikasi Hukum: Dinamika cepat ini menuntut legalitas pendirian dan struktur organisasi yang solid sejak awal (Bab 6: Badan Usaha Startup)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9235" y="477520"/>
            <a:ext cx="873569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+mj-lt"/>
            </a:pPr>
            <a:r>
              <a:rPr lang="en-US" altLang="en-US" sz="2300" b="1" dirty="0">
                <a:solidFill>
                  <a:schemeClr val="tx1"/>
                </a:solidFill>
              </a:rPr>
              <a:t>Tren Digitalisasi dan Akselerasi E-commerce</a:t>
            </a:r>
            <a:endParaRPr lang="en-US" altLang="en-US" sz="2300" b="1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Digitalisasi: Transformasi dan Pertumbuhan Eksponensial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914400" indent="-415290" algn="just" defTabSz="914400">
              <a:lnSpc>
                <a:spcPct val="150000"/>
              </a:lnSpc>
              <a:buFont typeface="Wingdings" panose="05000000000000000000" charset="0"/>
              <a:buChar char="§"/>
              <a:tabLst>
                <a:tab pos="805815" algn="l"/>
              </a:tabLst>
            </a:pPr>
            <a:r>
              <a:rPr lang="en-US" altLang="en-US" sz="1900" dirty="0">
                <a:solidFill>
                  <a:schemeClr val="tx1"/>
                </a:solidFill>
              </a:rPr>
              <a:t>Digitalisasi Perdagangan: Pergeseran fundamental dari transaksi fisik ke ekosistem elektronik. Mencakup e-commerce, fintech, dan logistik on-demand.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914400" indent="-415290" algn="just" defTabSz="914400">
              <a:lnSpc>
                <a:spcPct val="150000"/>
              </a:lnSpc>
              <a:buFont typeface="Wingdings" panose="05000000000000000000" charset="0"/>
              <a:buChar char="§"/>
              <a:tabLst>
                <a:tab pos="805815" algn="l"/>
              </a:tabLst>
            </a:pPr>
            <a:r>
              <a:rPr lang="en-US" altLang="en-US" sz="1900" dirty="0">
                <a:solidFill>
                  <a:schemeClr val="tx1"/>
                </a:solidFill>
              </a:rPr>
              <a:t>Faktor Akselerasi: Kemudahan akses internet, adopsi smartphone, dan inovasi Fintech (pembayaran digital, paylater).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914400" indent="-415290" algn="just" defTabSz="914400">
              <a:lnSpc>
                <a:spcPct val="150000"/>
              </a:lnSpc>
              <a:buFont typeface="Wingdings" panose="05000000000000000000" charset="0"/>
              <a:buChar char="§"/>
              <a:tabLst>
                <a:tab pos="805815" algn="l"/>
              </a:tabLst>
            </a:pPr>
            <a:r>
              <a:rPr lang="en-US" altLang="en-US" sz="1900" dirty="0">
                <a:solidFill>
                  <a:schemeClr val="tx1"/>
                </a:solidFill>
              </a:rPr>
              <a:t>Contoh: Marketplace seperti Tokopedia atau Shopee menjadi perwujudan ekosistem perdagangan digital yang terintegrasi.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914400" indent="-415290" algn="just" defTabSz="914400">
              <a:lnSpc>
                <a:spcPct val="150000"/>
              </a:lnSpc>
              <a:buFont typeface="Wingdings" panose="05000000000000000000" charset="0"/>
              <a:buChar char="§"/>
              <a:tabLst>
                <a:tab pos="805815" algn="l"/>
              </a:tabLst>
            </a:pPr>
            <a:r>
              <a:rPr lang="en-US" altLang="en-US" sz="1900" dirty="0">
                <a:solidFill>
                  <a:schemeClr val="tx1"/>
                </a:solidFill>
              </a:rPr>
              <a:t>Inti Hukum: Legalitas dari proses e-commerce itu sendiri, termasuk keabsahan iklan digital dan sistem pembayaran elektronik.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6085" y="477520"/>
            <a:ext cx="820864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b="1" dirty="0">
                <a:solidFill>
                  <a:schemeClr val="tx1"/>
                </a:solidFill>
              </a:rPr>
              <a:t>Hukum Valuasi dan Pendanaan Startup</a:t>
            </a:r>
            <a:endParaRPr lang="en-US" altLang="en-US" sz="20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Aspek Hukum di Balik Peningkatan Valuasi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Valuasi: Kecepatan pertumbuhan dan jangkauan pasar digital (hingga status Unicorn/Decacorn) menjadi penentu nilai perusahaan.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Hukum Pendanaan: Pertumbuhan valuasi harus didukung struktur hukum yang kuat: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1129665" indent="-342900" algn="just" defTabSz="9144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6280" algn="l"/>
              </a:tabLst>
            </a:pPr>
            <a:r>
              <a:rPr lang="en-US" altLang="en-US" sz="2000" dirty="0">
                <a:solidFill>
                  <a:schemeClr val="tx1"/>
                </a:solidFill>
              </a:rPr>
              <a:t>Term Sheet: Dokumen perjanjian awal yang krusial antara founder dan investor (Venture Capital), mengatur hak, kewajiban, dan anti-dilution saham.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1129665" indent="-342900" algn="just" defTabSz="9144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716280" algn="l"/>
              </a:tabLst>
            </a:pPr>
            <a:r>
              <a:rPr lang="en-US" altLang="en-US" sz="2000" dirty="0">
                <a:solidFill>
                  <a:schemeClr val="tx1"/>
                </a:solidFill>
              </a:rPr>
              <a:t>Analisis Struktur Kepemilikan: Kejelasan pembagian saham (equity) dan hak suara.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00685" y="477520"/>
            <a:ext cx="824674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Faktor Pendorong Merger Startup</a:t>
            </a:r>
            <a:endParaRPr lang="en-US" altLang="en-US" sz="1800" b="1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Teknologi: penggabungan platform memperkuat inovasi AI, blockchain, dan IoT.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Ekonomi: kebutuhan efisiensi dan akses pasar global.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Hukum: kebijakan pemerintah mendorong ekonomi digital berkelanjutan.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Sosial: peningkatan kepercayaan konsumen terhadap platform besar dan terpercaya.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Contoh: merger antara startup logistik dan e-commerce untuk mempercepat pengiriman ramah lingkungan.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89585" y="784225"/>
            <a:ext cx="8076565" cy="5257165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altLang="en-US" sz="2000" dirty="0">
                <a:solidFill>
                  <a:schemeClr val="tx1"/>
                </a:solidFill>
                <a:sym typeface="+mn-ea"/>
              </a:rPr>
              <a:t>Contoh Rio Christiawan: Perlunya perjanjian pendiri (Founders Agreement) yang legal dan mengikat untuk menghindari sengketa internal yang dapat menghambat pendanaan (Bab 7: Pengelolaan Startup).</a:t>
            </a: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7355" y="651510"/>
            <a:ext cx="8345805" cy="551243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b="1" dirty="0">
                <a:solidFill>
                  <a:schemeClr val="tx1"/>
                </a:solidFill>
              </a:rPr>
              <a:t>Teori Hukum: Kontrak Elektronik dan Konsensus</a:t>
            </a:r>
            <a:endParaRPr lang="en-US" altLang="en-US" sz="2200" b="1" dirty="0">
              <a:solidFill>
                <a:schemeClr val="tx1"/>
              </a:solidFill>
            </a:endParaRPr>
          </a:p>
          <a:p>
            <a:pPr algn="ctr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Teori Hukum: Adaptasi Syarat Sahnya Perjanjian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Tantangan Hukum Kontrak: Bagaimana Pasal 1320 KUHPerdata (sepakat, cakap, hal tertentu, kausa halal) diterapkan pada transaksi tanpa kehadiran fisik?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Kontrak Elektronik (UU ITE):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836295" indent="-285750" algn="just">
              <a:buFont typeface="Wingdings" panose="05000000000000000000" charset="0"/>
              <a:buChar char="Ø"/>
            </a:pPr>
            <a:r>
              <a:rPr lang="en-US" altLang="en-US" sz="2000" dirty="0">
                <a:solidFill>
                  <a:schemeClr val="tx1"/>
                </a:solidFill>
              </a:rPr>
              <a:t>Sepakat (Konsensus): Terjadi saat pengguna menyatakan kehendaknya melalui media elektronik (misalnya, klik tombol 'Beli' atau 'Saya Setuju'). Tindakan ini mengikat secara hukum.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836295" indent="-285750" algn="just">
              <a:buFont typeface="Wingdings" panose="05000000000000000000" charset="0"/>
              <a:buChar char="Ø"/>
            </a:pPr>
            <a:r>
              <a:rPr lang="en-US" altLang="en-US" sz="2000" dirty="0">
                <a:solidFill>
                  <a:schemeClr val="tx1"/>
                </a:solidFill>
              </a:rPr>
              <a:t>Keabsahan: Kontrak yang dibuat secara elektronik memiliki kekuatan hukum yang sah sebagaimana kontrak tertulis (Rio Christiawan).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Contoh: User Agreement pada aplikasi (Terms &amp; Conditions). Pengguna dianggap telah sepakat dan terikat begitu menekan tombol konfirmasi.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7525" y="629285"/>
            <a:ext cx="8194040" cy="553593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 b="1" dirty="0">
                <a:solidFill>
                  <a:schemeClr val="tx1"/>
                </a:solidFill>
              </a:rPr>
              <a:t>Teori Hukum: Pembuktian dan Keabsahan Dokumen</a:t>
            </a:r>
            <a:endParaRPr lang="en-US" altLang="en-US" sz="2200" b="1" dirty="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Pembuktian Sah di Era Digital - Dokumen Elektronik: Diakui sebagai alat bukti yang sah di pengadilan (Pasal 5 UU ITE).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695325" indent="-312420" algn="just">
              <a:buFont typeface="Wingdings" panose="05000000000000000000" charset="0"/>
              <a:buChar char="§"/>
            </a:pPr>
            <a:r>
              <a:rPr lang="en-US" altLang="en-US" sz="2100" dirty="0">
                <a:solidFill>
                  <a:schemeClr val="tx1"/>
                </a:solidFill>
              </a:rPr>
              <a:t>Mencakup email, chat, log transaksi, screenshot, dan rekaman digital lainnya.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Tanda Tangan Elektronik (TTE): Memiliki kedudukan hukum yang sama dengan tanda tangan manual jika memenuhi standar keamanan dan sertifikasi.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Rio Christiawan Menekankan: Pentingnya legalitas teknis (misalnya, penggunaan sistem TTE tersertifikasi) untuk memastikan dokumen digital startup memiliki kekuatan hukum yang sempurna.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Contoh: Perjanjian kerjasama antara startup dan vendor yang hanya menggunakan TTE tersertifikasi dapat diandalkan di pengadilan.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34975" y="497205"/>
            <a:ext cx="8258810" cy="5716905"/>
          </a:xfrm>
        </p:spPr>
        <p:txBody>
          <a:bodyPr>
            <a:noAutofit/>
          </a:bodyPr>
          <a:lstStyle/>
          <a:p>
            <a:pPr>
              <a:lnSpc>
                <a:spcPts val="2800"/>
              </a:lnSpc>
            </a:pPr>
            <a:r>
              <a:rPr lang="en-US" altLang="en-US" sz="2200" b="1" dirty="0">
                <a:solidFill>
                  <a:schemeClr val="tx1"/>
                </a:solidFill>
              </a:rPr>
              <a:t>Perlindungan Data Pribadi: Aset &amp; Kewajiban</a:t>
            </a:r>
            <a:endParaRPr lang="en-US" altLang="en-US" sz="2200" b="1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  <a:buFont typeface="+mj-lt"/>
            </a:pP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ts val="2800"/>
              </a:lnSpc>
              <a:buFont typeface="Wingdings" panose="05000000000000000000" charset="0"/>
              <a:buChar char="v"/>
            </a:pPr>
            <a:r>
              <a:rPr lang="en-US" altLang="en-US" sz="2200" dirty="0">
                <a:solidFill>
                  <a:schemeClr val="tx1"/>
                </a:solidFill>
              </a:rPr>
              <a:t>Data sebagai Aset Baru: Big Data adalah bahan bakar bagi AI dan pengambilan keputusan bisnis startup.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ts val="2800"/>
              </a:lnSpc>
              <a:buFont typeface="Wingdings" panose="05000000000000000000" charset="0"/>
              <a:buChar char="v"/>
            </a:pPr>
            <a:r>
              <a:rPr lang="en-US" altLang="en-US" sz="2200" dirty="0">
                <a:solidFill>
                  <a:schemeClr val="tx1"/>
                </a:solidFill>
              </a:rPr>
              <a:t>Wajib UU PDP: Startup (platform e-commerce) adalah Pengendali Data dan wajib mematuhi Undang-Undang Perlindungan Data Pribadi (UU PDP).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ts val="2800"/>
              </a:lnSpc>
              <a:buFont typeface="Wingdings" panose="05000000000000000000" charset="0"/>
              <a:buChar char="v"/>
            </a:pPr>
            <a:r>
              <a:rPr lang="en-US" altLang="en-US" sz="2200" dirty="0">
                <a:solidFill>
                  <a:schemeClr val="tx1"/>
                </a:solidFill>
              </a:rPr>
              <a:t>Kewajiban Inti: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664845" indent="-299085" algn="just">
              <a:lnSpc>
                <a:spcPts val="2800"/>
              </a:lnSpc>
              <a:buFont typeface="Wingdings" panose="05000000000000000000" charset="0"/>
              <a:buChar char="§"/>
            </a:pPr>
            <a:r>
              <a:rPr lang="en-US" altLang="en-US" sz="2200" dirty="0">
                <a:solidFill>
                  <a:schemeClr val="tx1"/>
                </a:solidFill>
              </a:rPr>
              <a:t>Memperoleh Persetujuan Eksplisit dan Tertulis dari subjek data.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664845" indent="-299085" algn="just">
              <a:lnSpc>
                <a:spcPts val="2800"/>
              </a:lnSpc>
              <a:buFont typeface="Wingdings" panose="05000000000000000000" charset="0"/>
              <a:buChar char="§"/>
            </a:pPr>
            <a:r>
              <a:rPr lang="en-US" altLang="en-US" sz="2200" dirty="0">
                <a:solidFill>
                  <a:schemeClr val="tx1"/>
                </a:solidFill>
              </a:rPr>
              <a:t>Menjamin Keamanan Siber data dan melakukan audit berkala.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664845" indent="-299085" algn="just">
              <a:lnSpc>
                <a:spcPts val="2800"/>
              </a:lnSpc>
              <a:buFont typeface="Wingdings" panose="05000000000000000000" charset="0"/>
              <a:buChar char="§"/>
            </a:pPr>
            <a:r>
              <a:rPr lang="en-US" altLang="en-US" sz="2200" dirty="0">
                <a:solidFill>
                  <a:schemeClr val="tx1"/>
                </a:solidFill>
              </a:rPr>
              <a:t>Melakukan pemberitahuan segera jika terjadi Kegagalan Perlindungan Data.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  <a:buFont typeface="+mj-lt"/>
            </a:pPr>
            <a:r>
              <a:rPr lang="en-US" altLang="en-US" sz="2200" dirty="0">
                <a:solidFill>
                  <a:schemeClr val="tx1"/>
                </a:solidFill>
              </a:rPr>
              <a:t>Implikasi Pelanggaran: Sanksi administratif dan pidana yang berat, serta kerugian reputasi.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6195</Words>
  <Application>WPS Presentation</Application>
  <PresentationFormat>On-screen Show (4:3)</PresentationFormat>
  <Paragraphs>101</Paragraphs>
  <Slides>14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Tahoma</vt:lpstr>
      <vt:lpstr>Microsoft YaHei</vt:lpstr>
      <vt:lpstr>Arial Unicode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530</cp:revision>
  <cp:lastPrinted>2017-08-29T02:54:00Z</cp:lastPrinted>
  <dcterms:created xsi:type="dcterms:W3CDTF">2010-04-18T12:06:00Z</dcterms:created>
  <dcterms:modified xsi:type="dcterms:W3CDTF">2025-10-14T08:27:41Z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1033-12.2.0.22549</vt:lpwstr>
  </property>
</Properties>
</file>