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00" r:id="rId20"/>
  </p:sldIdLst>
  <p:sldSz cx="9144000" cy="6858000" type="screen4x3"/>
  <p:notesSz cx="7045325" cy="9345613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61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PERAN ASPEK HUKUM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482B22D-B99E-02F0-4475-3394990E4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692696"/>
            <a:ext cx="7632848" cy="54334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b="1" dirty="0"/>
              <a:t>🌴 Kasus 2: Villa Liar di Bali (berulang kali terjadi)</a:t>
            </a:r>
          </a:p>
          <a:p>
            <a:r>
              <a:rPr lang="id-ID" b="1" dirty="0"/>
              <a:t>Masalah:</a:t>
            </a:r>
            <a:r>
              <a:rPr lang="id-ID" dirty="0"/>
              <a:t> Banyak </a:t>
            </a:r>
            <a:r>
              <a:rPr lang="id-ID" dirty="0" err="1"/>
              <a:t>villa</a:t>
            </a:r>
            <a:r>
              <a:rPr lang="id-ID" dirty="0"/>
              <a:t> asing beroperasi tanpa TDUP (Tanda Daftar Usaha Pariwisata), tidak bayar pajak, bahkan melanggar tata ruang.</a:t>
            </a:r>
          </a:p>
          <a:p>
            <a:r>
              <a:rPr lang="id-ID" b="1" dirty="0"/>
              <a:t>Dampak:</a:t>
            </a:r>
            <a:endParaRPr lang="id-ID" dirty="0"/>
          </a:p>
          <a:p>
            <a:pPr lvl="1"/>
            <a:r>
              <a:rPr lang="id-ID" dirty="0"/>
              <a:t>Usaha disegel pemerintah.</a:t>
            </a:r>
          </a:p>
          <a:p>
            <a:pPr lvl="1"/>
            <a:r>
              <a:rPr lang="id-ID" dirty="0"/>
              <a:t>Kerugian bagi pemilik &amp; wisatawan yang sudah </a:t>
            </a:r>
            <a:r>
              <a:rPr lang="id-ID" dirty="0" err="1"/>
              <a:t>booking</a:t>
            </a:r>
            <a:r>
              <a:rPr lang="id-ID" dirty="0"/>
              <a:t>.</a:t>
            </a:r>
          </a:p>
          <a:p>
            <a:r>
              <a:rPr lang="id-ID" b="1" dirty="0"/>
              <a:t>Pelajaran untuk mahasiswa:</a:t>
            </a:r>
            <a:r>
              <a:rPr lang="id-ID" dirty="0"/>
              <a:t> Usaha wisata harus patuh izin &amp; pajak → bukan hanya untuk keuntungan, tapi juga menjaga keberlanjutan daerah wisata.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4602782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C2F4F2E-EF4D-B5EF-FD00-6C81EF6F8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3648" y="836712"/>
            <a:ext cx="6840760" cy="528945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⛺ Kasus 3: Wisata Gunung (Bromo &amp; Semeru)</a:t>
            </a:r>
          </a:p>
          <a:p>
            <a:r>
              <a:rPr lang="id-ID" b="1" dirty="0"/>
              <a:t>Masalah:</a:t>
            </a:r>
            <a:r>
              <a:rPr lang="id-ID" dirty="0"/>
              <a:t> Banyak operator </a:t>
            </a:r>
            <a:r>
              <a:rPr lang="id-ID" dirty="0" err="1"/>
              <a:t>tour</a:t>
            </a:r>
            <a:r>
              <a:rPr lang="id-ID" dirty="0"/>
              <a:t> membawa wisatawan tanpa izin resmi &amp; tanpa asuransi.</a:t>
            </a:r>
          </a:p>
          <a:p>
            <a:r>
              <a:rPr lang="id-ID" b="1" dirty="0"/>
              <a:t>Dampak:</a:t>
            </a:r>
            <a:r>
              <a:rPr lang="id-ID" dirty="0"/>
              <a:t> Saat terjadi kecelakaan, wisatawan tidak terlindungi hukum.</a:t>
            </a:r>
          </a:p>
          <a:p>
            <a:r>
              <a:rPr lang="id-ID" b="1" dirty="0"/>
              <a:t>Pelajaran untuk mahasiswa:</a:t>
            </a:r>
            <a:r>
              <a:rPr lang="id-ID" dirty="0"/>
              <a:t> Legalitas operator wisata penting → melindungi wisatawan sekaligus citra destinasi.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776295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6036BCF-7EB5-9859-06E3-6F1D8EB05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908720"/>
            <a:ext cx="7200800" cy="5217443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✨ Kesimpulan dari Studi Kasus</a:t>
            </a:r>
          </a:p>
          <a:p>
            <a:r>
              <a:rPr lang="id-ID" b="1" dirty="0"/>
              <a:t>Aspek hukum melindungi semua pihak:</a:t>
            </a:r>
            <a:r>
              <a:rPr lang="id-ID" dirty="0"/>
              <a:t> pengusaha, masyarakat, wisatawan, dan pemerintah.</a:t>
            </a:r>
          </a:p>
          <a:p>
            <a:r>
              <a:rPr lang="id-ID" b="1" dirty="0"/>
              <a:t>Ketidakpatuhan → sanksi hukum, kerugian ekonomi, rusaknya citra destinasi.</a:t>
            </a:r>
            <a:endParaRPr lang="id-ID" dirty="0"/>
          </a:p>
          <a:p>
            <a:r>
              <a:rPr lang="id-ID" b="1" dirty="0"/>
              <a:t>Mahasiswa pariwisata perlu belajar sejak dini</a:t>
            </a:r>
            <a:r>
              <a:rPr lang="id-ID" dirty="0"/>
              <a:t> bahwa bisnis wisata tidak hanya soal pelayanan, tetapi juga kepatuhan hukum.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2757310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23E33D9-02B1-33A2-DFBD-3691D82A4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836712"/>
            <a:ext cx="6984776" cy="528945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🎓 </a:t>
            </a:r>
            <a:r>
              <a:rPr lang="id-ID" b="1" dirty="0">
                <a:solidFill>
                  <a:srgbClr val="FF0000"/>
                </a:solidFill>
              </a:rPr>
              <a:t>Tugas Analisis – Aspek Hukum dalam Bisnis Pariwisata</a:t>
            </a:r>
          </a:p>
          <a:p>
            <a:r>
              <a:rPr lang="id-ID" b="1" dirty="0"/>
              <a:t>Instruksi Tugas</a:t>
            </a:r>
          </a:p>
          <a:p>
            <a:r>
              <a:rPr lang="id-ID" dirty="0"/>
              <a:t>Pilih salah satu usaha pariwisata di daerahmu (contoh: hotel, </a:t>
            </a:r>
            <a:r>
              <a:rPr lang="id-ID" dirty="0" err="1"/>
              <a:t>homestay</a:t>
            </a:r>
            <a:r>
              <a:rPr lang="id-ID" dirty="0"/>
              <a:t>, desa wisata, restoran, biro perjalanan, atau atraksi wisata).</a:t>
            </a:r>
          </a:p>
          <a:p>
            <a:r>
              <a:rPr lang="id-ID" dirty="0"/>
              <a:t>Lakukan analisis aspek hukum usaha tersebut dengan menjawab pertanyaan berikut: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62848334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BF9406B-B1F0-E787-F440-9BB06F71C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764704"/>
            <a:ext cx="7272808" cy="53614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>
                <a:solidFill>
                  <a:srgbClr val="FF0000"/>
                </a:solidFill>
              </a:rPr>
              <a:t>Pertanyaan Analisis</a:t>
            </a:r>
          </a:p>
          <a:p>
            <a:pPr marL="0" indent="0">
              <a:buNone/>
            </a:pPr>
            <a:r>
              <a:rPr lang="id-ID" dirty="0"/>
              <a:t>a. </a:t>
            </a:r>
            <a:r>
              <a:rPr lang="id-ID" b="1" dirty="0"/>
              <a:t>Legalitas Usaha</a:t>
            </a:r>
            <a:endParaRPr lang="id-ID" dirty="0"/>
          </a:p>
          <a:p>
            <a:r>
              <a:rPr lang="id-ID" dirty="0"/>
              <a:t>Apakah usaha tersebut memiliki bentuk badan hukum (PT, CV, koperasi, </a:t>
            </a:r>
            <a:r>
              <a:rPr lang="id-ID" dirty="0" err="1"/>
              <a:t>BUMDes</a:t>
            </a:r>
            <a:r>
              <a:rPr lang="id-ID" dirty="0"/>
              <a:t>, </a:t>
            </a:r>
            <a:r>
              <a:rPr lang="id-ID" dirty="0" err="1"/>
              <a:t>dll</a:t>
            </a:r>
            <a:r>
              <a:rPr lang="id-ID" dirty="0"/>
              <a:t>)?</a:t>
            </a:r>
          </a:p>
          <a:p>
            <a:r>
              <a:rPr lang="id-ID" dirty="0"/>
              <a:t>Apakah sudah memiliki </a:t>
            </a:r>
            <a:r>
              <a:rPr lang="id-ID" b="1" dirty="0"/>
              <a:t>NIB (Nomor Induk Berusaha)</a:t>
            </a:r>
            <a:r>
              <a:rPr lang="id-ID" dirty="0"/>
              <a:t> dan </a:t>
            </a:r>
            <a:r>
              <a:rPr lang="id-ID" b="1" dirty="0"/>
              <a:t>TDUP (Tanda Daftar Usaha Pariwisata)</a:t>
            </a:r>
            <a:r>
              <a:rPr lang="id-ID" dirty="0"/>
              <a:t>?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b. </a:t>
            </a:r>
            <a:r>
              <a:rPr lang="id-ID" b="1" dirty="0"/>
              <a:t>Perizinan Operasional</a:t>
            </a:r>
            <a:endParaRPr lang="id-ID" dirty="0"/>
          </a:p>
          <a:p>
            <a:r>
              <a:rPr lang="id-ID" dirty="0"/>
              <a:t>Apakah sudah ada izin lingkungan (AMDAL, UKL-UPL, atau SPPL)?</a:t>
            </a:r>
          </a:p>
          <a:p>
            <a:r>
              <a:rPr lang="id-ID" dirty="0"/>
              <a:t>Apakah bangunan memiliki </a:t>
            </a:r>
            <a:r>
              <a:rPr lang="id-ID" b="1" dirty="0"/>
              <a:t>IMB/SLF (Sertifikat Laik Fungsi)</a:t>
            </a:r>
            <a:r>
              <a:rPr lang="id-ID" dirty="0"/>
              <a:t>?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27959698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4E2E5C4-765B-4D6B-6588-46637A388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620688"/>
            <a:ext cx="7200800" cy="55054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/>
              <a:t>c. </a:t>
            </a:r>
            <a:r>
              <a:rPr lang="id-ID" b="1" dirty="0"/>
              <a:t>Kepatuhan Hukum</a:t>
            </a:r>
            <a:endParaRPr lang="id-ID" dirty="0"/>
          </a:p>
          <a:p>
            <a:r>
              <a:rPr lang="id-ID" dirty="0"/>
              <a:t>Bagaimana usaha tersebut memenuhi </a:t>
            </a:r>
            <a:r>
              <a:rPr lang="id-ID" b="1" dirty="0"/>
              <a:t>aturan pajak, ketenagakerjaan, dan perlindungan konsumen</a:t>
            </a:r>
            <a:r>
              <a:rPr lang="id-ID" dirty="0"/>
              <a:t>?</a:t>
            </a:r>
          </a:p>
          <a:p>
            <a:r>
              <a:rPr lang="id-ID" dirty="0"/>
              <a:t>Apakah ada sertifikasi (contoh: CHSE dari </a:t>
            </a:r>
            <a:r>
              <a:rPr lang="id-ID" dirty="0" err="1"/>
              <a:t>Kemenparekraf</a:t>
            </a:r>
            <a:r>
              <a:rPr lang="id-ID" dirty="0"/>
              <a:t>)?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d. </a:t>
            </a:r>
            <a:r>
              <a:rPr lang="id-ID" b="1" dirty="0"/>
              <a:t>Potensi Masalah Hukum</a:t>
            </a:r>
            <a:endParaRPr lang="id-ID" dirty="0"/>
          </a:p>
          <a:p>
            <a:r>
              <a:rPr lang="id-ID" dirty="0"/>
              <a:t>Adakah risiko konflik hukum (lahan, lingkungan, izin, atau dengan masyarakat sekitar)?</a:t>
            </a:r>
          </a:p>
          <a:p>
            <a:r>
              <a:rPr lang="id-ID" dirty="0"/>
              <a:t>Bagaimana usaha itu mengantisipasinya?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85708474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3ABD215-B843-20D0-3C15-B8103ADA21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id-ID" sz="2600" b="1" err="1"/>
              <a:t>Output</a:t>
            </a:r>
            <a:r>
              <a:rPr lang="id-ID" sz="2600" b="1"/>
              <a:t> Tugas</a:t>
            </a:r>
          </a:p>
          <a:p>
            <a:pPr>
              <a:lnSpc>
                <a:spcPct val="90000"/>
              </a:lnSpc>
            </a:pPr>
            <a:r>
              <a:rPr lang="id-ID" sz="2600"/>
              <a:t>Buat laporan singkat </a:t>
            </a:r>
            <a:r>
              <a:rPr lang="id-ID" sz="2600" b="1"/>
              <a:t>3–5 halaman</a:t>
            </a:r>
            <a:r>
              <a:rPr lang="id-ID" sz="2600"/>
              <a:t>.</a:t>
            </a:r>
          </a:p>
          <a:p>
            <a:pPr>
              <a:lnSpc>
                <a:spcPct val="90000"/>
              </a:lnSpc>
            </a:pPr>
            <a:r>
              <a:rPr lang="id-ID" sz="2600"/>
              <a:t>Sertakan data pendukung (observasi lapangan, wawancara singkat, atau sumber berita resmi).</a:t>
            </a:r>
          </a:p>
          <a:p>
            <a:pPr>
              <a:lnSpc>
                <a:spcPct val="90000"/>
              </a:lnSpc>
            </a:pPr>
            <a:r>
              <a:rPr lang="id-ID" sz="2600"/>
              <a:t>Berikan </a:t>
            </a:r>
            <a:r>
              <a:rPr lang="id-ID" sz="2600" b="1"/>
              <a:t>kesimpulan</a:t>
            </a:r>
            <a:r>
              <a:rPr lang="id-ID" sz="2600"/>
              <a:t> apakah usaha tersebut sudah layak secara hukum untuk beroperasi.</a:t>
            </a:r>
          </a:p>
          <a:p>
            <a:pPr>
              <a:lnSpc>
                <a:spcPct val="90000"/>
              </a:lnSpc>
            </a:pPr>
            <a:endParaRPr lang="id-ID" sz="2600"/>
          </a:p>
        </p:txBody>
      </p:sp>
      <p:pic>
        <p:nvPicPr>
          <p:cNvPr id="4" name="Gambar 3">
            <a:extLst>
              <a:ext uri="{FF2B5EF4-FFF2-40B4-BE49-F238E27FC236}">
                <a16:creationId xmlns:a16="http://schemas.microsoft.com/office/drawing/2014/main" id="{7603CCE4-0FE2-E999-E37A-8E3841DE33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195" r="15968" b="1"/>
          <a:stretch>
            <a:fillRect/>
          </a:stretch>
        </p:blipFill>
        <p:spPr>
          <a:xfrm>
            <a:off x="4648200" y="0"/>
            <a:ext cx="4495800" cy="68133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0603205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EF474030-6F09-0F05-527D-80AED145A6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980728"/>
            <a:ext cx="6984776" cy="5145435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Contoh Hasil Singkat (Mini </a:t>
            </a:r>
            <a:r>
              <a:rPr lang="id-ID" b="1" dirty="0" err="1"/>
              <a:t>Case</a:t>
            </a:r>
            <a:r>
              <a:rPr lang="id-ID" b="1" dirty="0"/>
              <a:t>)</a:t>
            </a:r>
          </a:p>
          <a:p>
            <a:r>
              <a:rPr lang="id-ID" dirty="0"/>
              <a:t>Objek: </a:t>
            </a:r>
            <a:r>
              <a:rPr lang="id-ID" i="1" dirty="0" err="1"/>
              <a:t>Homestay</a:t>
            </a:r>
            <a:r>
              <a:rPr lang="id-ID" i="1" dirty="0"/>
              <a:t> Desa Wisata </a:t>
            </a:r>
            <a:r>
              <a:rPr lang="id-ID" i="1" dirty="0" err="1"/>
              <a:t>Nglanggeran</a:t>
            </a:r>
            <a:r>
              <a:rPr lang="id-ID" i="1" dirty="0"/>
              <a:t>, Gunung Kidul</a:t>
            </a:r>
            <a:r>
              <a:rPr lang="id-ID" dirty="0"/>
              <a:t>.</a:t>
            </a:r>
          </a:p>
          <a:p>
            <a:r>
              <a:rPr lang="id-ID" dirty="0"/>
              <a:t>Hasil: </a:t>
            </a:r>
            <a:r>
              <a:rPr lang="id-ID" dirty="0" err="1"/>
              <a:t>Homestay</a:t>
            </a:r>
            <a:r>
              <a:rPr lang="id-ID" dirty="0"/>
              <a:t> sudah memiliki TDUP, dikelola melalui </a:t>
            </a:r>
            <a:r>
              <a:rPr lang="id-ID" dirty="0" err="1"/>
              <a:t>BUMDes</a:t>
            </a:r>
            <a:r>
              <a:rPr lang="id-ID" dirty="0"/>
              <a:t>, membayar pajak, serta mengikuti sertifikasi CHSE. Tidak ditemukan masalah hukum berarti.</a:t>
            </a:r>
          </a:p>
          <a:p>
            <a:r>
              <a:rPr lang="id-ID" dirty="0"/>
              <a:t>Kesimpulan: Layak secara hukum.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4685588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Tampungan Konten 2">
            <a:extLst>
              <a:ext uri="{FF2B5EF4-FFF2-40B4-BE49-F238E27FC236}">
                <a16:creationId xmlns:a16="http://schemas.microsoft.com/office/drawing/2014/main" id="{02791796-DE4D-38DF-6C69-1C896CBF58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5374" r="1" b="1198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32857862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419E56F-DE47-D2E9-5425-A2F87D4E6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764704"/>
            <a:ext cx="6696744" cy="5361459"/>
          </a:xfrm>
        </p:spPr>
        <p:txBody>
          <a:bodyPr/>
          <a:lstStyle/>
          <a:p>
            <a:pPr marL="0" indent="0" algn="ctr">
              <a:buNone/>
            </a:pPr>
            <a:r>
              <a:rPr lang="id-ID" b="1" dirty="0"/>
              <a:t>📌 Cara Mahasiswa Pariwisata Memahami Peran Aspek Hukum</a:t>
            </a:r>
            <a:endParaRPr lang="en-US" b="1" dirty="0"/>
          </a:p>
          <a:p>
            <a:pPr marL="0" indent="0" algn="ctr">
              <a:buNone/>
            </a:pPr>
            <a:endParaRPr lang="id-ID" b="1" dirty="0"/>
          </a:p>
          <a:p>
            <a:pPr marL="0" indent="0">
              <a:buNone/>
            </a:pPr>
            <a:r>
              <a:rPr lang="id-ID" b="1" dirty="0">
                <a:solidFill>
                  <a:srgbClr val="FF0000"/>
                </a:solidFill>
              </a:rPr>
              <a:t>1. Apa itu Aspek Hukum dalam Studi Kelayakan?</a:t>
            </a:r>
          </a:p>
          <a:p>
            <a:r>
              <a:rPr lang="id-ID" dirty="0"/>
              <a:t>Aspek hukum = menilai apakah </a:t>
            </a:r>
            <a:r>
              <a:rPr lang="id-ID" b="1" dirty="0"/>
              <a:t>usaha pariwisata yang direncanakan legal, sah, dan sesuai aturan pemerintah</a:t>
            </a:r>
            <a:r>
              <a:rPr lang="id-ID" dirty="0"/>
              <a:t>.</a:t>
            </a:r>
          </a:p>
          <a:p>
            <a:r>
              <a:rPr lang="id-ID" dirty="0"/>
              <a:t>Tanpa aspek hukum → bisnis bisa ditutup, mendapat sanksi, atau tidak dipercaya oleh tamu/investor.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1617496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8A90E05-47BA-6D67-3E6E-69BA19D07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620688"/>
            <a:ext cx="7272808" cy="5505475"/>
          </a:xfrm>
        </p:spPr>
        <p:txBody>
          <a:bodyPr/>
          <a:lstStyle/>
          <a:p>
            <a:pPr marL="0" indent="0" algn="ctr">
              <a:buNone/>
            </a:pPr>
            <a:r>
              <a:rPr lang="id-ID" b="1" dirty="0">
                <a:solidFill>
                  <a:srgbClr val="FF0000"/>
                </a:solidFill>
              </a:rPr>
              <a:t>2. Hal yang Dipelajari Mahasiswa</a:t>
            </a:r>
          </a:p>
          <a:p>
            <a:pPr marL="0" indent="0" algn="ctr">
              <a:buNone/>
            </a:pPr>
            <a:r>
              <a:rPr lang="id-ID" dirty="0"/>
              <a:t>Mahasiswa pariwisata perlu memahami bahwa aspek hukum mencakup:</a:t>
            </a:r>
            <a:endParaRPr lang="en-US" dirty="0"/>
          </a:p>
          <a:p>
            <a:pPr marL="0" indent="0" algn="ctr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🔹 </a:t>
            </a:r>
            <a:r>
              <a:rPr lang="id-ID" b="1" dirty="0"/>
              <a:t>Bentuk badan usaha &amp; legalitas</a:t>
            </a:r>
            <a:endParaRPr lang="id-ID" dirty="0"/>
          </a:p>
          <a:p>
            <a:r>
              <a:rPr lang="id-ID" dirty="0"/>
              <a:t>Apakah usaha berbentuk PT, CV, koperasi, yayasan, </a:t>
            </a:r>
            <a:r>
              <a:rPr lang="id-ID" dirty="0" err="1"/>
              <a:t>BUMDes</a:t>
            </a:r>
            <a:r>
              <a:rPr lang="id-ID" dirty="0"/>
              <a:t>.</a:t>
            </a:r>
          </a:p>
          <a:p>
            <a:r>
              <a:rPr lang="id-ID" dirty="0"/>
              <a:t>Kesesuaian dengan regulasi pariwisata (UU No. 10 Tahun 2009 tentang Kepariwisataan).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7122319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4B1BF23-A7F6-4692-06D9-961560FC4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5656" y="836712"/>
            <a:ext cx="6696744" cy="5289451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🔹 </a:t>
            </a:r>
            <a:r>
              <a:rPr lang="id-ID" b="1" dirty="0"/>
              <a:t>Perizinan utama</a:t>
            </a:r>
            <a:endParaRPr lang="id-ID" dirty="0"/>
          </a:p>
          <a:p>
            <a:r>
              <a:rPr lang="id-ID" dirty="0"/>
              <a:t>Izin Usaha Pariwisata (TDUP – Tanda Daftar Usaha Pariwisata).</a:t>
            </a:r>
          </a:p>
          <a:p>
            <a:r>
              <a:rPr lang="id-ID" dirty="0"/>
              <a:t>NIB (Nomor Induk Berusaha) dari OSS.</a:t>
            </a:r>
          </a:p>
          <a:p>
            <a:r>
              <a:rPr lang="id-ID" dirty="0"/>
              <a:t>Izin lingkungan (AMDAL/UKL-UPL).</a:t>
            </a:r>
          </a:p>
          <a:p>
            <a:r>
              <a:rPr lang="id-ID" dirty="0"/>
              <a:t>Sertifikat laik fungsi (SLF) untuk hotel/restoran.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1799635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A879322-D263-C4BA-80F6-FD7F0F3158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20688"/>
            <a:ext cx="7416824" cy="55054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d-ID" dirty="0"/>
              <a:t>🔹 </a:t>
            </a:r>
            <a:r>
              <a:rPr lang="id-ID" b="1" dirty="0"/>
              <a:t>Hak &amp; kewajiban</a:t>
            </a:r>
            <a:endParaRPr lang="id-ID" dirty="0"/>
          </a:p>
          <a:p>
            <a:r>
              <a:rPr lang="id-ID" dirty="0"/>
              <a:t>Hak usaha (mendapat keuntungan, memanfaatkan lokasi).</a:t>
            </a:r>
          </a:p>
          <a:p>
            <a:r>
              <a:rPr lang="id-ID" dirty="0"/>
              <a:t>Kewajiban usaha (menjaga lingkungan, membayar pajak, melindungi konsumen).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🔹 </a:t>
            </a:r>
            <a:r>
              <a:rPr lang="id-ID" b="1" dirty="0"/>
              <a:t>Perlindungan konsumen &amp; tenaga kerja</a:t>
            </a:r>
            <a:endParaRPr lang="id-ID" dirty="0"/>
          </a:p>
          <a:p>
            <a:r>
              <a:rPr lang="id-ID" dirty="0"/>
              <a:t>Standar pelayanan wisata (</a:t>
            </a:r>
            <a:r>
              <a:rPr lang="id-ID" dirty="0" err="1"/>
              <a:t>safety</a:t>
            </a:r>
            <a:r>
              <a:rPr lang="id-ID" dirty="0"/>
              <a:t>, </a:t>
            </a:r>
            <a:r>
              <a:rPr lang="id-ID" dirty="0" err="1"/>
              <a:t>security</a:t>
            </a:r>
            <a:r>
              <a:rPr lang="id-ID" dirty="0"/>
              <a:t>, </a:t>
            </a:r>
            <a:r>
              <a:rPr lang="id-ID" dirty="0" err="1"/>
              <a:t>satisfaction</a:t>
            </a:r>
            <a:r>
              <a:rPr lang="id-ID" dirty="0"/>
              <a:t>).</a:t>
            </a:r>
          </a:p>
          <a:p>
            <a:r>
              <a:rPr lang="id-ID" dirty="0"/>
              <a:t>Perlindungan hukum tenaga kerja (UU Ketenagakerjaan).</a:t>
            </a:r>
          </a:p>
          <a:p>
            <a:r>
              <a:rPr lang="id-ID" dirty="0"/>
              <a:t>Asuransi wisata (untuk aktivitas berisiko tinggi).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5949396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2C640DA0-FC65-D1CF-F313-0AAADA3B4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8781" y="764704"/>
            <a:ext cx="7633659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>
                <a:solidFill>
                  <a:srgbClr val="FF0000"/>
                </a:solidFill>
              </a:rPr>
              <a:t>3. Mengapa Penting bagi Pariwisata?</a:t>
            </a:r>
          </a:p>
          <a:p>
            <a:r>
              <a:rPr lang="id-ID" b="1" dirty="0"/>
              <a:t>Menjamin keberlanjutan usaha</a:t>
            </a:r>
            <a:r>
              <a:rPr lang="id-ID" dirty="0"/>
              <a:t> → legalitas membuat usaha bisa berjalan jangka panjang.</a:t>
            </a:r>
          </a:p>
          <a:p>
            <a:r>
              <a:rPr lang="id-ID" b="1" dirty="0"/>
              <a:t>Meningkatkan kepercayaan pasar</a:t>
            </a:r>
            <a:r>
              <a:rPr lang="id-ID" dirty="0"/>
              <a:t> → wisatawan lebih percaya pada usaha yang resmi.</a:t>
            </a:r>
          </a:p>
          <a:p>
            <a:r>
              <a:rPr lang="id-ID" b="1" dirty="0"/>
              <a:t>Menghindari konflik &amp; masalah hukum</a:t>
            </a:r>
            <a:r>
              <a:rPr lang="id-ID" dirty="0"/>
              <a:t> → misalnya sengketa lahan, pajak, izin operasi.</a:t>
            </a:r>
          </a:p>
          <a:p>
            <a:r>
              <a:rPr lang="id-ID" b="1" dirty="0"/>
              <a:t>Mendukung praktik pariwisata berkelanjutan</a:t>
            </a:r>
            <a:r>
              <a:rPr lang="id-ID" dirty="0"/>
              <a:t> → aspek hukum terkait konservasi lingkungan &amp; budaya lokal.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0815506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85BD79F-900A-1E8B-8B9F-666FDD902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980728"/>
            <a:ext cx="6912768" cy="5145435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✨ Kesimpulan</a:t>
            </a:r>
          </a:p>
          <a:p>
            <a:r>
              <a:rPr lang="id-ID" dirty="0"/>
              <a:t>Mahasiswa pariwisata perlu memahami bahwa </a:t>
            </a:r>
            <a:r>
              <a:rPr lang="id-ID" b="1" dirty="0"/>
              <a:t>Aspek Hukum bukan sekadar syarat administratif</a:t>
            </a:r>
            <a:r>
              <a:rPr lang="id-ID" dirty="0"/>
              <a:t>, tapi </a:t>
            </a:r>
            <a:r>
              <a:rPr lang="id-ID" b="1" dirty="0"/>
              <a:t>fondasi legal dan etika</a:t>
            </a:r>
            <a:r>
              <a:rPr lang="id-ID" dirty="0"/>
              <a:t> agar bisnis wisata:</a:t>
            </a:r>
          </a:p>
          <a:p>
            <a:r>
              <a:rPr lang="id-ID" dirty="0"/>
              <a:t>Berjalan lancar ✅</a:t>
            </a:r>
          </a:p>
          <a:p>
            <a:r>
              <a:rPr lang="id-ID" dirty="0"/>
              <a:t>Diakui pemerintah ✅</a:t>
            </a:r>
          </a:p>
          <a:p>
            <a:r>
              <a:rPr lang="id-ID" dirty="0"/>
              <a:t>Dipercaya wisatawan ✅</a:t>
            </a:r>
          </a:p>
          <a:p>
            <a:r>
              <a:rPr lang="id-ID" dirty="0"/>
              <a:t>Berkelanjutan ✅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1040739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6444647-B500-5937-32D2-D40BB0D8A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764704"/>
            <a:ext cx="7128792" cy="536145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d-ID" b="1" dirty="0">
                <a:solidFill>
                  <a:srgbClr val="FF0000"/>
                </a:solidFill>
              </a:rPr>
              <a:t>Metode Pembelajaran</a:t>
            </a:r>
            <a:r>
              <a:rPr lang="en-US" b="1" dirty="0">
                <a:solidFill>
                  <a:srgbClr val="FF0000"/>
                </a:solidFill>
              </a:rPr>
              <a:t>/STUDI KASUS</a:t>
            </a:r>
            <a:r>
              <a:rPr lang="id-ID" b="1" dirty="0">
                <a:solidFill>
                  <a:srgbClr val="FF0000"/>
                </a:solidFill>
              </a:rPr>
              <a:t> untuk Mahasiswa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id-ID" dirty="0"/>
              <a:t>Agar mahasiswa tidak hanya teori</a:t>
            </a:r>
            <a:endParaRPr lang="en-US" dirty="0"/>
          </a:p>
          <a:p>
            <a:r>
              <a:rPr lang="id-ID" b="1" dirty="0"/>
              <a:t>Studi Kasus:</a:t>
            </a:r>
            <a:r>
              <a:rPr lang="id-ID" dirty="0"/>
              <a:t> Contoh </a:t>
            </a:r>
            <a:r>
              <a:rPr lang="id-ID" dirty="0" err="1"/>
              <a:t>villa</a:t>
            </a:r>
            <a:r>
              <a:rPr lang="id-ID" dirty="0"/>
              <a:t>/hotel yang ditutup karena tidak punya izin lingkungan.</a:t>
            </a:r>
          </a:p>
          <a:p>
            <a:r>
              <a:rPr lang="id-ID" b="1" dirty="0"/>
              <a:t>Simulasi </a:t>
            </a:r>
            <a:r>
              <a:rPr lang="id-ID" b="1" dirty="0" err="1"/>
              <a:t>Roleplay</a:t>
            </a:r>
            <a:r>
              <a:rPr lang="id-ID" b="1" dirty="0"/>
              <a:t>:</a:t>
            </a:r>
            <a:r>
              <a:rPr lang="id-ID" dirty="0"/>
              <a:t> Mahasiswa berpura-pura menjadi investor → harus mengurus izin usaha pariwisata.</a:t>
            </a:r>
          </a:p>
          <a:p>
            <a:r>
              <a:rPr lang="id-ID" b="1" dirty="0"/>
              <a:t>Diskusi Kelompok:</a:t>
            </a:r>
            <a:r>
              <a:rPr lang="id-ID" dirty="0"/>
              <a:t> Membandingkan persyaratan legal hotel berbintang vs </a:t>
            </a:r>
            <a:r>
              <a:rPr lang="id-ID" dirty="0" err="1"/>
              <a:t>homestay</a:t>
            </a:r>
            <a:r>
              <a:rPr lang="id-ID" dirty="0"/>
              <a:t> desa wisata.</a:t>
            </a:r>
          </a:p>
          <a:p>
            <a:r>
              <a:rPr lang="id-ID" b="1" dirty="0"/>
              <a:t>Kunjungan Lapangan:</a:t>
            </a:r>
            <a:r>
              <a:rPr lang="id-ID" dirty="0"/>
              <a:t> Observasi langsung ke Dinas Pariwisata atau usaha wisata lokal.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3389590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C145A29-A286-93D1-CD09-58D9D5562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20688"/>
            <a:ext cx="7272808" cy="550547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d-ID" dirty="0"/>
              <a:t>📌 </a:t>
            </a:r>
            <a:r>
              <a:rPr lang="id-ID" dirty="0">
                <a:solidFill>
                  <a:srgbClr val="FF0000"/>
                </a:solidFill>
              </a:rPr>
              <a:t>Studi Kasus Aspek Hukum dalam Bisnis Pariwisata</a:t>
            </a:r>
            <a:endParaRPr lang="en-US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id-ID" b="1" dirty="0"/>
              <a:t>🏨 Kasus 1: Hotel </a:t>
            </a:r>
            <a:r>
              <a:rPr lang="id-ID" b="1" dirty="0" err="1"/>
              <a:t>Ayana</a:t>
            </a:r>
            <a:r>
              <a:rPr lang="id-ID" b="1" dirty="0"/>
              <a:t> Komodo, Labuan Bajo (2019)</a:t>
            </a:r>
          </a:p>
          <a:p>
            <a:r>
              <a:rPr lang="id-ID" b="1" dirty="0"/>
              <a:t>Masalah:</a:t>
            </a:r>
            <a:r>
              <a:rPr lang="id-ID" dirty="0"/>
              <a:t> Terjadi protes masyarakat karena hotel dianggap tidak sesuai izin awal pembangunan (isu lahan &amp; izin lingkungan).</a:t>
            </a:r>
          </a:p>
          <a:p>
            <a:r>
              <a:rPr lang="id-ID" b="1" dirty="0"/>
              <a:t>Dampak:</a:t>
            </a:r>
            <a:r>
              <a:rPr lang="id-ID" dirty="0"/>
              <a:t> Demonstrasi warga, citra pariwisata daerah terganggu, pemerintah melakukan evaluasi izin.</a:t>
            </a:r>
          </a:p>
          <a:p>
            <a:r>
              <a:rPr lang="id-ID" b="1" dirty="0"/>
              <a:t>Pelajaran untuk mahasiswa:</a:t>
            </a:r>
            <a:r>
              <a:rPr lang="id-ID" dirty="0"/>
              <a:t> Legalitas lahan &amp; izin lingkungan </a:t>
            </a:r>
            <a:r>
              <a:rPr lang="id-ID" i="1" dirty="0"/>
              <a:t>wajib jelas</a:t>
            </a:r>
            <a:r>
              <a:rPr lang="id-ID" dirty="0"/>
              <a:t> sebelum operasional agar tidak menimbulkan konflik sosial.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87269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2965</TotalTime>
  <Words>878</Words>
  <Application>Microsoft Office PowerPoint</Application>
  <PresentationFormat>Tampilan Layar (4:3)</PresentationFormat>
  <Paragraphs>94</Paragraphs>
  <Slides>19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19</vt:i4>
      </vt:variant>
    </vt:vector>
  </HeadingPairs>
  <TitlesOfParts>
    <vt:vector size="25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445</cp:revision>
  <cp:lastPrinted>2017-08-29T02:54:51Z</cp:lastPrinted>
  <dcterms:created xsi:type="dcterms:W3CDTF">2010-04-18T12:06:30Z</dcterms:created>
  <dcterms:modified xsi:type="dcterms:W3CDTF">2025-09-07T07:55:48Z</dcterms:modified>
</cp:coreProperties>
</file>