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302" r:id="rId3"/>
    <p:sldId id="303" r:id="rId4"/>
    <p:sldId id="304" r:id="rId5"/>
    <p:sldId id="305" r:id="rId6"/>
    <p:sldId id="306" r:id="rId7"/>
    <p:sldId id="307" r:id="rId8"/>
    <p:sldId id="308" r:id="rId9"/>
    <p:sldId id="309" r:id="rId10"/>
    <p:sldId id="310" r:id="rId11"/>
    <p:sldId id="311" r:id="rId12"/>
    <p:sldId id="312" r:id="rId13"/>
    <p:sldId id="313" r:id="rId14"/>
    <p:sldId id="319" r:id="rId15"/>
    <p:sldId id="320" r:id="rId16"/>
    <p:sldId id="321" r:id="rId17"/>
    <p:sldId id="322" r:id="rId18"/>
    <p:sldId id="323" r:id="rId19"/>
    <p:sldId id="324" r:id="rId20"/>
    <p:sldId id="325" r:id="rId21"/>
    <p:sldId id="314" r:id="rId22"/>
    <p:sldId id="315" r:id="rId23"/>
    <p:sldId id="316" r:id="rId24"/>
    <p:sldId id="317" r:id="rId25"/>
    <p:sldId id="318" r:id="rId26"/>
    <p:sldId id="300" r:id="rId27"/>
  </p:sldIdLst>
  <p:sldSz cx="9144000" cy="6858000" type="screen4x3"/>
  <p:notesSz cx="7045325" cy="9345613"/>
  <p:custDataLst>
    <p:tags r:id="rId3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59" d="100"/>
          <a:sy n="59" d="100"/>
        </p:scale>
        <p:origin x="147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ags" Target="tags/tag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7743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DAMPAK DARI ASPEK SOSIAL,BUDAYA DAN LINGKUNGAN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7 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DBB833D8-92AB-F9C6-FC0C-74E2282E82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908720"/>
            <a:ext cx="7200800" cy="521744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d-ID" b="1" dirty="0"/>
              <a:t>3. Metode Belajar yang Bisa Dipakai</a:t>
            </a:r>
          </a:p>
          <a:p>
            <a:pPr marL="0" indent="0">
              <a:buNone/>
            </a:pPr>
            <a:r>
              <a:rPr lang="id-ID" dirty="0"/>
              <a:t>🔹 </a:t>
            </a:r>
            <a:r>
              <a:rPr lang="id-ID" b="1" dirty="0"/>
              <a:t>Diskusi Kritis</a:t>
            </a:r>
            <a:endParaRPr lang="id-ID" dirty="0"/>
          </a:p>
          <a:p>
            <a:r>
              <a:rPr lang="id-ID" dirty="0"/>
              <a:t>Dosen memberikan kasus: “Apakah pariwisata budaya itu melestarikan atau justru merusak budaya lokal?”</a:t>
            </a:r>
          </a:p>
          <a:p>
            <a:r>
              <a:rPr lang="id-ID" dirty="0"/>
              <a:t>Mahasiswa menganalisis pro-kontra.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/>
              <a:t>🔹 </a:t>
            </a:r>
            <a:r>
              <a:rPr lang="id-ID" b="1" dirty="0" err="1"/>
              <a:t>Field</a:t>
            </a:r>
            <a:r>
              <a:rPr lang="id-ID" b="1" dirty="0"/>
              <a:t> Trip / Live </a:t>
            </a:r>
            <a:r>
              <a:rPr lang="id-ID" b="1" dirty="0" err="1"/>
              <a:t>Observation</a:t>
            </a:r>
            <a:endParaRPr lang="id-ID" dirty="0"/>
          </a:p>
          <a:p>
            <a:r>
              <a:rPr lang="id-ID" dirty="0"/>
              <a:t>Mahasiswa mengunjungi desa wisata.</a:t>
            </a:r>
          </a:p>
          <a:p>
            <a:r>
              <a:rPr lang="id-ID" dirty="0"/>
              <a:t>Mengamati: apakah masyarakat terlibat aktif, apakah ada perubahan budaya, bagaimana pengelolaan sampah.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227653334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2C2D79A0-C23E-ECEC-B462-78C50156E9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836712"/>
            <a:ext cx="7056784" cy="547260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dirty="0"/>
              <a:t>🔹 </a:t>
            </a:r>
            <a:r>
              <a:rPr lang="id-ID" b="1" dirty="0" err="1"/>
              <a:t>Role</a:t>
            </a:r>
            <a:r>
              <a:rPr lang="id-ID" b="1" dirty="0"/>
              <a:t> </a:t>
            </a:r>
            <a:r>
              <a:rPr lang="id-ID" b="1" dirty="0" err="1"/>
              <a:t>Play</a:t>
            </a:r>
            <a:r>
              <a:rPr lang="id-ID" b="1" dirty="0"/>
              <a:t> / Simulasi</a:t>
            </a:r>
            <a:endParaRPr lang="id-ID" dirty="0"/>
          </a:p>
          <a:p>
            <a:r>
              <a:rPr lang="id-ID" dirty="0"/>
              <a:t>Mahasiswa dibagi peran: investor, pemerintah, masyarakat lokal, LSM lingkungan.</a:t>
            </a:r>
          </a:p>
          <a:p>
            <a:r>
              <a:rPr lang="id-ID" dirty="0"/>
              <a:t>Diskusi: Bagaimana menjalankan bisnis pariwisata yang adil bagi semua pihak.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/>
              <a:t>🔹 </a:t>
            </a:r>
            <a:r>
              <a:rPr lang="id-ID" b="1" dirty="0"/>
              <a:t>Project </a:t>
            </a:r>
            <a:r>
              <a:rPr lang="id-ID" b="1" dirty="0" err="1"/>
              <a:t>Based</a:t>
            </a:r>
            <a:r>
              <a:rPr lang="id-ID" b="1" dirty="0"/>
              <a:t> </a:t>
            </a:r>
            <a:r>
              <a:rPr lang="id-ID" b="1" dirty="0" err="1"/>
              <a:t>Learning</a:t>
            </a:r>
            <a:endParaRPr lang="id-ID" dirty="0"/>
          </a:p>
          <a:p>
            <a:r>
              <a:rPr lang="id-ID" dirty="0"/>
              <a:t>Mahasiswa diminta membuat </a:t>
            </a:r>
            <a:r>
              <a:rPr lang="id-ID" b="1" dirty="0"/>
              <a:t>mini </a:t>
            </a:r>
            <a:r>
              <a:rPr lang="id-ID" b="1" dirty="0" err="1"/>
              <a:t>feasibility</a:t>
            </a:r>
            <a:r>
              <a:rPr lang="id-ID" b="1" dirty="0"/>
              <a:t> study</a:t>
            </a:r>
            <a:r>
              <a:rPr lang="id-ID" dirty="0"/>
              <a:t> sebuah destinasi.</a:t>
            </a:r>
          </a:p>
          <a:p>
            <a:r>
              <a:rPr lang="id-ID" dirty="0"/>
              <a:t>Fokus: apakah usaha wisata berdampak positif atau negatif terhadap SBL.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80393183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3512F9C2-D7B8-CAA4-7A4B-588F177288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764704"/>
            <a:ext cx="7200800" cy="5361459"/>
          </a:xfrm>
        </p:spPr>
        <p:txBody>
          <a:bodyPr>
            <a:normAutofit fontScale="85000" lnSpcReduction="20000"/>
          </a:bodyPr>
          <a:lstStyle/>
          <a:p>
            <a:r>
              <a:rPr lang="id-ID" b="1" dirty="0"/>
              <a:t>4. Indikator yang Bisa Dipahami</a:t>
            </a:r>
          </a:p>
          <a:p>
            <a:pPr marL="0" indent="0">
              <a:buNone/>
            </a:pPr>
            <a:r>
              <a:rPr lang="id-ID" dirty="0"/>
              <a:t>✅ </a:t>
            </a:r>
            <a:r>
              <a:rPr lang="id-ID" b="1" dirty="0"/>
              <a:t>Dampak Sosial</a:t>
            </a:r>
            <a:endParaRPr lang="id-ID" dirty="0"/>
          </a:p>
          <a:p>
            <a:r>
              <a:rPr lang="id-ID" dirty="0"/>
              <a:t>Apakah masyarakat lokal mendapat pekerjaan &amp; manfaat ekonomi?</a:t>
            </a:r>
          </a:p>
          <a:p>
            <a:r>
              <a:rPr lang="id-ID" dirty="0"/>
              <a:t>Apakah terjadi kesenjangan sosial (antara pekerja &amp; investor)?</a:t>
            </a:r>
          </a:p>
          <a:p>
            <a:pPr marL="0" indent="0">
              <a:buNone/>
            </a:pPr>
            <a:r>
              <a:rPr lang="id-ID" dirty="0"/>
              <a:t>✅ </a:t>
            </a:r>
            <a:r>
              <a:rPr lang="id-ID" b="1" dirty="0"/>
              <a:t>Dampak Budaya</a:t>
            </a:r>
            <a:endParaRPr lang="id-ID" dirty="0"/>
          </a:p>
          <a:p>
            <a:r>
              <a:rPr lang="id-ID" dirty="0"/>
              <a:t>Apakah budaya lokal dilestarikan atau dikomersialisasi berlebihan?</a:t>
            </a:r>
          </a:p>
          <a:p>
            <a:r>
              <a:rPr lang="id-ID" dirty="0"/>
              <a:t>Apakah ada perubahan gaya hidup generasi muda akibat pariwisata?</a:t>
            </a:r>
          </a:p>
          <a:p>
            <a:pPr marL="0" indent="0">
              <a:buNone/>
            </a:pPr>
            <a:r>
              <a:rPr lang="id-ID" dirty="0"/>
              <a:t>✅ </a:t>
            </a:r>
            <a:r>
              <a:rPr lang="id-ID" b="1" dirty="0"/>
              <a:t>Dampak Lingkungan</a:t>
            </a:r>
            <a:endParaRPr lang="id-ID" dirty="0"/>
          </a:p>
          <a:p>
            <a:r>
              <a:rPr lang="id-ID" dirty="0"/>
              <a:t>Bagaimana pengelolaan sampah, air, dan energi?</a:t>
            </a:r>
          </a:p>
          <a:p>
            <a:r>
              <a:rPr lang="id-ID" dirty="0"/>
              <a:t>Apakah jumlah wisatawan sesuai kapasitas lingkungan?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34820295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735B9BF8-B5A2-A994-D597-66F86BBDCC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908720"/>
            <a:ext cx="7200800" cy="52174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b="1" dirty="0"/>
              <a:t>✨ Kesimpulan</a:t>
            </a:r>
          </a:p>
          <a:p>
            <a:r>
              <a:rPr lang="id-ID" dirty="0"/>
              <a:t>memahami Aspek Sosial, Budaya, &amp; Lingkungan dengan cara:</a:t>
            </a:r>
          </a:p>
          <a:p>
            <a:r>
              <a:rPr lang="id-ID" b="1" dirty="0"/>
              <a:t>Teori dasar</a:t>
            </a:r>
            <a:r>
              <a:rPr lang="id-ID" dirty="0"/>
              <a:t> → mengetahui konsep dan indikator.</a:t>
            </a:r>
          </a:p>
          <a:p>
            <a:r>
              <a:rPr lang="id-ID" b="1" dirty="0"/>
              <a:t>Studi kasus nyata</a:t>
            </a:r>
            <a:r>
              <a:rPr lang="id-ID" dirty="0"/>
              <a:t> → melihat contoh keberhasilan dan kegagalan.</a:t>
            </a:r>
          </a:p>
          <a:p>
            <a:r>
              <a:rPr lang="id-ID" b="1" dirty="0"/>
              <a:t>Pengalaman langsung</a:t>
            </a:r>
            <a:r>
              <a:rPr lang="id-ID" dirty="0"/>
              <a:t> → melalui kunjungan, diskusi, dan simulasi.</a:t>
            </a:r>
          </a:p>
          <a:p>
            <a:r>
              <a:rPr lang="id-ID" b="1" dirty="0"/>
              <a:t>Analisis kritis</a:t>
            </a:r>
            <a:r>
              <a:rPr lang="id-ID" dirty="0"/>
              <a:t> → menilai apakah suatu bisnis wisata benar-benar </a:t>
            </a:r>
            <a:r>
              <a:rPr lang="id-ID" i="1" dirty="0"/>
              <a:t>berkelanjutan</a:t>
            </a:r>
            <a:r>
              <a:rPr lang="id-ID" dirty="0"/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66494254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51C75BC1-363F-934F-2BC5-E6C7026BAF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764704"/>
            <a:ext cx="7344816" cy="5361459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📌 Dampak Pariwisata terhadap Masyarakat Lokal, Kearifan Lokal, dan Keberlanjutan</a:t>
            </a:r>
          </a:p>
          <a:p>
            <a:pPr marL="0" indent="0">
              <a:buNone/>
            </a:pPr>
            <a:r>
              <a:rPr lang="id-ID" b="1" dirty="0">
                <a:solidFill>
                  <a:srgbClr val="FF0000"/>
                </a:solidFill>
              </a:rPr>
              <a:t>1. Dampak terhadap Masyarakat Lokal</a:t>
            </a:r>
          </a:p>
          <a:p>
            <a:pPr marL="0" indent="0">
              <a:buNone/>
            </a:pPr>
            <a:r>
              <a:rPr lang="id-ID" dirty="0"/>
              <a:t>✅ </a:t>
            </a:r>
            <a:r>
              <a:rPr lang="id-ID" b="1" dirty="0"/>
              <a:t>Dampak Positif:</a:t>
            </a:r>
            <a:endParaRPr lang="id-ID" dirty="0"/>
          </a:p>
          <a:p>
            <a:r>
              <a:rPr lang="id-ID" dirty="0"/>
              <a:t>Membuka lapangan kerja (pemandu, </a:t>
            </a:r>
            <a:r>
              <a:rPr lang="id-ID" dirty="0" err="1"/>
              <a:t>homestay</a:t>
            </a:r>
            <a:r>
              <a:rPr lang="id-ID" dirty="0"/>
              <a:t>, kuliner, transportasi).</a:t>
            </a:r>
          </a:p>
          <a:p>
            <a:r>
              <a:rPr lang="id-ID" dirty="0"/>
              <a:t>Meningkatkan pendapatan keluarga &amp; ekonomi desa.</a:t>
            </a:r>
          </a:p>
          <a:p>
            <a:r>
              <a:rPr lang="id-ID" dirty="0"/>
              <a:t>Memberi peluang usaha kreatif (</a:t>
            </a:r>
            <a:r>
              <a:rPr lang="id-ID" dirty="0" err="1"/>
              <a:t>souvenir</a:t>
            </a:r>
            <a:r>
              <a:rPr lang="id-ID" dirty="0"/>
              <a:t>, kerajinan, kuliner khas).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82003579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711572F2-655B-D2C4-88FF-4D8F6163B1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908720"/>
            <a:ext cx="7056784" cy="5217443"/>
          </a:xfrm>
        </p:spPr>
        <p:txBody>
          <a:bodyPr/>
          <a:lstStyle/>
          <a:p>
            <a:pPr marL="0" indent="0">
              <a:buNone/>
            </a:pPr>
            <a:r>
              <a:rPr lang="id-ID" dirty="0"/>
              <a:t>❌ </a:t>
            </a:r>
            <a:r>
              <a:rPr lang="id-ID" b="1" dirty="0"/>
              <a:t>Dampak Negatif:</a:t>
            </a:r>
            <a:endParaRPr lang="id-ID" dirty="0"/>
          </a:p>
          <a:p>
            <a:r>
              <a:rPr lang="id-ID" dirty="0"/>
              <a:t>Kesenjangan sosial (investor besar lebih dominan daripada warga lokal).</a:t>
            </a:r>
          </a:p>
          <a:p>
            <a:r>
              <a:rPr lang="id-ID" dirty="0"/>
              <a:t>Perubahan gaya hidup (konsumtif, bergeser dari tradisi lokal).</a:t>
            </a:r>
          </a:p>
          <a:p>
            <a:r>
              <a:rPr lang="id-ID" dirty="0"/>
              <a:t>Konflik lahan atau sumber daya (masyarakat vs investor/pemerintah).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551200380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A4C2BB19-D026-8727-90D9-5EBC9BF475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836712"/>
            <a:ext cx="7200800" cy="5289451"/>
          </a:xfrm>
        </p:spPr>
        <p:txBody>
          <a:bodyPr/>
          <a:lstStyle/>
          <a:p>
            <a:pPr marL="0" indent="0">
              <a:buNone/>
            </a:pPr>
            <a:r>
              <a:rPr lang="id-ID" b="1" dirty="0">
                <a:solidFill>
                  <a:srgbClr val="FF0000"/>
                </a:solidFill>
              </a:rPr>
              <a:t>2. Dampak terhadap Kearifan Lokal (</a:t>
            </a:r>
            <a:r>
              <a:rPr lang="id-ID" b="1" dirty="0" err="1">
                <a:solidFill>
                  <a:srgbClr val="FF0000"/>
                </a:solidFill>
              </a:rPr>
              <a:t>Local</a:t>
            </a:r>
            <a:r>
              <a:rPr lang="id-ID" b="1" dirty="0">
                <a:solidFill>
                  <a:srgbClr val="FF0000"/>
                </a:solidFill>
              </a:rPr>
              <a:t> Wisdom)</a:t>
            </a:r>
          </a:p>
          <a:p>
            <a:pPr marL="0" indent="0">
              <a:buNone/>
            </a:pPr>
            <a:r>
              <a:rPr lang="id-ID" dirty="0"/>
              <a:t>✅ </a:t>
            </a:r>
            <a:r>
              <a:rPr lang="id-ID" b="1" dirty="0"/>
              <a:t>Dampak Positif:</a:t>
            </a:r>
            <a:endParaRPr lang="id-ID" dirty="0"/>
          </a:p>
          <a:p>
            <a:r>
              <a:rPr lang="id-ID" dirty="0"/>
              <a:t>Tradisi &amp; adat istiadat bisa dilestarikan melalui atraksi budaya (contoh: tari, upacara adat, kuliner khas).</a:t>
            </a:r>
          </a:p>
          <a:p>
            <a:r>
              <a:rPr lang="id-ID" dirty="0"/>
              <a:t>Meningkatkan kebanggaan masyarakat terhadap budayanya.</a:t>
            </a:r>
          </a:p>
          <a:p>
            <a:r>
              <a:rPr lang="id-ID" dirty="0"/>
              <a:t>Menjadi daya tarik unik yang membedakan destinasi.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95276478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2B3E5198-70A8-12AD-9C40-3470E90C3E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7624" y="908720"/>
            <a:ext cx="6984776" cy="5217443"/>
          </a:xfrm>
        </p:spPr>
        <p:txBody>
          <a:bodyPr/>
          <a:lstStyle/>
          <a:p>
            <a:pPr marL="0" indent="0">
              <a:buNone/>
            </a:pPr>
            <a:r>
              <a:rPr lang="id-ID" dirty="0"/>
              <a:t>❌ </a:t>
            </a:r>
            <a:r>
              <a:rPr lang="id-ID" b="1" dirty="0"/>
              <a:t>Dampak Negatif:</a:t>
            </a:r>
            <a:endParaRPr lang="id-ID" dirty="0"/>
          </a:p>
          <a:p>
            <a:r>
              <a:rPr lang="id-ID" dirty="0"/>
              <a:t>Budaya bisa dikomersialisasi berlebihan → kehilangan makna sakral.</a:t>
            </a:r>
          </a:p>
          <a:p>
            <a:r>
              <a:rPr lang="id-ID" dirty="0"/>
              <a:t>Homogenisasi budaya (tradisi dibuat “instan” demi turis → kehilangan nilai otentik).</a:t>
            </a:r>
          </a:p>
          <a:p>
            <a:r>
              <a:rPr lang="id-ID" dirty="0"/>
              <a:t>Generasi muda bisa kehilangan minat karena lebih tertarik pada budaya modern.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784136310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0434D5B0-1CC6-3E67-442A-E12FB7A3C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692696"/>
            <a:ext cx="7200800" cy="5832648"/>
          </a:xfrm>
        </p:spPr>
        <p:txBody>
          <a:bodyPr>
            <a:normAutofit fontScale="92500"/>
          </a:bodyPr>
          <a:lstStyle/>
          <a:p>
            <a:r>
              <a:rPr lang="id-ID" b="1" dirty="0">
                <a:solidFill>
                  <a:srgbClr val="FF0000"/>
                </a:solidFill>
              </a:rPr>
              <a:t>3. Dampak terhadap Pariwisata Berkelanjutan</a:t>
            </a:r>
          </a:p>
          <a:p>
            <a:pPr marL="0" indent="0">
              <a:buNone/>
            </a:pPr>
            <a:r>
              <a:rPr lang="id-ID" dirty="0"/>
              <a:t>Pariwisata berkelanjutan artinya pariwisata yang:</a:t>
            </a:r>
          </a:p>
          <a:p>
            <a:r>
              <a:rPr lang="id-ID" b="1" dirty="0"/>
              <a:t>Menguntungkan secara ekonomi</a:t>
            </a:r>
            <a:r>
              <a:rPr lang="id-ID" dirty="0"/>
              <a:t> ✅ (untuk masyarakat &amp; pengusaha),</a:t>
            </a:r>
          </a:p>
          <a:p>
            <a:r>
              <a:rPr lang="id-ID" b="1" dirty="0"/>
              <a:t>Melestarikan budaya lokal</a:t>
            </a:r>
            <a:r>
              <a:rPr lang="id-ID" dirty="0"/>
              <a:t> ✅,</a:t>
            </a:r>
          </a:p>
          <a:p>
            <a:r>
              <a:rPr lang="id-ID" b="1" dirty="0"/>
              <a:t>Menjaga kelestarian lingkungan</a:t>
            </a:r>
            <a:r>
              <a:rPr lang="id-ID" dirty="0"/>
              <a:t> ✅.</a:t>
            </a:r>
          </a:p>
          <a:p>
            <a:r>
              <a:rPr lang="id-ID" dirty="0"/>
              <a:t>💡 Jika masyarakat lokal terlibat aktif &amp; kearifan lokal dihargai → pariwisata bisa berkelanjutan.</a:t>
            </a:r>
            <a:endParaRPr lang="en-US" dirty="0"/>
          </a:p>
          <a:p>
            <a:pPr marL="0" indent="0">
              <a:buNone/>
            </a:pPr>
            <a:br>
              <a:rPr lang="id-ID" dirty="0"/>
            </a:br>
            <a:r>
              <a:rPr lang="id-ID" dirty="0"/>
              <a:t>❌ Tapi kalau hanya mengejar keuntungan ekonomi &amp; mengabaikan sosial-budaya/lingkungan → pariwisata menjadi </a:t>
            </a:r>
            <a:r>
              <a:rPr lang="id-ID" i="1" dirty="0" err="1"/>
              <a:t>overtourism</a:t>
            </a:r>
            <a:r>
              <a:rPr lang="id-ID" dirty="0"/>
              <a:t> yang merusak.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503221359"/>
      </p:ext>
    </p:extLst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0E6FE030-BDA7-09C4-5540-3F69D300D0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1124744"/>
            <a:ext cx="7272808" cy="5001419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✨ Kesimpulan</a:t>
            </a:r>
          </a:p>
          <a:p>
            <a:r>
              <a:rPr lang="id-ID" b="1" dirty="0"/>
              <a:t>Masyarakat lokal = aktor utama</a:t>
            </a:r>
            <a:r>
              <a:rPr lang="id-ID" dirty="0"/>
              <a:t> dalam pariwisata → mereka harus jadi subjek, bukan hanya objek.</a:t>
            </a:r>
          </a:p>
          <a:p>
            <a:r>
              <a:rPr lang="id-ID" b="1" dirty="0"/>
              <a:t>Kearifan lokal = identitas destinasi</a:t>
            </a:r>
            <a:r>
              <a:rPr lang="id-ID" dirty="0"/>
              <a:t> → harus dilestarikan agar tidak hilang makna.</a:t>
            </a:r>
          </a:p>
          <a:p>
            <a:r>
              <a:rPr lang="id-ID" b="1" dirty="0"/>
              <a:t>Pariwisata berkelanjutan = keseimbangan</a:t>
            </a:r>
            <a:r>
              <a:rPr lang="id-ID" dirty="0"/>
              <a:t> antara ekonomi, sosial-budaya, dan lingkungan.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849254187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C4133222-7D4E-A406-2D4C-9751AAA8AD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3648" y="692696"/>
            <a:ext cx="6768752" cy="5433467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id-ID" dirty="0">
                <a:solidFill>
                  <a:srgbClr val="FF0000"/>
                </a:solidFill>
              </a:rPr>
              <a:t>📌 Mengapa Mahasiswa Pariwisata Harus Memahami Dampak Sosial, Budaya &amp; Lingkungan?</a:t>
            </a:r>
            <a:endParaRPr lang="en-US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US" dirty="0"/>
          </a:p>
          <a:p>
            <a:pPr marL="0" indent="0">
              <a:buNone/>
            </a:pPr>
            <a:r>
              <a:rPr lang="id-ID" b="1" dirty="0"/>
              <a:t>1. Agar Bisnis Pariwisata Tidak Merugikan Masyarakat Lokal</a:t>
            </a:r>
          </a:p>
          <a:p>
            <a:r>
              <a:rPr lang="id-ID" dirty="0"/>
              <a:t>Pariwisata bisa membawa </a:t>
            </a:r>
            <a:r>
              <a:rPr lang="id-ID" b="1" dirty="0"/>
              <a:t>lapangan kerja dan pendapatan</a:t>
            </a:r>
            <a:r>
              <a:rPr lang="id-ID" dirty="0"/>
              <a:t>, tapi juga bisa menimbulkan </a:t>
            </a:r>
            <a:r>
              <a:rPr lang="id-ID" b="1" dirty="0"/>
              <a:t>kesenjangan sosial &amp; konflik</a:t>
            </a:r>
            <a:r>
              <a:rPr lang="id-ID" dirty="0"/>
              <a:t>.</a:t>
            </a:r>
          </a:p>
          <a:p>
            <a:r>
              <a:rPr lang="id-ID" dirty="0"/>
              <a:t>Mahasiswa perlu tahu cara mengelola agar masyarakat lokal jadi </a:t>
            </a:r>
            <a:r>
              <a:rPr lang="id-ID" b="1" dirty="0"/>
              <a:t>penerima manfaat utama</a:t>
            </a:r>
            <a:r>
              <a:rPr lang="id-ID" dirty="0"/>
              <a:t>, bukan korban.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96291563"/>
      </p:ext>
    </p:extLst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2306C061-317C-7678-8E62-CDEE740F36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id-ID" dirty="0"/>
              <a:t>👉 Jadi, mahasiswa pariwisata perlu memahami bahwa keberhasilan destinasi wisata </a:t>
            </a:r>
            <a:r>
              <a:rPr lang="id-ID" b="1" dirty="0"/>
              <a:t>bukan hanya soal jumlah turis atau profit</a:t>
            </a:r>
            <a:r>
              <a:rPr lang="id-ID" dirty="0"/>
              <a:t>, tapi juga seberapa besar </a:t>
            </a:r>
            <a:r>
              <a:rPr lang="id-ID" b="1" dirty="0"/>
              <a:t>masyarakat lokal sejahtera, budaya tetap lestari, dan lingkungan terjaga</a:t>
            </a:r>
            <a:r>
              <a:rPr lang="id-ID" dirty="0"/>
              <a:t>.</a:t>
            </a:r>
            <a:endParaRPr lang="id-ID"/>
          </a:p>
        </p:txBody>
      </p:sp>
      <p:pic>
        <p:nvPicPr>
          <p:cNvPr id="3" name="Gambar 2">
            <a:extLst>
              <a:ext uri="{FF2B5EF4-FFF2-40B4-BE49-F238E27FC236}">
                <a16:creationId xmlns:a16="http://schemas.microsoft.com/office/drawing/2014/main" id="{83DAFE23-FED3-65FF-C791-49BBB152DF0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3544" r="26319" b="-1"/>
          <a:stretch>
            <a:fillRect/>
          </a:stretch>
        </p:blipFill>
        <p:spPr>
          <a:xfrm>
            <a:off x="4495800" y="0"/>
            <a:ext cx="4648200" cy="685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31709155"/>
      </p:ext>
    </p:extLst>
  </p:cSld>
  <p:clrMapOvr>
    <a:masterClrMapping/>
  </p:clrMapOvr>
  <p:transition spd="slow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8AD084D8-514D-E3A5-042E-E64C6EACD0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7624" y="836712"/>
            <a:ext cx="6912768" cy="5289451"/>
          </a:xfrm>
        </p:spPr>
        <p:txBody>
          <a:bodyPr/>
          <a:lstStyle/>
          <a:p>
            <a:pPr marL="0" indent="0" algn="ctr">
              <a:buNone/>
            </a:pPr>
            <a:r>
              <a:rPr lang="id-ID" dirty="0">
                <a:solidFill>
                  <a:srgbClr val="FF0000"/>
                </a:solidFill>
              </a:rPr>
              <a:t>Tugas Analisis – Dampak Aspek Sosial, Budaya &amp; Lingkungan dalam Pariwisata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id-ID" b="1" dirty="0"/>
              <a:t>📌 Instruksi Tugas</a:t>
            </a:r>
          </a:p>
          <a:p>
            <a:r>
              <a:rPr lang="id-ID" dirty="0"/>
              <a:t>Pilih </a:t>
            </a:r>
            <a:r>
              <a:rPr lang="id-ID" b="1" dirty="0"/>
              <a:t>satu destinasi wisata</a:t>
            </a:r>
            <a:r>
              <a:rPr lang="id-ID" dirty="0"/>
              <a:t> di daerahmu (misalnya: desa wisata, pantai, situs budaya, taman nasional, </a:t>
            </a:r>
            <a:r>
              <a:rPr lang="id-ID" dirty="0" err="1"/>
              <a:t>dll</a:t>
            </a:r>
            <a:r>
              <a:rPr lang="id-ID" dirty="0"/>
              <a:t>).</a:t>
            </a:r>
          </a:p>
          <a:p>
            <a:r>
              <a:rPr lang="id-ID" dirty="0"/>
              <a:t>Lakukan </a:t>
            </a:r>
            <a:r>
              <a:rPr lang="id-ID" b="1" dirty="0"/>
              <a:t>analisis dampak sosial, budaya, dan lingkungan</a:t>
            </a:r>
            <a:r>
              <a:rPr lang="id-ID" dirty="0"/>
              <a:t> dari aktivitas pariwisata di destinasi tersebut.</a:t>
            </a:r>
          </a:p>
          <a:p>
            <a:r>
              <a:rPr lang="id-ID" dirty="0"/>
              <a:t>Jawab pertanyaan analisis berikut:</a:t>
            </a:r>
          </a:p>
          <a:p>
            <a:pPr marL="0" indent="0" algn="ctr">
              <a:buNone/>
            </a:pPr>
            <a:endParaRPr lang="id-ID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9734781"/>
      </p:ext>
    </p:extLst>
  </p:cSld>
  <p:clrMapOvr>
    <a:masterClrMapping/>
  </p:clrMapOvr>
  <p:transition spd="slow"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03E1A226-2A42-7B5D-C694-0146D65FB3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7624" y="764704"/>
            <a:ext cx="6912768" cy="5361459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🔎 </a:t>
            </a:r>
            <a:r>
              <a:rPr lang="id-ID" b="1" dirty="0">
                <a:solidFill>
                  <a:srgbClr val="FF0000"/>
                </a:solidFill>
              </a:rPr>
              <a:t>Pertanyaan Analisis</a:t>
            </a:r>
          </a:p>
          <a:p>
            <a:pPr marL="0" indent="0">
              <a:buNone/>
            </a:pPr>
            <a:r>
              <a:rPr lang="id-ID" b="1" dirty="0"/>
              <a:t>A. Dampak Sosial</a:t>
            </a:r>
          </a:p>
          <a:p>
            <a:r>
              <a:rPr lang="id-ID" dirty="0"/>
              <a:t>Apakah masyarakat lokal mendapat lapangan kerja atau peluang usaha?</a:t>
            </a:r>
          </a:p>
          <a:p>
            <a:r>
              <a:rPr lang="id-ID" dirty="0"/>
              <a:t>Apakah ada perubahan pola hidup masyarakat akibat pariwisata?</a:t>
            </a:r>
          </a:p>
          <a:p>
            <a:r>
              <a:rPr lang="id-ID" dirty="0"/>
              <a:t>Apakah terjadi kesenjangan sosial atau konflik antara pendatang &amp; warga lokal?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663062927"/>
      </p:ext>
    </p:extLst>
  </p:cSld>
  <p:clrMapOvr>
    <a:masterClrMapping/>
  </p:clrMapOvr>
  <p:transition spd="slow">
    <p:fade thruBlk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FE7C631D-AF4E-7D98-50D2-6FC8B3E439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7624" y="836712"/>
            <a:ext cx="6912768" cy="5289451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B. Dampak Budaya</a:t>
            </a:r>
          </a:p>
          <a:p>
            <a:r>
              <a:rPr lang="id-ID" dirty="0"/>
              <a:t>Apakah pariwisata membantu pelestarian tradisi/adat lokal?</a:t>
            </a:r>
          </a:p>
          <a:p>
            <a:r>
              <a:rPr lang="id-ID" dirty="0"/>
              <a:t>Apakah ada budaya yang dikomersialisasi berlebihan?</a:t>
            </a:r>
          </a:p>
          <a:p>
            <a:r>
              <a:rPr lang="id-ID" dirty="0"/>
              <a:t>Bagaimana </a:t>
            </a:r>
            <a:r>
              <a:rPr lang="id-ID" dirty="0" err="1"/>
              <a:t>respon</a:t>
            </a:r>
            <a:r>
              <a:rPr lang="id-ID" dirty="0"/>
              <a:t> generasi muda terhadap pariwisata di daerahnya?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0480869"/>
      </p:ext>
    </p:extLst>
  </p:cSld>
  <p:clrMapOvr>
    <a:masterClrMapping/>
  </p:clrMapOvr>
  <p:transition spd="slow">
    <p:fade thruBlk="1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5A038F15-BC62-328E-C61F-95CCCED782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7624" y="980728"/>
            <a:ext cx="6552728" cy="5145435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C. Dampak Lingkungan</a:t>
            </a:r>
          </a:p>
          <a:p>
            <a:r>
              <a:rPr lang="id-ID" dirty="0"/>
              <a:t>Bagaimana pengelolaan sampah, air, dan energi di destinasi tersebut?</a:t>
            </a:r>
          </a:p>
          <a:p>
            <a:r>
              <a:rPr lang="id-ID" dirty="0"/>
              <a:t>Apakah aktivitas pariwisata menyebabkan kerusakan alam (contoh: erosi, polusi, </a:t>
            </a:r>
            <a:r>
              <a:rPr lang="id-ID" dirty="0" err="1"/>
              <a:t>overcapacity</a:t>
            </a:r>
            <a:r>
              <a:rPr lang="id-ID" dirty="0"/>
              <a:t>)?</a:t>
            </a:r>
          </a:p>
          <a:p>
            <a:r>
              <a:rPr lang="id-ID" dirty="0"/>
              <a:t>Apakah ada upaya konservasi atau wisata berkelanjutan yang dilakukan?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413919492"/>
      </p:ext>
    </p:extLst>
  </p:cSld>
  <p:clrMapOvr>
    <a:masterClrMapping/>
  </p:clrMapOvr>
  <p:transition spd="slow">
    <p:fade thruBlk="1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956C5752-92B3-C265-5E28-BAAA8B4567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620688"/>
            <a:ext cx="7416824" cy="583264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d-ID" b="1" dirty="0"/>
              <a:t>📝 </a:t>
            </a:r>
            <a:r>
              <a:rPr lang="id-ID" b="1" dirty="0">
                <a:solidFill>
                  <a:srgbClr val="FF0000"/>
                </a:solidFill>
              </a:rPr>
              <a:t>Contoh Mini-</a:t>
            </a:r>
            <a:r>
              <a:rPr lang="id-ID" b="1" dirty="0" err="1">
                <a:solidFill>
                  <a:srgbClr val="FF0000"/>
                </a:solidFill>
              </a:rPr>
              <a:t>Case</a:t>
            </a:r>
            <a:r>
              <a:rPr lang="id-ID" b="1" dirty="0">
                <a:solidFill>
                  <a:srgbClr val="FF0000"/>
                </a:solidFill>
              </a:rPr>
              <a:t> (Ringkas)</a:t>
            </a:r>
          </a:p>
          <a:p>
            <a:r>
              <a:rPr lang="id-ID" b="1" dirty="0"/>
              <a:t>Objek:</a:t>
            </a:r>
            <a:r>
              <a:rPr lang="id-ID" dirty="0"/>
              <a:t> Pantai Parangtritis, Yogyakarta</a:t>
            </a:r>
          </a:p>
          <a:p>
            <a:r>
              <a:rPr lang="id-ID" b="1" dirty="0"/>
              <a:t>Dampak Sosial:</a:t>
            </a:r>
            <a:r>
              <a:rPr lang="id-ID" dirty="0"/>
              <a:t> Menyediakan banyak lapangan kerja (pedagang, pemandu ATV, jasa kuda), namun juga menimbulkan masalah sosial berupa urbanisasi &amp; kesenjangan pendapatan.</a:t>
            </a:r>
          </a:p>
          <a:p>
            <a:r>
              <a:rPr lang="id-ID" b="1" dirty="0"/>
              <a:t>Dampak Budaya:</a:t>
            </a:r>
            <a:r>
              <a:rPr lang="id-ID" dirty="0"/>
              <a:t> Ada pelestarian mitos &amp; tradisi Nyai Roro Kidul sebagai daya tarik wisata, namun sebagian dianggap komersialisasi ritual.</a:t>
            </a:r>
          </a:p>
          <a:p>
            <a:r>
              <a:rPr lang="id-ID" b="1" dirty="0"/>
              <a:t>Dampak Lingkungan:</a:t>
            </a:r>
            <a:r>
              <a:rPr lang="id-ID" dirty="0"/>
              <a:t> Sampah plastik meningkat di musim liburan, pengelolaan sampah masih terbatas. Upaya dilakukan dengan program “Pantai Bersih” oleh komunitas lokal.</a:t>
            </a:r>
          </a:p>
          <a:p>
            <a:r>
              <a:rPr lang="id-ID" b="1" dirty="0"/>
              <a:t>Kesimpulan:</a:t>
            </a:r>
            <a:r>
              <a:rPr lang="id-ID" dirty="0"/>
              <a:t> Pariwisata memberi manfaat ekonomi, tetapi perlu peningkatan pengelolaan lingkungan dan penguatan kearifan lokal.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09229053"/>
      </p:ext>
    </p:extLst>
  </p:cSld>
  <p:clrMapOvr>
    <a:masterClrMapping/>
  </p:clrMapOvr>
  <p:transition spd="slow">
    <p:fade thruBlk="1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  <a:p>
            <a:r>
              <a:rPr lang="id-ID" sz="4000" b="1" dirty="0">
                <a:sym typeface="Wingdings" panose="05000000000000000000" pitchFamily="2" charset="2"/>
              </a:rPr>
              <a:t> </a:t>
            </a:r>
            <a:r>
              <a:rPr lang="en-US" sz="4000" b="1" dirty="0"/>
              <a:t>END</a:t>
            </a:r>
            <a:r>
              <a:rPr lang="id-ID" sz="4000" b="1" dirty="0"/>
              <a:t> </a:t>
            </a:r>
            <a:r>
              <a:rPr lang="id-ID" sz="4000" b="1" dirty="0">
                <a:sym typeface="Wingdings" panose="05000000000000000000" pitchFamily="2" charset="2"/>
              </a:rPr>
              <a:t></a:t>
            </a:r>
            <a:endParaRPr lang="en-US" sz="4000" b="1" dirty="0">
              <a:sym typeface="Wingdings" panose="05000000000000000000" pitchFamily="2" charset="2"/>
            </a:endParaRPr>
          </a:p>
          <a:p>
            <a:endParaRPr lang="en-US" sz="4000" b="1" dirty="0"/>
          </a:p>
        </p:txBody>
      </p:sp>
      <p:pic>
        <p:nvPicPr>
          <p:cNvPr id="2" name="Gambar 1">
            <a:extLst>
              <a:ext uri="{FF2B5EF4-FFF2-40B4-BE49-F238E27FC236}">
                <a16:creationId xmlns:a16="http://schemas.microsoft.com/office/drawing/2014/main" id="{72911724-7A2C-E0DA-13AE-778C74D274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3573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A6D8050E-80B1-6597-4B94-97BF74B0A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1640" y="980728"/>
            <a:ext cx="6912768" cy="5145435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2. Untuk Melestarikan Budaya &amp; Identitas Daerah</a:t>
            </a:r>
          </a:p>
          <a:p>
            <a:r>
              <a:rPr lang="id-ID" dirty="0"/>
              <a:t>Budaya lokal adalah </a:t>
            </a:r>
            <a:r>
              <a:rPr lang="id-ID" b="1" dirty="0"/>
              <a:t>daya tarik utama pariwisata Indonesia</a:t>
            </a:r>
            <a:r>
              <a:rPr lang="id-ID" dirty="0"/>
              <a:t>.</a:t>
            </a:r>
          </a:p>
          <a:p>
            <a:r>
              <a:rPr lang="id-ID" dirty="0"/>
              <a:t>Tanpa pemahaman, budaya bisa </a:t>
            </a:r>
            <a:r>
              <a:rPr lang="id-ID" b="1" dirty="0"/>
              <a:t>dikomersialisasi</a:t>
            </a:r>
            <a:r>
              <a:rPr lang="id-ID" dirty="0"/>
              <a:t> berlebihan hingga kehilangan makna.</a:t>
            </a:r>
          </a:p>
          <a:p>
            <a:r>
              <a:rPr lang="id-ID" dirty="0"/>
              <a:t>Mahasiswa perlu peka: bagaimana pariwisata bisa </a:t>
            </a:r>
            <a:r>
              <a:rPr lang="id-ID" b="1" dirty="0"/>
              <a:t>melestarikan, bukan merusak</a:t>
            </a:r>
            <a:r>
              <a:rPr lang="id-ID" dirty="0"/>
              <a:t> budaya.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92075966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F29D0B13-D4A3-FA5E-B438-5B7828CD8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3648" y="908720"/>
            <a:ext cx="6624736" cy="5217443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3. Untuk Menjaga Lingkungan &amp; Alam</a:t>
            </a:r>
          </a:p>
          <a:p>
            <a:r>
              <a:rPr lang="id-ID" dirty="0"/>
              <a:t>Pariwisata yang tidak memperhatikan lingkungan → polusi, sampah, kerusakan ekosistem, </a:t>
            </a:r>
            <a:r>
              <a:rPr lang="id-ID" i="1" dirty="0" err="1"/>
              <a:t>overtourism</a:t>
            </a:r>
            <a:r>
              <a:rPr lang="id-ID" dirty="0"/>
              <a:t>.</a:t>
            </a:r>
          </a:p>
          <a:p>
            <a:r>
              <a:rPr lang="id-ID" dirty="0"/>
              <a:t>Dengan pemahaman SBL, mahasiswa bisa merancang wisata yang </a:t>
            </a:r>
            <a:r>
              <a:rPr lang="id-ID" b="1" dirty="0"/>
              <a:t>ramah lingkungan (eco-</a:t>
            </a:r>
            <a:r>
              <a:rPr lang="id-ID" b="1" dirty="0" err="1"/>
              <a:t>tourism</a:t>
            </a:r>
            <a:r>
              <a:rPr lang="id-ID" b="1" dirty="0"/>
              <a:t>, </a:t>
            </a:r>
            <a:r>
              <a:rPr lang="id-ID" b="1" dirty="0" err="1"/>
              <a:t>green</a:t>
            </a:r>
            <a:r>
              <a:rPr lang="id-ID" b="1" dirty="0"/>
              <a:t> </a:t>
            </a:r>
            <a:r>
              <a:rPr lang="id-ID" b="1" dirty="0" err="1"/>
              <a:t>tourism</a:t>
            </a:r>
            <a:r>
              <a:rPr lang="id-ID" b="1" dirty="0"/>
              <a:t>)</a:t>
            </a:r>
            <a:r>
              <a:rPr lang="id-ID" dirty="0"/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2921591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3DC7F10C-E057-5861-C102-20B6EABD0C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632" y="908720"/>
            <a:ext cx="6912768" cy="5217443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4. Sebagai Dasar Pengambilan Keputusan dalam Studi Kelayakan</a:t>
            </a:r>
          </a:p>
          <a:p>
            <a:r>
              <a:rPr lang="id-ID" dirty="0"/>
              <a:t>Studi kelayakan bukan hanya soal NPV, IRR, atau keuntungan finansial.</a:t>
            </a:r>
          </a:p>
          <a:p>
            <a:r>
              <a:rPr lang="id-ID" dirty="0"/>
              <a:t>Kalau aspek sosial, budaya, atau lingkungan diabaikan → bisnis bisa ditolak pemerintah, ditentang masyarakat, atau gagal secara jangka panjang.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577244447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2BE84740-6485-0B94-F56B-51BE4B5903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1640" y="908720"/>
            <a:ext cx="6912768" cy="5217443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5. Mendukung Konsep Pariwisata Berkelanjutan (</a:t>
            </a:r>
            <a:r>
              <a:rPr lang="id-ID" b="1" dirty="0" err="1"/>
              <a:t>Sustainable</a:t>
            </a:r>
            <a:r>
              <a:rPr lang="id-ID" b="1" dirty="0"/>
              <a:t> Tourism)</a:t>
            </a:r>
          </a:p>
          <a:p>
            <a:r>
              <a:rPr lang="id-ID" dirty="0"/>
              <a:t>Tujuan global pariwisata sekarang adalah </a:t>
            </a:r>
            <a:r>
              <a:rPr lang="id-ID" b="1" dirty="0" err="1"/>
              <a:t>sustainable</a:t>
            </a:r>
            <a:r>
              <a:rPr lang="id-ID" b="1" dirty="0"/>
              <a:t> </a:t>
            </a:r>
            <a:r>
              <a:rPr lang="id-ID" b="1" dirty="0" err="1"/>
              <a:t>tourism</a:t>
            </a:r>
            <a:r>
              <a:rPr lang="id-ID" dirty="0"/>
              <a:t> → menguntungkan secara ekonomi, sosial adil, budaya lestari, dan ramah lingkungan.</a:t>
            </a:r>
          </a:p>
          <a:p>
            <a:r>
              <a:rPr lang="id-ID" dirty="0"/>
              <a:t>Mahasiswa perlu memahami bahwa </a:t>
            </a:r>
            <a:r>
              <a:rPr lang="id-ID" b="1" dirty="0"/>
              <a:t>pariwisata tanpa keberlanjutan = hanya sukses sesaat</a:t>
            </a:r>
            <a:r>
              <a:rPr lang="id-ID" dirty="0"/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45876213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34EDA5BC-A2A9-CD96-53E2-5344E079B8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632" y="836712"/>
            <a:ext cx="7056784" cy="528945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d-ID" b="1" dirty="0"/>
              <a:t>✨ Kesimpulan</a:t>
            </a:r>
          </a:p>
          <a:p>
            <a:r>
              <a:rPr lang="id-ID" dirty="0"/>
              <a:t>Mahasiswa pariwisata harus memahami dampak aspek sosial, budaya, &amp; lingkungan karena:</a:t>
            </a:r>
          </a:p>
          <a:p>
            <a:r>
              <a:rPr lang="id-ID" dirty="0"/>
              <a:t>🧑‍🤝‍🧑 Melibatkan masyarakat lokal sebagai aktor utama.</a:t>
            </a:r>
          </a:p>
          <a:p>
            <a:r>
              <a:rPr lang="id-ID" dirty="0"/>
              <a:t>🎭 Melestarikan budaya dan identitas daerah.</a:t>
            </a:r>
          </a:p>
          <a:p>
            <a:r>
              <a:rPr lang="id-ID" dirty="0"/>
              <a:t>🌱 Menjaga alam agar destinasi tidak rusak.</a:t>
            </a:r>
          </a:p>
          <a:p>
            <a:r>
              <a:rPr lang="id-ID" dirty="0"/>
              <a:t>📊 Menjadi dasar studi kelayakan yang komprehensif.</a:t>
            </a:r>
          </a:p>
          <a:p>
            <a:r>
              <a:rPr lang="id-ID" dirty="0"/>
              <a:t>🌍 Mendukung pariwisata berkelanjutan sesuai arah pembangunan global.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291840774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F7D197F0-70BC-07E3-2C84-C9C79E8B44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7624" y="548680"/>
            <a:ext cx="6984776" cy="5577483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id-ID" dirty="0"/>
              <a:t>📌 </a:t>
            </a:r>
            <a:r>
              <a:rPr lang="id-ID" dirty="0">
                <a:solidFill>
                  <a:srgbClr val="FF0000"/>
                </a:solidFill>
              </a:rPr>
              <a:t>Cara Memahami Dampak Aspek Sosial, Budaya &amp; Lingkungan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id-ID" b="1" dirty="0"/>
              <a:t>1. Melalui Teori Dasar</a:t>
            </a:r>
          </a:p>
          <a:p>
            <a:pPr marL="0" indent="0">
              <a:buNone/>
            </a:pPr>
            <a:r>
              <a:rPr lang="id-ID" dirty="0"/>
              <a:t>konsep:</a:t>
            </a:r>
          </a:p>
          <a:p>
            <a:r>
              <a:rPr lang="id-ID" b="1" dirty="0"/>
              <a:t>Aspek Sosial</a:t>
            </a:r>
            <a:r>
              <a:rPr lang="id-ID" dirty="0"/>
              <a:t> → pengaruh terhadap kesejahteraan masyarakat, lapangan kerja, kesenjangan sosial.</a:t>
            </a:r>
          </a:p>
          <a:p>
            <a:r>
              <a:rPr lang="id-ID" b="1" dirty="0"/>
              <a:t>Aspek Budaya</a:t>
            </a:r>
            <a:r>
              <a:rPr lang="id-ID" dirty="0"/>
              <a:t> → dampak terhadap tradisi, adat, nilai lokal, komersialisasi budaya.</a:t>
            </a:r>
          </a:p>
          <a:p>
            <a:r>
              <a:rPr lang="id-ID" b="1" dirty="0"/>
              <a:t>Aspek Lingkungan</a:t>
            </a:r>
            <a:r>
              <a:rPr lang="id-ID" dirty="0"/>
              <a:t> → dampak terhadap ekosistem, polusi, </a:t>
            </a:r>
            <a:r>
              <a:rPr lang="id-ID" dirty="0" err="1"/>
              <a:t>carrying</a:t>
            </a:r>
            <a:r>
              <a:rPr lang="id-ID" dirty="0"/>
              <a:t> </a:t>
            </a:r>
            <a:r>
              <a:rPr lang="id-ID" dirty="0" err="1"/>
              <a:t>capacity</a:t>
            </a:r>
            <a:r>
              <a:rPr lang="id-ID" dirty="0"/>
              <a:t> destinasi.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99376919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5267A0ED-B8F8-6BD0-C050-CAFA67C28F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836712"/>
            <a:ext cx="7128792" cy="5289451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2. Studi Kasus Nyata</a:t>
            </a:r>
          </a:p>
          <a:p>
            <a:pPr marL="0" indent="0">
              <a:buNone/>
            </a:pPr>
            <a:r>
              <a:rPr lang="id-ID" dirty="0"/>
              <a:t>💡 belajar dari contoh:</a:t>
            </a:r>
          </a:p>
          <a:p>
            <a:r>
              <a:rPr lang="id-ID" b="1" dirty="0"/>
              <a:t>Sosial:</a:t>
            </a:r>
            <a:r>
              <a:rPr lang="id-ID" dirty="0"/>
              <a:t> Bali — lapangan kerja meningkat, tapi juga terjadi gentrifikasi &amp; konflik lahan.</a:t>
            </a:r>
          </a:p>
          <a:p>
            <a:r>
              <a:rPr lang="id-ID" b="1" dirty="0"/>
              <a:t>Budaya:</a:t>
            </a:r>
            <a:r>
              <a:rPr lang="id-ID" dirty="0"/>
              <a:t> Tana Toraja — tradisi Rambu Solo’ jadi atraksi wisata → pro-kontra antara pelestarian &amp; komersialisasi.</a:t>
            </a:r>
          </a:p>
          <a:p>
            <a:r>
              <a:rPr lang="id-ID" b="1" dirty="0"/>
              <a:t>Lingkungan:</a:t>
            </a:r>
            <a:r>
              <a:rPr lang="id-ID" dirty="0"/>
              <a:t> Pulau Komodo — </a:t>
            </a:r>
            <a:r>
              <a:rPr lang="id-ID" dirty="0" err="1"/>
              <a:t>overtourism</a:t>
            </a:r>
            <a:r>
              <a:rPr lang="id-ID" dirty="0"/>
              <a:t> mengancam habitat komodo &amp; ekosistem laut.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512631200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2969</TotalTime>
  <Words>1243</Words>
  <Application>Microsoft Office PowerPoint</Application>
  <PresentationFormat>Tampilan Layar (4:3)</PresentationFormat>
  <Paragraphs>129</Paragraphs>
  <Slides>26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5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26</vt:i4>
      </vt:variant>
    </vt:vector>
  </HeadingPairs>
  <TitlesOfParts>
    <vt:vector size="32" baseType="lpstr">
      <vt:lpstr>Arial</vt:lpstr>
      <vt:lpstr>Calibri</vt:lpstr>
      <vt:lpstr>Cambria</vt:lpstr>
      <vt:lpstr>Times New Roman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yusminar wahyuningsih</cp:lastModifiedBy>
  <cp:revision>445</cp:revision>
  <cp:lastPrinted>2017-08-29T02:54:51Z</cp:lastPrinted>
  <dcterms:created xsi:type="dcterms:W3CDTF">2010-04-18T12:06:30Z</dcterms:created>
  <dcterms:modified xsi:type="dcterms:W3CDTF">2025-09-07T08:37:14Z</dcterms:modified>
</cp:coreProperties>
</file>