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99" r:id="rId3"/>
    <p:sldId id="302" r:id="rId4"/>
    <p:sldId id="303" r:id="rId5"/>
    <p:sldId id="304" r:id="rId6"/>
    <p:sldId id="305" r:id="rId7"/>
    <p:sldId id="306" r:id="rId8"/>
    <p:sldId id="307" r:id="rId9"/>
    <p:sldId id="308" r:id="rId10"/>
    <p:sldId id="301" r:id="rId11"/>
    <p:sldId id="309" r:id="rId12"/>
    <p:sldId id="310" r:id="rId13"/>
    <p:sldId id="311" r:id="rId14"/>
    <p:sldId id="312" r:id="rId15"/>
    <p:sldId id="313" r:id="rId16"/>
    <p:sldId id="314" r:id="rId17"/>
    <p:sldId id="300" r:id="rId18"/>
  </p:sldIdLst>
  <p:sldSz cx="9144000" cy="6858000" type="screen4x3"/>
  <p:notesSz cx="7045325" cy="9345613"/>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2" autoAdjust="0"/>
    <p:restoredTop sz="94580" autoAdjust="0"/>
  </p:normalViewPr>
  <p:slideViewPr>
    <p:cSldViewPr>
      <p:cViewPr varScale="1">
        <p:scale>
          <a:sx n="59" d="100"/>
          <a:sy n="59" d="100"/>
        </p:scale>
        <p:origin x="612"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TELEPHONE OPERATOR</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7</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C00000"/>
                </a:solidFill>
                <a:latin typeface="Cambria" panose="02040503050406030204" pitchFamily="18" charset="0"/>
              </a:rPr>
              <a:t>CARA MENANGANI TELEPHONE BERNADA ANCAMAN</a:t>
            </a:r>
            <a:endParaRPr lang="id-ID" dirty="0">
              <a:solidFill>
                <a:srgbClr val="C00000"/>
              </a:solidFill>
            </a:endParaRPr>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endParaRPr lang="id-ID" sz="2600" dirty="0">
              <a:solidFill>
                <a:schemeClr val="tx1"/>
              </a:solidFill>
              <a:latin typeface="Cambria" panose="02040503050406030204" pitchFamily="18" charset="0"/>
              <a:cs typeface="Arial" panose="020B0604020202020204" pitchFamily="34" charset="0"/>
            </a:endParaRPr>
          </a:p>
          <a:p>
            <a:pPr marL="342900" indent="-342900" algn="l">
              <a:buFont typeface="Arial" pitchFamily="34" charset="0"/>
              <a:buChar char="•"/>
            </a:pPr>
            <a:endParaRPr lang="id-ID" sz="2400" dirty="0">
              <a:solidFill>
                <a:schemeClr val="tx1"/>
              </a:solidFill>
              <a:latin typeface="Arial" panose="020B0604020202020204" pitchFamily="34" charset="0"/>
              <a:cs typeface="Arial" panose="020B0604020202020204" pitchFamily="34" charset="0"/>
            </a:endParaRPr>
          </a:p>
        </p:txBody>
      </p:sp>
      <p:sp>
        <p:nvSpPr>
          <p:cNvPr id="5" name="Kotak Teks 4">
            <a:extLst>
              <a:ext uri="{FF2B5EF4-FFF2-40B4-BE49-F238E27FC236}">
                <a16:creationId xmlns:a16="http://schemas.microsoft.com/office/drawing/2014/main" id="{50F21D10-45BE-1163-2010-CD4ADBD2D16E}"/>
              </a:ext>
            </a:extLst>
          </p:cNvPr>
          <p:cNvSpPr txBox="1"/>
          <p:nvPr/>
        </p:nvSpPr>
        <p:spPr>
          <a:xfrm>
            <a:off x="1619672" y="1844824"/>
            <a:ext cx="6480720" cy="2677656"/>
          </a:xfrm>
          <a:prstGeom prst="rect">
            <a:avLst/>
          </a:prstGeom>
          <a:noFill/>
        </p:spPr>
        <p:txBody>
          <a:bodyPr wrap="square">
            <a:spAutoFit/>
          </a:bodyPr>
          <a:lstStyle/>
          <a:p>
            <a:r>
              <a:rPr lang="id-ID" sz="2800" dirty="0"/>
              <a:t>Menangani telepon yang bernada ancaman memerlukan perhatian khusus untuk memastikan keamanan dan menghindari potensi risiko. Berikut adalah langkah-langkah yang bisa diikuti jika Anda menghadapi situasi seperti ini:</a:t>
            </a:r>
            <a:endParaRPr lang="en-US" sz="2800" dirty="0"/>
          </a:p>
        </p:txBody>
      </p:sp>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0596C5DE-440A-70FD-79D9-BBE68CA50B7C}"/>
              </a:ext>
            </a:extLst>
          </p:cNvPr>
          <p:cNvSpPr>
            <a:spLocks noGrp="1"/>
          </p:cNvSpPr>
          <p:nvPr>
            <p:ph idx="1"/>
          </p:nvPr>
        </p:nvSpPr>
        <p:spPr>
          <a:xfrm>
            <a:off x="971600" y="764704"/>
            <a:ext cx="7272808" cy="5361459"/>
          </a:xfrm>
        </p:spPr>
        <p:txBody>
          <a:bodyPr/>
          <a:lstStyle/>
          <a:p>
            <a:pPr marL="0" indent="0">
              <a:buNone/>
            </a:pPr>
            <a:r>
              <a:rPr lang="nn-NO" b="1" dirty="0"/>
              <a:t>1. Tetap Tenang:</a:t>
            </a:r>
            <a:endParaRPr lang="nn-NO" dirty="0"/>
          </a:p>
          <a:p>
            <a:r>
              <a:rPr lang="nn-NO" b="1" dirty="0"/>
              <a:t>Jangan Panik:</a:t>
            </a:r>
            <a:r>
              <a:rPr lang="nn-NO" dirty="0"/>
              <a:t> Usahakan untuk tetap tenang dan jangan membiarkan ancaman mempengaruhi emosi Anda. Reaksi panik bisa memperburuk situasi.</a:t>
            </a:r>
          </a:p>
          <a:p>
            <a:pPr marL="0" indent="0">
              <a:buNone/>
            </a:pPr>
            <a:r>
              <a:rPr lang="en-US" b="1" dirty="0"/>
              <a:t>2. </a:t>
            </a:r>
            <a:r>
              <a:rPr lang="id-ID" b="1" dirty="0"/>
              <a:t>Dengarkan dengan Seksama:</a:t>
            </a:r>
            <a:endParaRPr lang="id-ID" dirty="0"/>
          </a:p>
          <a:p>
            <a:r>
              <a:rPr lang="id-ID" b="1" dirty="0"/>
              <a:t>Catat Detail:</a:t>
            </a:r>
            <a:r>
              <a:rPr lang="id-ID" dirty="0"/>
              <a:t> Dengarkan apa yang dikatakan penelepon dan catat detail penting seperti isi ancaman, nada suara, dan informasi lain yang mungkin relevan.</a:t>
            </a:r>
            <a:endParaRPr lang="en-US" dirty="0"/>
          </a:p>
          <a:p>
            <a:endParaRPr lang="id-ID" dirty="0"/>
          </a:p>
        </p:txBody>
      </p:sp>
    </p:spTree>
    <p:extLst>
      <p:ext uri="{BB962C8B-B14F-4D97-AF65-F5344CB8AC3E}">
        <p14:creationId xmlns:p14="http://schemas.microsoft.com/office/powerpoint/2010/main" val="1119597836"/>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FA344DD8-FF9C-495F-194F-8FE75047EB7C}"/>
              </a:ext>
            </a:extLst>
          </p:cNvPr>
          <p:cNvSpPr>
            <a:spLocks noGrp="1"/>
          </p:cNvSpPr>
          <p:nvPr>
            <p:ph idx="1"/>
          </p:nvPr>
        </p:nvSpPr>
        <p:spPr>
          <a:xfrm>
            <a:off x="1043608" y="764704"/>
            <a:ext cx="7272808" cy="5361459"/>
          </a:xfrm>
        </p:spPr>
        <p:txBody>
          <a:bodyPr/>
          <a:lstStyle/>
          <a:p>
            <a:pPr marL="0" indent="0">
              <a:buNone/>
            </a:pPr>
            <a:r>
              <a:rPr lang="en-US" b="1" dirty="0"/>
              <a:t>3. </a:t>
            </a:r>
            <a:r>
              <a:rPr lang="id-ID" b="1" dirty="0"/>
              <a:t>Jangan Terlibat dalam Diskusi:</a:t>
            </a:r>
            <a:endParaRPr lang="id-ID" dirty="0"/>
          </a:p>
          <a:p>
            <a:r>
              <a:rPr lang="id-ID" b="1" dirty="0"/>
              <a:t>Hindari Provokasi:</a:t>
            </a:r>
            <a:r>
              <a:rPr lang="id-ID" dirty="0"/>
              <a:t> Jangan mencoba untuk berdebat atau menanggapi ancaman secara emosional. Fokuslah pada menjaga percakapan tetap singkat dan profesional.</a:t>
            </a:r>
            <a:endParaRPr lang="en-US" dirty="0"/>
          </a:p>
          <a:p>
            <a:pPr marL="0" indent="0">
              <a:buNone/>
            </a:pPr>
            <a:r>
              <a:rPr lang="en-US" b="1" dirty="0"/>
              <a:t>4. </a:t>
            </a:r>
            <a:r>
              <a:rPr lang="id-ID" b="1" dirty="0"/>
              <a:t>Tanyakan Identitas:</a:t>
            </a:r>
            <a:endParaRPr lang="id-ID" dirty="0"/>
          </a:p>
          <a:p>
            <a:r>
              <a:rPr lang="id-ID" b="1" dirty="0"/>
              <a:t>Minta Nama dan Kontak:</a:t>
            </a:r>
            <a:r>
              <a:rPr lang="id-ID" dirty="0"/>
              <a:t> Jika aman untuk dilakukan, Anda dapat meminta nama penelepon atau informasi kontak lain. Namun, lakukan ini dengan hati-hati dan hanya jika Anda merasa aman.</a:t>
            </a:r>
            <a:endParaRPr lang="en-US" dirty="0"/>
          </a:p>
          <a:p>
            <a:endParaRPr lang="id-ID" dirty="0"/>
          </a:p>
          <a:p>
            <a:endParaRPr lang="id-ID" dirty="0"/>
          </a:p>
        </p:txBody>
      </p:sp>
    </p:spTree>
    <p:extLst>
      <p:ext uri="{BB962C8B-B14F-4D97-AF65-F5344CB8AC3E}">
        <p14:creationId xmlns:p14="http://schemas.microsoft.com/office/powerpoint/2010/main" val="1709627740"/>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7217FF17-E7F7-8352-538E-6A0D0B930D14}"/>
              </a:ext>
            </a:extLst>
          </p:cNvPr>
          <p:cNvSpPr>
            <a:spLocks noGrp="1"/>
          </p:cNvSpPr>
          <p:nvPr>
            <p:ph idx="1"/>
          </p:nvPr>
        </p:nvSpPr>
        <p:spPr>
          <a:xfrm>
            <a:off x="971600" y="676262"/>
            <a:ext cx="7571184" cy="5505475"/>
          </a:xfrm>
        </p:spPr>
        <p:txBody>
          <a:bodyPr>
            <a:normAutofit fontScale="92500" lnSpcReduction="10000"/>
          </a:bodyPr>
          <a:lstStyle/>
          <a:p>
            <a:pPr marL="0" indent="0">
              <a:buNone/>
            </a:pPr>
            <a:r>
              <a:rPr lang="en-US" b="1" dirty="0"/>
              <a:t>5. </a:t>
            </a:r>
            <a:r>
              <a:rPr lang="id-ID" b="1" dirty="0"/>
              <a:t>Akhiri Panggilan dengan Cepat:</a:t>
            </a:r>
            <a:endParaRPr lang="id-ID" dirty="0"/>
          </a:p>
          <a:p>
            <a:r>
              <a:rPr lang="id-ID" b="1" dirty="0"/>
              <a:t>Tutupi Panggilan:</a:t>
            </a:r>
            <a:r>
              <a:rPr lang="id-ID" dirty="0"/>
              <a:t> Jika situasinya merasa tidak aman atau ancaman terus berlanjut, tutup panggilan dengan sopan namun cepat. Misalnya, “Saya akan menghentikan percakapan ini sekarang. Terima kasih.”</a:t>
            </a:r>
            <a:endParaRPr lang="en-US" dirty="0"/>
          </a:p>
          <a:p>
            <a:pPr marL="0" indent="0">
              <a:buNone/>
            </a:pPr>
            <a:r>
              <a:rPr lang="en-US" dirty="0"/>
              <a:t>6. </a:t>
            </a:r>
            <a:r>
              <a:rPr lang="id-ID" b="1" dirty="0"/>
              <a:t>Laporkan Panggilan:</a:t>
            </a:r>
            <a:endParaRPr lang="id-ID" dirty="0"/>
          </a:p>
          <a:p>
            <a:r>
              <a:rPr lang="id-ID" b="1" dirty="0"/>
              <a:t>Hubungi Pihak Berwenang:</a:t>
            </a:r>
            <a:r>
              <a:rPr lang="id-ID" dirty="0"/>
              <a:t> Laporkan ancaman kepada pihak berwenang, seperti polisi atau departemen keamanan. Berikan mereka semua detail yang telah Anda catat.</a:t>
            </a:r>
          </a:p>
          <a:p>
            <a:r>
              <a:rPr lang="id-ID" b="1" dirty="0"/>
              <a:t>Informasikan Atasan:</a:t>
            </a:r>
            <a:r>
              <a:rPr lang="id-ID" dirty="0"/>
              <a:t> Jika Anda bekerja di sebuah perusahaan, laporkan kejadian tersebut kepada atasan atau departemen keamanan perusahaan.</a:t>
            </a:r>
          </a:p>
          <a:p>
            <a:endParaRPr lang="id-ID" dirty="0"/>
          </a:p>
        </p:txBody>
      </p:sp>
    </p:spTree>
    <p:extLst>
      <p:ext uri="{BB962C8B-B14F-4D97-AF65-F5344CB8AC3E}">
        <p14:creationId xmlns:p14="http://schemas.microsoft.com/office/powerpoint/2010/main" val="3390890703"/>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A59194E2-276E-1F74-37DD-66E01A917FBA}"/>
              </a:ext>
            </a:extLst>
          </p:cNvPr>
          <p:cNvSpPr>
            <a:spLocks noGrp="1"/>
          </p:cNvSpPr>
          <p:nvPr>
            <p:ph idx="1"/>
          </p:nvPr>
        </p:nvSpPr>
        <p:spPr>
          <a:xfrm>
            <a:off x="899592" y="764704"/>
            <a:ext cx="7560840" cy="5361459"/>
          </a:xfrm>
        </p:spPr>
        <p:txBody>
          <a:bodyPr/>
          <a:lstStyle/>
          <a:p>
            <a:pPr marL="0" indent="0">
              <a:buNone/>
            </a:pPr>
            <a:r>
              <a:rPr lang="en-US" b="1" dirty="0"/>
              <a:t>7. </a:t>
            </a:r>
            <a:r>
              <a:rPr lang="id-ID" b="1" dirty="0"/>
              <a:t>Kumpulkan Bukti:</a:t>
            </a:r>
            <a:endParaRPr lang="id-ID" dirty="0"/>
          </a:p>
          <a:p>
            <a:r>
              <a:rPr lang="id-ID" b="1" dirty="0"/>
              <a:t>Simpan Rekaman:</a:t>
            </a:r>
            <a:r>
              <a:rPr lang="id-ID" dirty="0"/>
              <a:t> Jika mungkin, simpan rekaman panggilan atau bukti tertulis dari ancaman. Ini akan membantu pihak berwenang dalam investigasi.</a:t>
            </a:r>
            <a:endParaRPr lang="en-US" dirty="0"/>
          </a:p>
          <a:p>
            <a:pPr marL="0" indent="0">
              <a:buNone/>
            </a:pPr>
            <a:r>
              <a:rPr lang="en-US" dirty="0"/>
              <a:t>8. </a:t>
            </a:r>
            <a:r>
              <a:rPr lang="id-ID" b="1" dirty="0"/>
              <a:t>Tingkatkan Keamanan:</a:t>
            </a:r>
            <a:endParaRPr lang="id-ID" dirty="0"/>
          </a:p>
          <a:p>
            <a:r>
              <a:rPr lang="id-ID" b="1" dirty="0"/>
              <a:t>Tindakan Preventif:</a:t>
            </a:r>
            <a:r>
              <a:rPr lang="id-ID" dirty="0"/>
              <a:t> Pertimbangkan untuk memperkuat sistem keamanan, baik di lingkungan kerja maupun di rumah, jika Anda merasa perlu.</a:t>
            </a:r>
          </a:p>
          <a:p>
            <a:endParaRPr lang="id-ID" dirty="0"/>
          </a:p>
        </p:txBody>
      </p:sp>
    </p:spTree>
    <p:extLst>
      <p:ext uri="{BB962C8B-B14F-4D97-AF65-F5344CB8AC3E}">
        <p14:creationId xmlns:p14="http://schemas.microsoft.com/office/powerpoint/2010/main" val="1475251698"/>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4BDE04C8-4E6E-527E-0B5B-AE28910C16A2}"/>
              </a:ext>
            </a:extLst>
          </p:cNvPr>
          <p:cNvSpPr>
            <a:spLocks noGrp="1"/>
          </p:cNvSpPr>
          <p:nvPr>
            <p:ph idx="1"/>
          </p:nvPr>
        </p:nvSpPr>
        <p:spPr>
          <a:xfrm>
            <a:off x="971600" y="692696"/>
            <a:ext cx="7416824" cy="5433467"/>
          </a:xfrm>
        </p:spPr>
        <p:txBody>
          <a:bodyPr/>
          <a:lstStyle/>
          <a:p>
            <a:pPr marL="0" indent="0">
              <a:buNone/>
            </a:pPr>
            <a:r>
              <a:rPr lang="en-US" b="1" dirty="0"/>
              <a:t>9. </a:t>
            </a:r>
            <a:r>
              <a:rPr lang="id-ID" b="1" dirty="0"/>
              <a:t>Dukungan Emosional:</a:t>
            </a:r>
            <a:endParaRPr lang="id-ID" dirty="0"/>
          </a:p>
          <a:p>
            <a:r>
              <a:rPr lang="id-ID" b="1" dirty="0"/>
              <a:t>Cari Dukungan:</a:t>
            </a:r>
            <a:r>
              <a:rPr lang="id-ID" dirty="0"/>
              <a:t> Jika Anda merasa terganggu secara emosional oleh ancaman tersebut, bicarakan dengan seseorang yang Anda percayai atau pertimbangkan untuk mencari bantuan profesional.</a:t>
            </a:r>
            <a:endParaRPr lang="en-US" dirty="0"/>
          </a:p>
          <a:p>
            <a:pPr marL="0" indent="0">
              <a:lnSpc>
                <a:spcPct val="90000"/>
              </a:lnSpc>
              <a:buNone/>
            </a:pPr>
            <a:r>
              <a:rPr lang="en-US" b="1" dirty="0"/>
              <a:t>10. </a:t>
            </a:r>
            <a:r>
              <a:rPr lang="id-ID" b="1" dirty="0"/>
              <a:t>Kaji Prosedur Keamanan:</a:t>
            </a:r>
            <a:endParaRPr lang="id-ID" dirty="0"/>
          </a:p>
          <a:p>
            <a:pPr marL="457200" lvl="1" indent="0">
              <a:lnSpc>
                <a:spcPct val="90000"/>
              </a:lnSpc>
              <a:buNone/>
            </a:pPr>
            <a:r>
              <a:rPr lang="id-ID" sz="2800" b="1" dirty="0"/>
              <a:t>Periksa Kebijakan:</a:t>
            </a:r>
            <a:r>
              <a:rPr lang="id-ID" sz="2800" dirty="0"/>
              <a:t> Jika Anda bekerja di suatu organisasi, tinjau dan perbarui kebijakan keamanan dan prosedur penanganan ancaman telepon agar siap menghadapi situasi serupa di masa depan.</a:t>
            </a:r>
            <a:endParaRPr lang="en-US" sz="2800" dirty="0"/>
          </a:p>
          <a:p>
            <a:pPr marL="457200" lvl="1" indent="0">
              <a:lnSpc>
                <a:spcPct val="90000"/>
              </a:lnSpc>
              <a:buNone/>
            </a:pPr>
            <a:endParaRPr lang="id-ID" sz="2800" dirty="0"/>
          </a:p>
          <a:p>
            <a:endParaRPr lang="id-ID" dirty="0"/>
          </a:p>
          <a:p>
            <a:endParaRPr lang="id-ID" dirty="0"/>
          </a:p>
        </p:txBody>
      </p:sp>
    </p:spTree>
    <p:extLst>
      <p:ext uri="{BB962C8B-B14F-4D97-AF65-F5344CB8AC3E}">
        <p14:creationId xmlns:p14="http://schemas.microsoft.com/office/powerpoint/2010/main" val="1113893670"/>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4EA27BE0-D0BB-64C7-6423-BED49D920F0B}"/>
              </a:ext>
            </a:extLst>
          </p:cNvPr>
          <p:cNvSpPr>
            <a:spLocks noGrp="1"/>
          </p:cNvSpPr>
          <p:nvPr>
            <p:ph idx="1"/>
          </p:nvPr>
        </p:nvSpPr>
        <p:spPr>
          <a:xfrm>
            <a:off x="1187624" y="908720"/>
            <a:ext cx="7056784" cy="5217443"/>
          </a:xfrm>
        </p:spPr>
        <p:txBody>
          <a:bodyPr/>
          <a:lstStyle/>
          <a:p>
            <a:r>
              <a:rPr lang="id-ID" dirty="0">
                <a:solidFill>
                  <a:srgbClr val="C00000"/>
                </a:solidFill>
              </a:rPr>
              <a:t>Menangani telepon bernada ancaman memerlukan pendekatan hati-hati dan profesional untuk memastikan keselamatan Anda dan orang lain. Jika Anda merasa ancaman itu serius atau berpotensi membahayakan, tindakan segera dan pelaporan kepada pihak berwenang adalah langkah yang sangat penting.</a:t>
            </a:r>
          </a:p>
          <a:p>
            <a:endParaRPr lang="id-ID" dirty="0">
              <a:solidFill>
                <a:srgbClr val="C00000"/>
              </a:solidFill>
            </a:endParaRPr>
          </a:p>
        </p:txBody>
      </p:sp>
    </p:spTree>
    <p:extLst>
      <p:ext uri="{BB962C8B-B14F-4D97-AF65-F5344CB8AC3E}">
        <p14:creationId xmlns:p14="http://schemas.microsoft.com/office/powerpoint/2010/main" val="1093440939"/>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a:t>	</a:t>
            </a:r>
          </a:p>
          <a:p>
            <a:endParaRPr lang="en-US" sz="4000" b="1" dirty="0"/>
          </a:p>
          <a:p>
            <a:endParaRPr lang="id-ID" sz="2400" b="1" dirty="0">
              <a:sym typeface="Wingdings" panose="05000000000000000000" pitchFamily="2" charset="2"/>
            </a:endParaRPr>
          </a:p>
          <a:p>
            <a:r>
              <a:rPr lang="id-ID" sz="4000" b="1" dirty="0">
                <a:sym typeface="Wingdings" panose="05000000000000000000" pitchFamily="2" charset="2"/>
              </a:rPr>
              <a:t> </a:t>
            </a:r>
            <a:r>
              <a:rPr lang="en-US" sz="4000" b="1" dirty="0"/>
              <a:t>END</a:t>
            </a:r>
            <a:r>
              <a:rPr lang="id-ID" sz="4000" b="1" dirty="0"/>
              <a:t> </a:t>
            </a:r>
            <a:r>
              <a:rPr lang="id-ID" sz="4000" b="1" dirty="0">
                <a:sym typeface="Wingdings" panose="05000000000000000000" pitchFamily="2" charset="2"/>
              </a:rPr>
              <a:t></a:t>
            </a:r>
            <a:endParaRPr lang="en-US" sz="4000" b="1" dirty="0"/>
          </a:p>
        </p:txBody>
      </p:sp>
      <p:pic>
        <p:nvPicPr>
          <p:cNvPr id="2" name="Gambar 1">
            <a:extLst>
              <a:ext uri="{FF2B5EF4-FFF2-40B4-BE49-F238E27FC236}">
                <a16:creationId xmlns:a16="http://schemas.microsoft.com/office/drawing/2014/main" id="{57469E01-2457-8B7C-956A-E5CD86B61955}"/>
              </a:ext>
            </a:extLst>
          </p:cNvPr>
          <p:cNvPicPr>
            <a:picLocks noChangeAspect="1"/>
          </p:cNvPicPr>
          <p:nvPr/>
        </p:nvPicPr>
        <p:blipFill>
          <a:blip r:embed="rId2"/>
          <a:stretch>
            <a:fillRect/>
          </a:stretch>
        </p:blipFill>
        <p:spPr>
          <a:xfrm>
            <a:off x="1115616" y="554487"/>
            <a:ext cx="6984776" cy="5749026"/>
          </a:xfrm>
          <a:prstGeom prst="rect">
            <a:avLst/>
          </a:prstGeom>
        </p:spPr>
      </p:pic>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CARA MENANGANI TELEPHONE KELUAR</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1259632" y="1700808"/>
            <a:ext cx="6984776" cy="442535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pPr>
            <a:r>
              <a:rPr lang="en-US" dirty="0" err="1">
                <a:solidFill>
                  <a:schemeClr val="tx1"/>
                </a:solidFill>
              </a:rPr>
              <a:t>Menangani</a:t>
            </a:r>
            <a:r>
              <a:rPr lang="en-US" dirty="0">
                <a:solidFill>
                  <a:schemeClr val="tx1"/>
                </a:solidFill>
              </a:rPr>
              <a:t> </a:t>
            </a:r>
            <a:r>
              <a:rPr lang="en-US" dirty="0" err="1">
                <a:solidFill>
                  <a:schemeClr val="tx1"/>
                </a:solidFill>
              </a:rPr>
              <a:t>telepon</a:t>
            </a:r>
            <a:r>
              <a:rPr lang="en-US" dirty="0">
                <a:solidFill>
                  <a:schemeClr val="tx1"/>
                </a:solidFill>
              </a:rPr>
              <a:t> </a:t>
            </a:r>
            <a:r>
              <a:rPr lang="en-US" dirty="0" err="1">
                <a:solidFill>
                  <a:schemeClr val="tx1"/>
                </a:solidFill>
              </a:rPr>
              <a:t>keluar</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efektif</a:t>
            </a:r>
            <a:r>
              <a:rPr lang="en-US" dirty="0">
                <a:solidFill>
                  <a:schemeClr val="tx1"/>
                </a:solidFill>
              </a:rPr>
              <a:t> sangat </a:t>
            </a:r>
            <a:r>
              <a:rPr lang="en-US" dirty="0" err="1">
                <a:solidFill>
                  <a:schemeClr val="tx1"/>
                </a:solidFill>
              </a:rPr>
              <a:t>penting</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memastikan</a:t>
            </a:r>
            <a:r>
              <a:rPr lang="en-US" dirty="0">
                <a:solidFill>
                  <a:schemeClr val="tx1"/>
                </a:solidFill>
              </a:rPr>
              <a:t> </a:t>
            </a:r>
            <a:r>
              <a:rPr lang="en-US" dirty="0" err="1">
                <a:solidFill>
                  <a:schemeClr val="tx1"/>
                </a:solidFill>
              </a:rPr>
              <a:t>pesan</a:t>
            </a:r>
            <a:r>
              <a:rPr lang="en-US" dirty="0">
                <a:solidFill>
                  <a:schemeClr val="tx1"/>
                </a:solidFill>
              </a:rPr>
              <a:t> Anda </a:t>
            </a:r>
            <a:r>
              <a:rPr lang="en-US" dirty="0" err="1">
                <a:solidFill>
                  <a:schemeClr val="tx1"/>
                </a:solidFill>
              </a:rPr>
              <a:t>disampaikan</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jelas</a:t>
            </a:r>
            <a:r>
              <a:rPr lang="en-US" dirty="0">
                <a:solidFill>
                  <a:schemeClr val="tx1"/>
                </a:solidFill>
              </a:rPr>
              <a:t> dan </a:t>
            </a:r>
            <a:r>
              <a:rPr lang="en-US" dirty="0" err="1">
                <a:solidFill>
                  <a:schemeClr val="tx1"/>
                </a:solidFill>
              </a:rPr>
              <a:t>tujuan</a:t>
            </a:r>
            <a:r>
              <a:rPr lang="en-US" dirty="0">
                <a:solidFill>
                  <a:schemeClr val="tx1"/>
                </a:solidFill>
              </a:rPr>
              <a:t> </a:t>
            </a:r>
            <a:r>
              <a:rPr lang="en-US" dirty="0" err="1">
                <a:solidFill>
                  <a:schemeClr val="tx1"/>
                </a:solidFill>
              </a:rPr>
              <a:t>panggilan</a:t>
            </a:r>
            <a:r>
              <a:rPr lang="en-US" dirty="0">
                <a:solidFill>
                  <a:schemeClr val="tx1"/>
                </a:solidFill>
              </a:rPr>
              <a:t> </a:t>
            </a:r>
            <a:r>
              <a:rPr lang="en-US" dirty="0" err="1">
                <a:solidFill>
                  <a:schemeClr val="tx1"/>
                </a:solidFill>
              </a:rPr>
              <a:t>tercapai</a:t>
            </a:r>
            <a:r>
              <a:rPr lang="en-US" dirty="0">
                <a:solidFill>
                  <a:schemeClr val="tx1"/>
                </a:solidFill>
              </a:rPr>
              <a:t>. </a:t>
            </a:r>
            <a:r>
              <a:rPr lang="en-US" dirty="0" err="1">
                <a:solidFill>
                  <a:schemeClr val="tx1"/>
                </a:solidFill>
              </a:rPr>
              <a:t>Berikut</a:t>
            </a:r>
            <a:r>
              <a:rPr lang="en-US" dirty="0">
                <a:solidFill>
                  <a:schemeClr val="tx1"/>
                </a:solidFill>
              </a:rPr>
              <a:t> </a:t>
            </a:r>
            <a:r>
              <a:rPr lang="en-US" dirty="0" err="1">
                <a:solidFill>
                  <a:schemeClr val="tx1"/>
                </a:solidFill>
              </a:rPr>
              <a:t>adalah</a:t>
            </a:r>
            <a:r>
              <a:rPr lang="en-US" dirty="0">
                <a:solidFill>
                  <a:schemeClr val="tx1"/>
                </a:solidFill>
              </a:rPr>
              <a:t> </a:t>
            </a:r>
            <a:r>
              <a:rPr lang="en-US" dirty="0" err="1">
                <a:solidFill>
                  <a:schemeClr val="tx1"/>
                </a:solidFill>
              </a:rPr>
              <a:t>langkah-langkah</a:t>
            </a:r>
            <a:r>
              <a:rPr lang="en-US" dirty="0">
                <a:solidFill>
                  <a:schemeClr val="tx1"/>
                </a:solidFill>
              </a:rPr>
              <a:t> yang </a:t>
            </a:r>
            <a:r>
              <a:rPr lang="en-US" dirty="0" err="1">
                <a:solidFill>
                  <a:schemeClr val="tx1"/>
                </a:solidFill>
              </a:rPr>
              <a:t>dapat</a:t>
            </a:r>
            <a:r>
              <a:rPr lang="en-US" dirty="0">
                <a:solidFill>
                  <a:schemeClr val="tx1"/>
                </a:solidFill>
              </a:rPr>
              <a:t> Anda </a:t>
            </a:r>
            <a:r>
              <a:rPr lang="en-US" dirty="0" err="1">
                <a:solidFill>
                  <a:schemeClr val="tx1"/>
                </a:solidFill>
              </a:rPr>
              <a:t>ikuti</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menangani</a:t>
            </a:r>
            <a:r>
              <a:rPr lang="en-US" dirty="0">
                <a:solidFill>
                  <a:schemeClr val="tx1"/>
                </a:solidFill>
              </a:rPr>
              <a:t> </a:t>
            </a:r>
            <a:r>
              <a:rPr lang="en-US" dirty="0" err="1">
                <a:solidFill>
                  <a:schemeClr val="tx1"/>
                </a:solidFill>
              </a:rPr>
              <a:t>telepon</a:t>
            </a:r>
            <a:r>
              <a:rPr lang="en-US" dirty="0">
                <a:solidFill>
                  <a:schemeClr val="tx1"/>
                </a:solidFill>
              </a:rPr>
              <a:t> </a:t>
            </a:r>
            <a:r>
              <a:rPr lang="en-US" dirty="0" err="1">
                <a:solidFill>
                  <a:schemeClr val="tx1"/>
                </a:solidFill>
              </a:rPr>
              <a:t>keluar</a:t>
            </a:r>
            <a:r>
              <a:rPr lang="en-US" dirty="0">
                <a:solidFill>
                  <a:schemeClr val="tx1"/>
                </a:solidFill>
              </a:rPr>
              <a:t>:</a:t>
            </a:r>
          </a:p>
          <a:p>
            <a:pPr>
              <a:lnSpc>
                <a:spcPct val="90000"/>
              </a:lnSpc>
              <a:buFont typeface="Wingdings 3" charset="2"/>
              <a:buChar char=""/>
            </a:pPr>
            <a:endParaRPr lang="en-US" dirty="0">
              <a:solidFill>
                <a:schemeClr val="tx1"/>
              </a:solidFill>
            </a:endParaRPr>
          </a:p>
          <a:p>
            <a:pPr marL="457200" indent="-457200" algn="l">
              <a:buFont typeface="Arial" pitchFamily="34" charset="0"/>
              <a:buChar char="•"/>
            </a:pPr>
            <a:endParaRPr lang="id-ID" dirty="0">
              <a:solidFill>
                <a:schemeClr val="tx1"/>
              </a:solidFill>
              <a:latin typeface="Cambria" panose="02040503050406030204" pitchFamily="18" charset="0"/>
              <a:cs typeface="Arial" panose="020B0604020202020204" pitchFamily="34" charset="0"/>
            </a:endParaRPr>
          </a:p>
        </p:txBody>
      </p:sp>
      <p:pic>
        <p:nvPicPr>
          <p:cNvPr id="5" name="Gambar 4">
            <a:extLst>
              <a:ext uri="{FF2B5EF4-FFF2-40B4-BE49-F238E27FC236}">
                <a16:creationId xmlns:a16="http://schemas.microsoft.com/office/drawing/2014/main" id="{207CC345-EDF6-4F6C-3F96-42A14E4B4A2D}"/>
              </a:ext>
            </a:extLst>
          </p:cNvPr>
          <p:cNvPicPr>
            <a:picLocks noChangeAspect="1"/>
          </p:cNvPicPr>
          <p:nvPr/>
        </p:nvPicPr>
        <p:blipFill>
          <a:blip r:embed="rId2"/>
          <a:stretch>
            <a:fillRect/>
          </a:stretch>
        </p:blipFill>
        <p:spPr>
          <a:xfrm>
            <a:off x="-108520" y="4005064"/>
            <a:ext cx="9252520" cy="3237324"/>
          </a:xfrm>
          <a:prstGeom prst="rect">
            <a:avLst/>
          </a:prstGeom>
        </p:spPr>
      </p:pic>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E5DA94B3-BE2C-7E0F-0BB8-2CA623F4CA35}"/>
              </a:ext>
            </a:extLst>
          </p:cNvPr>
          <p:cNvSpPr>
            <a:spLocks noGrp="1"/>
          </p:cNvSpPr>
          <p:nvPr>
            <p:ph sz="half" idx="1"/>
          </p:nvPr>
        </p:nvSpPr>
        <p:spPr>
          <a:xfrm>
            <a:off x="457200" y="1600200"/>
            <a:ext cx="4038600" cy="4525963"/>
          </a:xfrm>
        </p:spPr>
        <p:txBody>
          <a:bodyPr>
            <a:normAutofit/>
          </a:bodyPr>
          <a:lstStyle/>
          <a:p>
            <a:pPr marL="0" indent="0">
              <a:lnSpc>
                <a:spcPct val="90000"/>
              </a:lnSpc>
              <a:buNone/>
            </a:pPr>
            <a:r>
              <a:rPr lang="en-US" sz="2400" err="1"/>
              <a:t>Persiapan</a:t>
            </a:r>
            <a:r>
              <a:rPr lang="en-US" sz="2400"/>
              <a:t> </a:t>
            </a:r>
            <a:r>
              <a:rPr lang="en-US" sz="2400" err="1"/>
              <a:t>Sebelum</a:t>
            </a:r>
            <a:r>
              <a:rPr lang="en-US" sz="2400"/>
              <a:t> </a:t>
            </a:r>
            <a:r>
              <a:rPr lang="en-US" sz="2400" err="1"/>
              <a:t>Panggilan</a:t>
            </a:r>
            <a:r>
              <a:rPr lang="en-US" sz="2400"/>
              <a:t>:</a:t>
            </a:r>
          </a:p>
          <a:p>
            <a:pPr marL="0" indent="0">
              <a:lnSpc>
                <a:spcPct val="90000"/>
              </a:lnSpc>
              <a:buNone/>
            </a:pPr>
            <a:r>
              <a:rPr lang="en-US" sz="2400" b="1"/>
              <a:t>1. </a:t>
            </a:r>
            <a:r>
              <a:rPr lang="en-US" sz="2400" b="1" err="1"/>
              <a:t>Tentukan</a:t>
            </a:r>
            <a:r>
              <a:rPr lang="en-US" sz="2400" b="1"/>
              <a:t> Tujuan </a:t>
            </a:r>
            <a:r>
              <a:rPr lang="en-US" sz="2400" b="1" err="1"/>
              <a:t>Panggilan</a:t>
            </a:r>
            <a:r>
              <a:rPr lang="en-US" sz="2400" b="1"/>
              <a:t>:</a:t>
            </a:r>
            <a:r>
              <a:rPr lang="en-US" sz="2400"/>
              <a:t> </a:t>
            </a:r>
          </a:p>
          <a:p>
            <a:pPr marL="0" indent="0">
              <a:lnSpc>
                <a:spcPct val="90000"/>
              </a:lnSpc>
              <a:buNone/>
            </a:pPr>
            <a:r>
              <a:rPr lang="en-US" sz="2400" err="1"/>
              <a:t>Pastikan</a:t>
            </a:r>
            <a:r>
              <a:rPr lang="en-US" sz="2400"/>
              <a:t> Anda </a:t>
            </a:r>
            <a:r>
              <a:rPr lang="en-US" sz="2400" err="1"/>
              <a:t>tahu</a:t>
            </a:r>
            <a:r>
              <a:rPr lang="en-US" sz="2400"/>
              <a:t> </a:t>
            </a:r>
            <a:r>
              <a:rPr lang="en-US" sz="2400" err="1"/>
              <a:t>apa</a:t>
            </a:r>
            <a:r>
              <a:rPr lang="en-US" sz="2400"/>
              <a:t> yang </a:t>
            </a:r>
            <a:r>
              <a:rPr lang="en-US" sz="2400" err="1"/>
              <a:t>ingin</a:t>
            </a:r>
            <a:r>
              <a:rPr lang="en-US" sz="2400"/>
              <a:t> Anda </a:t>
            </a:r>
            <a:r>
              <a:rPr lang="en-US" sz="2400" err="1"/>
              <a:t>capai</a:t>
            </a:r>
            <a:r>
              <a:rPr lang="en-US" sz="2400"/>
              <a:t> </a:t>
            </a:r>
            <a:r>
              <a:rPr lang="en-US" sz="2400" err="1"/>
              <a:t>dengan</a:t>
            </a:r>
            <a:r>
              <a:rPr lang="en-US" sz="2400"/>
              <a:t> </a:t>
            </a:r>
            <a:r>
              <a:rPr lang="en-US" sz="2400" err="1"/>
              <a:t>panggilan</a:t>
            </a:r>
            <a:r>
              <a:rPr lang="en-US" sz="2400"/>
              <a:t> </a:t>
            </a:r>
            <a:r>
              <a:rPr lang="en-US" sz="2400" err="1"/>
              <a:t>tersebut</a:t>
            </a:r>
            <a:r>
              <a:rPr lang="en-US" sz="2400"/>
              <a:t>. </a:t>
            </a:r>
            <a:r>
              <a:rPr lang="en-US" sz="2400" err="1"/>
              <a:t>Misalnya</a:t>
            </a:r>
            <a:r>
              <a:rPr lang="en-US" sz="2400"/>
              <a:t>, </a:t>
            </a:r>
            <a:r>
              <a:rPr lang="en-US" sz="2400" err="1"/>
              <a:t>apakah</a:t>
            </a:r>
            <a:r>
              <a:rPr lang="en-US" sz="2400"/>
              <a:t> Anda </a:t>
            </a:r>
            <a:r>
              <a:rPr lang="en-US" sz="2400" err="1"/>
              <a:t>ingin</a:t>
            </a:r>
            <a:r>
              <a:rPr lang="en-US" sz="2400"/>
              <a:t> </a:t>
            </a:r>
            <a:r>
              <a:rPr lang="en-US" sz="2400" err="1"/>
              <a:t>menjadwalkan</a:t>
            </a:r>
            <a:r>
              <a:rPr lang="en-US" sz="2400"/>
              <a:t> </a:t>
            </a:r>
            <a:r>
              <a:rPr lang="en-US" sz="2400" err="1"/>
              <a:t>pertemuan</a:t>
            </a:r>
            <a:r>
              <a:rPr lang="en-US" sz="2400"/>
              <a:t>, </a:t>
            </a:r>
            <a:r>
              <a:rPr lang="en-US" sz="2400" err="1"/>
              <a:t>mengonfirmasi</a:t>
            </a:r>
            <a:r>
              <a:rPr lang="en-US" sz="2400"/>
              <a:t> </a:t>
            </a:r>
            <a:r>
              <a:rPr lang="en-US" sz="2400" err="1"/>
              <a:t>informasi</a:t>
            </a:r>
            <a:r>
              <a:rPr lang="en-US" sz="2400"/>
              <a:t>, </a:t>
            </a:r>
            <a:r>
              <a:rPr lang="en-US" sz="2400" err="1"/>
              <a:t>atau</a:t>
            </a:r>
            <a:r>
              <a:rPr lang="en-US" sz="2400"/>
              <a:t> </a:t>
            </a:r>
            <a:r>
              <a:rPr lang="en-US" sz="2400" err="1"/>
              <a:t>menawarkan</a:t>
            </a:r>
            <a:r>
              <a:rPr lang="en-US" sz="2400"/>
              <a:t> </a:t>
            </a:r>
            <a:r>
              <a:rPr lang="en-US" sz="2400" err="1"/>
              <a:t>produk</a:t>
            </a:r>
            <a:r>
              <a:rPr lang="en-US" sz="2400"/>
              <a:t>/</a:t>
            </a:r>
            <a:r>
              <a:rPr lang="en-US" sz="2400" err="1"/>
              <a:t>jasa</a:t>
            </a:r>
            <a:r>
              <a:rPr lang="en-US" sz="2400"/>
              <a:t>?</a:t>
            </a:r>
          </a:p>
          <a:p>
            <a:pPr marL="0" indent="0">
              <a:lnSpc>
                <a:spcPct val="90000"/>
              </a:lnSpc>
              <a:buNone/>
            </a:pPr>
            <a:endParaRPr lang="id-ID" sz="2400"/>
          </a:p>
        </p:txBody>
      </p:sp>
      <p:pic>
        <p:nvPicPr>
          <p:cNvPr id="3" name="Gambar 2">
            <a:extLst>
              <a:ext uri="{FF2B5EF4-FFF2-40B4-BE49-F238E27FC236}">
                <a16:creationId xmlns:a16="http://schemas.microsoft.com/office/drawing/2014/main" id="{28D5B2D9-AD36-1880-F867-E97670AE1D67}"/>
              </a:ext>
            </a:extLst>
          </p:cNvPr>
          <p:cNvPicPr>
            <a:picLocks noChangeAspect="1"/>
          </p:cNvPicPr>
          <p:nvPr/>
        </p:nvPicPr>
        <p:blipFill>
          <a:blip r:embed="rId2"/>
          <a:srcRect l="17257" r="11286" b="-1"/>
          <a:stretch>
            <a:fillRect/>
          </a:stretch>
        </p:blipFill>
        <p:spPr>
          <a:xfrm>
            <a:off x="4648200" y="1600200"/>
            <a:ext cx="4038600" cy="4525963"/>
          </a:xfrm>
          <a:prstGeom prst="rect">
            <a:avLst/>
          </a:prstGeom>
          <a:noFill/>
        </p:spPr>
      </p:pic>
    </p:spTree>
    <p:extLst>
      <p:ext uri="{BB962C8B-B14F-4D97-AF65-F5344CB8AC3E}">
        <p14:creationId xmlns:p14="http://schemas.microsoft.com/office/powerpoint/2010/main" val="2236574072"/>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7312FEC7-E92E-D773-9DAD-17AA0DC201E9}"/>
              </a:ext>
            </a:extLst>
          </p:cNvPr>
          <p:cNvSpPr>
            <a:spLocks noGrp="1"/>
          </p:cNvSpPr>
          <p:nvPr>
            <p:ph idx="1"/>
          </p:nvPr>
        </p:nvSpPr>
        <p:spPr>
          <a:xfrm>
            <a:off x="1403648" y="764704"/>
            <a:ext cx="6696744" cy="5361459"/>
          </a:xfrm>
        </p:spPr>
        <p:txBody>
          <a:bodyPr/>
          <a:lstStyle/>
          <a:p>
            <a:r>
              <a:rPr lang="en-US" b="1" dirty="0" err="1"/>
              <a:t>Siapkan</a:t>
            </a:r>
            <a:r>
              <a:rPr lang="en-US" b="1" dirty="0"/>
              <a:t> </a:t>
            </a:r>
            <a:r>
              <a:rPr lang="en-US" b="1" dirty="0" err="1"/>
              <a:t>Informasi</a:t>
            </a:r>
            <a:r>
              <a:rPr lang="en-US" dirty="0"/>
              <a:t>: </a:t>
            </a:r>
            <a:r>
              <a:rPr lang="en-US" dirty="0" err="1"/>
              <a:t>Kumpulkan</a:t>
            </a:r>
            <a:r>
              <a:rPr lang="en-US" dirty="0"/>
              <a:t> </a:t>
            </a:r>
            <a:r>
              <a:rPr lang="en-US" dirty="0" err="1"/>
              <a:t>semua</a:t>
            </a:r>
            <a:r>
              <a:rPr lang="en-US" dirty="0"/>
              <a:t> </a:t>
            </a:r>
            <a:r>
              <a:rPr lang="en-US" dirty="0" err="1"/>
              <a:t>informasi</a:t>
            </a:r>
            <a:r>
              <a:rPr lang="en-US" dirty="0"/>
              <a:t> yang </a:t>
            </a:r>
            <a:r>
              <a:rPr lang="en-US" dirty="0" err="1"/>
              <a:t>relevan</a:t>
            </a:r>
            <a:r>
              <a:rPr lang="en-US" dirty="0"/>
              <a:t> </a:t>
            </a:r>
            <a:r>
              <a:rPr lang="en-US" dirty="0" err="1"/>
              <a:t>sebelum</a:t>
            </a:r>
            <a:r>
              <a:rPr lang="en-US" dirty="0"/>
              <a:t> </a:t>
            </a:r>
            <a:r>
              <a:rPr lang="en-US" dirty="0" err="1"/>
              <a:t>melakukan</a:t>
            </a:r>
            <a:r>
              <a:rPr lang="en-US" dirty="0"/>
              <a:t> </a:t>
            </a:r>
            <a:r>
              <a:rPr lang="en-US" dirty="0" err="1"/>
              <a:t>panggilan</a:t>
            </a:r>
            <a:r>
              <a:rPr lang="en-US" dirty="0"/>
              <a:t>, </a:t>
            </a:r>
            <a:r>
              <a:rPr lang="en-US" dirty="0" err="1"/>
              <a:t>termasuk</a:t>
            </a:r>
            <a:r>
              <a:rPr lang="en-US" dirty="0"/>
              <a:t> </a:t>
            </a:r>
            <a:r>
              <a:rPr lang="en-US" dirty="0" err="1"/>
              <a:t>dokumen</a:t>
            </a:r>
            <a:r>
              <a:rPr lang="en-US" dirty="0"/>
              <a:t> </a:t>
            </a:r>
            <a:r>
              <a:rPr lang="en-US" dirty="0" err="1"/>
              <a:t>atau</a:t>
            </a:r>
            <a:r>
              <a:rPr lang="en-US" dirty="0"/>
              <a:t> data yang </a:t>
            </a:r>
            <a:r>
              <a:rPr lang="en-US" dirty="0" err="1"/>
              <a:t>mungkin</a:t>
            </a:r>
            <a:r>
              <a:rPr lang="en-US" dirty="0"/>
              <a:t> </a:t>
            </a:r>
            <a:r>
              <a:rPr lang="en-US" dirty="0" err="1"/>
              <a:t>diperlukan</a:t>
            </a:r>
            <a:r>
              <a:rPr lang="en-US" dirty="0"/>
              <a:t>.</a:t>
            </a:r>
          </a:p>
          <a:p>
            <a:endParaRPr lang="en-US" dirty="0"/>
          </a:p>
          <a:p>
            <a:r>
              <a:rPr lang="en-US" b="1" dirty="0" err="1"/>
              <a:t>Rencanakan</a:t>
            </a:r>
            <a:r>
              <a:rPr lang="en-US" b="1" dirty="0"/>
              <a:t> </a:t>
            </a:r>
            <a:r>
              <a:rPr lang="en-US" b="1" dirty="0" err="1"/>
              <a:t>Pesan</a:t>
            </a:r>
            <a:r>
              <a:rPr lang="en-US" dirty="0"/>
              <a:t>: </a:t>
            </a:r>
            <a:r>
              <a:rPr lang="en-US" dirty="0" err="1"/>
              <a:t>Buat</a:t>
            </a:r>
            <a:r>
              <a:rPr lang="en-US" dirty="0"/>
              <a:t> </a:t>
            </a:r>
            <a:r>
              <a:rPr lang="en-US" dirty="0" err="1"/>
              <a:t>poin-poin</a:t>
            </a:r>
            <a:r>
              <a:rPr lang="en-US" dirty="0"/>
              <a:t> </a:t>
            </a:r>
            <a:r>
              <a:rPr lang="en-US" dirty="0" err="1"/>
              <a:t>penting</a:t>
            </a:r>
            <a:r>
              <a:rPr lang="en-US" dirty="0"/>
              <a:t> </a:t>
            </a:r>
            <a:r>
              <a:rPr lang="en-US" dirty="0" err="1"/>
              <a:t>atau</a:t>
            </a:r>
            <a:r>
              <a:rPr lang="en-US" dirty="0"/>
              <a:t> </a:t>
            </a:r>
            <a:r>
              <a:rPr lang="en-US" dirty="0" err="1"/>
              <a:t>skrip</a:t>
            </a:r>
            <a:r>
              <a:rPr lang="en-US" dirty="0"/>
              <a:t> </a:t>
            </a:r>
            <a:r>
              <a:rPr lang="en-US" dirty="0" err="1"/>
              <a:t>singkat</a:t>
            </a:r>
            <a:r>
              <a:rPr lang="en-US" dirty="0"/>
              <a:t> </a:t>
            </a:r>
            <a:r>
              <a:rPr lang="en-US" dirty="0" err="1"/>
              <a:t>tentang</a:t>
            </a:r>
            <a:r>
              <a:rPr lang="en-US" dirty="0"/>
              <a:t> </a:t>
            </a:r>
            <a:r>
              <a:rPr lang="en-US" dirty="0" err="1"/>
              <a:t>apa</a:t>
            </a:r>
            <a:r>
              <a:rPr lang="en-US" dirty="0"/>
              <a:t> yang </a:t>
            </a:r>
            <a:r>
              <a:rPr lang="en-US" dirty="0" err="1"/>
              <a:t>akan</a:t>
            </a:r>
            <a:r>
              <a:rPr lang="en-US" dirty="0"/>
              <a:t> Anda </a:t>
            </a:r>
            <a:r>
              <a:rPr lang="en-US" dirty="0" err="1"/>
              <a:t>sampaikan</a:t>
            </a:r>
            <a:r>
              <a:rPr lang="en-US" dirty="0"/>
              <a:t> </a:t>
            </a:r>
            <a:r>
              <a:rPr lang="en-US" dirty="0" err="1"/>
              <a:t>untuk</a:t>
            </a:r>
            <a:r>
              <a:rPr lang="en-US" dirty="0"/>
              <a:t> </a:t>
            </a:r>
            <a:r>
              <a:rPr lang="en-US" dirty="0" err="1"/>
              <a:t>memastikan</a:t>
            </a:r>
            <a:r>
              <a:rPr lang="en-US" dirty="0"/>
              <a:t> Anda </a:t>
            </a:r>
            <a:r>
              <a:rPr lang="en-US" dirty="0" err="1"/>
              <a:t>tidak</a:t>
            </a:r>
            <a:r>
              <a:rPr lang="en-US" dirty="0"/>
              <a:t> </a:t>
            </a:r>
            <a:r>
              <a:rPr lang="en-US" dirty="0" err="1"/>
              <a:t>melewatkan</a:t>
            </a:r>
            <a:r>
              <a:rPr lang="en-US" dirty="0"/>
              <a:t> </a:t>
            </a:r>
            <a:r>
              <a:rPr lang="en-US" dirty="0" err="1"/>
              <a:t>hal-hal</a:t>
            </a:r>
            <a:r>
              <a:rPr lang="en-US" dirty="0"/>
              <a:t> </a:t>
            </a:r>
            <a:r>
              <a:rPr lang="en-US" dirty="0" err="1"/>
              <a:t>penting</a:t>
            </a:r>
            <a:r>
              <a:rPr lang="en-US" dirty="0"/>
              <a:t>.</a:t>
            </a:r>
          </a:p>
          <a:p>
            <a:endParaRPr lang="id-ID" dirty="0"/>
          </a:p>
        </p:txBody>
      </p:sp>
    </p:spTree>
    <p:extLst>
      <p:ext uri="{BB962C8B-B14F-4D97-AF65-F5344CB8AC3E}">
        <p14:creationId xmlns:p14="http://schemas.microsoft.com/office/powerpoint/2010/main" val="2207018567"/>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1BAECC83-6C25-A1DB-B10D-9F32D4190E10}"/>
              </a:ext>
            </a:extLst>
          </p:cNvPr>
          <p:cNvSpPr>
            <a:spLocks noGrp="1"/>
          </p:cNvSpPr>
          <p:nvPr>
            <p:ph idx="1"/>
          </p:nvPr>
        </p:nvSpPr>
        <p:spPr>
          <a:xfrm>
            <a:off x="1187624" y="620688"/>
            <a:ext cx="6912768" cy="5505475"/>
          </a:xfrm>
        </p:spPr>
        <p:txBody>
          <a:bodyPr/>
          <a:lstStyle/>
          <a:p>
            <a:pPr marL="0" indent="0" algn="ctr">
              <a:lnSpc>
                <a:spcPct val="90000"/>
              </a:lnSpc>
              <a:buNone/>
            </a:pPr>
            <a:r>
              <a:rPr lang="en-US" b="1" dirty="0"/>
              <a:t>2. </a:t>
            </a:r>
            <a:r>
              <a:rPr lang="id-ID" b="1" dirty="0"/>
              <a:t>Mulai Panggilan dengan Sopan:</a:t>
            </a:r>
            <a:endParaRPr lang="id-ID" dirty="0"/>
          </a:p>
          <a:p>
            <a:pPr algn="ctr">
              <a:lnSpc>
                <a:spcPct val="90000"/>
              </a:lnSpc>
            </a:pPr>
            <a:r>
              <a:rPr lang="id-ID" b="1" dirty="0"/>
              <a:t>Sapa dan Perkenalan:</a:t>
            </a:r>
            <a:r>
              <a:rPr lang="id-ID" dirty="0"/>
              <a:t> </a:t>
            </a:r>
            <a:endParaRPr lang="en-US" dirty="0"/>
          </a:p>
          <a:p>
            <a:pPr marL="0" indent="0" algn="ctr">
              <a:lnSpc>
                <a:spcPct val="90000"/>
              </a:lnSpc>
              <a:buNone/>
            </a:pPr>
            <a:r>
              <a:rPr lang="id-ID" dirty="0"/>
              <a:t>Saat penelepon menjawab, perkenalkan diri Anda dengan jelas dan sebutkan tujuan panggilan Anda. Misalnya, “Halo, ini [Nama] dari [Nama Perusahaan]. Saya ingin membahas [topik] dengan Anda.”</a:t>
            </a:r>
          </a:p>
          <a:p>
            <a:pPr>
              <a:lnSpc>
                <a:spcPct val="90000"/>
              </a:lnSpc>
            </a:pPr>
            <a:endParaRPr lang="en-US" dirty="0"/>
          </a:p>
          <a:p>
            <a:endParaRPr lang="id-ID" dirty="0"/>
          </a:p>
        </p:txBody>
      </p:sp>
      <p:pic>
        <p:nvPicPr>
          <p:cNvPr id="3" name="Gambar 2">
            <a:extLst>
              <a:ext uri="{FF2B5EF4-FFF2-40B4-BE49-F238E27FC236}">
                <a16:creationId xmlns:a16="http://schemas.microsoft.com/office/drawing/2014/main" id="{C675F5E7-BDD3-4E87-D619-A1FC73C1ED89}"/>
              </a:ext>
            </a:extLst>
          </p:cNvPr>
          <p:cNvPicPr>
            <a:picLocks noChangeAspect="1"/>
          </p:cNvPicPr>
          <p:nvPr/>
        </p:nvPicPr>
        <p:blipFill>
          <a:blip r:embed="rId2"/>
          <a:stretch>
            <a:fillRect/>
          </a:stretch>
        </p:blipFill>
        <p:spPr>
          <a:xfrm>
            <a:off x="2699792" y="3789040"/>
            <a:ext cx="4115157" cy="2520280"/>
          </a:xfrm>
          <a:prstGeom prst="rect">
            <a:avLst/>
          </a:prstGeom>
        </p:spPr>
      </p:pic>
    </p:spTree>
    <p:extLst>
      <p:ext uri="{BB962C8B-B14F-4D97-AF65-F5344CB8AC3E}">
        <p14:creationId xmlns:p14="http://schemas.microsoft.com/office/powerpoint/2010/main" val="607708535"/>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D83B6481-2B03-0FC8-DE04-05BEDE2E92DF}"/>
              </a:ext>
            </a:extLst>
          </p:cNvPr>
          <p:cNvSpPr>
            <a:spLocks noGrp="1"/>
          </p:cNvSpPr>
          <p:nvPr>
            <p:ph idx="1"/>
          </p:nvPr>
        </p:nvSpPr>
        <p:spPr>
          <a:xfrm>
            <a:off x="899592" y="764704"/>
            <a:ext cx="7488832" cy="5361459"/>
          </a:xfrm>
        </p:spPr>
        <p:txBody>
          <a:bodyPr>
            <a:normAutofit/>
          </a:bodyPr>
          <a:lstStyle/>
          <a:p>
            <a:pPr marL="0" indent="0" algn="ctr">
              <a:lnSpc>
                <a:spcPct val="90000"/>
              </a:lnSpc>
              <a:buNone/>
            </a:pPr>
            <a:r>
              <a:rPr lang="en-US" sz="3200" b="1" dirty="0"/>
              <a:t>3. </a:t>
            </a:r>
            <a:r>
              <a:rPr lang="id-ID" sz="3200" b="1" dirty="0"/>
              <a:t>Komunikasi yang Efektif:</a:t>
            </a:r>
            <a:endParaRPr lang="id-ID" sz="3200" dirty="0"/>
          </a:p>
          <a:p>
            <a:pPr algn="ctr">
              <a:lnSpc>
                <a:spcPct val="90000"/>
              </a:lnSpc>
            </a:pPr>
            <a:r>
              <a:rPr lang="id-ID" b="1" dirty="0"/>
              <a:t>Jelaskan Tujuan Anda:</a:t>
            </a:r>
            <a:r>
              <a:rPr lang="id-ID" dirty="0"/>
              <a:t> Sampaikan dengan jelas tujuan panggilan Anda dan mengapa itu penting untuk penelepon. Buat pesan Anda singkat dan </a:t>
            </a:r>
            <a:r>
              <a:rPr lang="id-ID" dirty="0" err="1"/>
              <a:t>to</a:t>
            </a:r>
            <a:r>
              <a:rPr lang="id-ID" dirty="0"/>
              <a:t> </a:t>
            </a:r>
            <a:r>
              <a:rPr lang="id-ID" dirty="0" err="1"/>
              <a:t>the</a:t>
            </a:r>
            <a:r>
              <a:rPr lang="id-ID" dirty="0"/>
              <a:t> </a:t>
            </a:r>
            <a:r>
              <a:rPr lang="id-ID" dirty="0" err="1"/>
              <a:t>point</a:t>
            </a:r>
            <a:r>
              <a:rPr lang="id-ID" dirty="0"/>
              <a:t>.</a:t>
            </a:r>
          </a:p>
          <a:p>
            <a:pPr algn="ctr">
              <a:lnSpc>
                <a:spcPct val="90000"/>
              </a:lnSpc>
            </a:pPr>
            <a:r>
              <a:rPr lang="id-ID" b="1" dirty="0"/>
              <a:t>Dengarkan dengan Seksama:</a:t>
            </a:r>
            <a:r>
              <a:rPr lang="id-ID" dirty="0"/>
              <a:t> Berikan perhatian penuh pada tanggapan atau pertanyaan penelepon dan berikan jawaban yang relevan.</a:t>
            </a:r>
          </a:p>
          <a:p>
            <a:pPr algn="ctr">
              <a:lnSpc>
                <a:spcPct val="90000"/>
              </a:lnSpc>
            </a:pPr>
            <a:r>
              <a:rPr lang="id-ID" b="1" dirty="0"/>
              <a:t>Gunakan Bahasa yang Jelas:</a:t>
            </a:r>
            <a:r>
              <a:rPr lang="id-ID" dirty="0"/>
              <a:t> Hindari jargon atau istilah teknis yang mungkin membingungkan jika tidak perlu. Gunakan bahasa yang mudah dimengerti.</a:t>
            </a:r>
          </a:p>
          <a:p>
            <a:endParaRPr lang="id-ID" dirty="0"/>
          </a:p>
        </p:txBody>
      </p:sp>
    </p:spTree>
    <p:extLst>
      <p:ext uri="{BB962C8B-B14F-4D97-AF65-F5344CB8AC3E}">
        <p14:creationId xmlns:p14="http://schemas.microsoft.com/office/powerpoint/2010/main" val="1064470519"/>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0122CC71-C856-3E0A-188B-A7AA48348027}"/>
              </a:ext>
            </a:extLst>
          </p:cNvPr>
          <p:cNvSpPr>
            <a:spLocks noGrp="1"/>
          </p:cNvSpPr>
          <p:nvPr>
            <p:ph idx="1"/>
          </p:nvPr>
        </p:nvSpPr>
        <p:spPr>
          <a:xfrm>
            <a:off x="971600" y="764704"/>
            <a:ext cx="7344816" cy="5361459"/>
          </a:xfrm>
        </p:spPr>
        <p:txBody>
          <a:bodyPr/>
          <a:lstStyle/>
          <a:p>
            <a:pPr marL="0" indent="0" algn="ctr">
              <a:buNone/>
            </a:pPr>
            <a:r>
              <a:rPr lang="en-US" b="1" dirty="0"/>
              <a:t>4. </a:t>
            </a:r>
            <a:r>
              <a:rPr lang="id-ID" b="1" dirty="0"/>
              <a:t>Tindak Lanjut dan Aksi:</a:t>
            </a:r>
            <a:endParaRPr lang="id-ID" dirty="0"/>
          </a:p>
          <a:p>
            <a:pPr algn="ctr"/>
            <a:r>
              <a:rPr lang="id-ID" b="1" dirty="0"/>
              <a:t>Tanyakan Pertanyaan:</a:t>
            </a:r>
            <a:r>
              <a:rPr lang="id-ID" dirty="0"/>
              <a:t> Jika ada informasi yang perlu diklarifikasi atau jika Anda membutuhkan tindakan dari penelepon, ajukan pertanyaan yang sesuai.</a:t>
            </a:r>
          </a:p>
          <a:p>
            <a:pPr algn="ctr"/>
            <a:r>
              <a:rPr lang="id-ID" b="1" dirty="0"/>
              <a:t>Catat Hasil Panggilan:</a:t>
            </a:r>
            <a:r>
              <a:rPr lang="id-ID" dirty="0"/>
              <a:t> Buat catatan mengenai apa yang telah dibahas dan tindakan selanjutnya yang perlu diambil.</a:t>
            </a:r>
          </a:p>
          <a:p>
            <a:endParaRPr lang="id-ID" dirty="0"/>
          </a:p>
        </p:txBody>
      </p:sp>
    </p:spTree>
    <p:extLst>
      <p:ext uri="{BB962C8B-B14F-4D97-AF65-F5344CB8AC3E}">
        <p14:creationId xmlns:p14="http://schemas.microsoft.com/office/powerpoint/2010/main" val="2760713205"/>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95C1171D-10EB-44B8-9718-D78251C6CFF5}"/>
              </a:ext>
            </a:extLst>
          </p:cNvPr>
          <p:cNvSpPr>
            <a:spLocks noGrp="1"/>
          </p:cNvSpPr>
          <p:nvPr>
            <p:ph idx="1"/>
          </p:nvPr>
        </p:nvSpPr>
        <p:spPr>
          <a:xfrm>
            <a:off x="827584" y="764704"/>
            <a:ext cx="7560840" cy="5361459"/>
          </a:xfrm>
        </p:spPr>
        <p:txBody>
          <a:bodyPr/>
          <a:lstStyle/>
          <a:p>
            <a:pPr marL="0" indent="0" algn="ctr">
              <a:buNone/>
            </a:pPr>
            <a:r>
              <a:rPr lang="en-US" b="1" dirty="0"/>
              <a:t>5.  </a:t>
            </a:r>
            <a:r>
              <a:rPr lang="id-ID" b="1" dirty="0"/>
              <a:t>Penutupan Panggilan:</a:t>
            </a:r>
            <a:endParaRPr lang="id-ID" dirty="0"/>
          </a:p>
          <a:p>
            <a:pPr algn="ctr"/>
            <a:r>
              <a:rPr lang="id-ID" b="1" dirty="0"/>
              <a:t>Ringkas dan Konfirmasi:</a:t>
            </a:r>
            <a:r>
              <a:rPr lang="id-ID" dirty="0"/>
              <a:t> Ringkas kembali poin-poin penting yang telah dibahas dan konfirmasikan langkah-langkah atau tindakan yang akan diambil selanjutnya.</a:t>
            </a:r>
          </a:p>
          <a:p>
            <a:pPr algn="ctr"/>
            <a:r>
              <a:rPr lang="id-ID" b="1" dirty="0"/>
              <a:t>Ucapkan Terima Kasih:</a:t>
            </a:r>
            <a:r>
              <a:rPr lang="id-ID" dirty="0"/>
              <a:t> Ucapkan terima kasih atas waktu dan perhatian penelepon. Misalnya, “Terima kasih atas waktu Anda. Saya akan mengirimkan informasi lebih lanjut melalui email segera.”</a:t>
            </a:r>
          </a:p>
          <a:p>
            <a:endParaRPr lang="id-ID" dirty="0"/>
          </a:p>
        </p:txBody>
      </p:sp>
    </p:spTree>
    <p:extLst>
      <p:ext uri="{BB962C8B-B14F-4D97-AF65-F5344CB8AC3E}">
        <p14:creationId xmlns:p14="http://schemas.microsoft.com/office/powerpoint/2010/main" val="2997873460"/>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FDD80F0B-39CB-5453-A533-2C9FFCB0CD1D}"/>
              </a:ext>
            </a:extLst>
          </p:cNvPr>
          <p:cNvSpPr>
            <a:spLocks noGrp="1"/>
          </p:cNvSpPr>
          <p:nvPr>
            <p:ph idx="1"/>
          </p:nvPr>
        </p:nvSpPr>
        <p:spPr>
          <a:xfrm>
            <a:off x="1259632" y="764704"/>
            <a:ext cx="6912768" cy="5361459"/>
          </a:xfrm>
        </p:spPr>
        <p:txBody>
          <a:bodyPr>
            <a:normAutofit lnSpcReduction="10000"/>
          </a:bodyPr>
          <a:lstStyle/>
          <a:p>
            <a:pPr marL="0" indent="0" algn="ctr">
              <a:buNone/>
            </a:pPr>
            <a:r>
              <a:rPr lang="en-US" b="1" dirty="0"/>
              <a:t>6. </a:t>
            </a:r>
            <a:r>
              <a:rPr lang="id-ID" b="1" dirty="0"/>
              <a:t>Tindak Lanjut Setelah Panggilan:</a:t>
            </a:r>
            <a:endParaRPr lang="id-ID" dirty="0"/>
          </a:p>
          <a:p>
            <a:pPr marL="457200" lvl="1" indent="0" algn="ctr">
              <a:buNone/>
            </a:pPr>
            <a:r>
              <a:rPr lang="id-ID" b="1" dirty="0"/>
              <a:t>Kirim Email atau Pesan:</a:t>
            </a:r>
            <a:r>
              <a:rPr lang="id-ID" dirty="0"/>
              <a:t> Jika diperlukan, kirimkan email atau pesan tindak lanjut yang merangkum percakapan dan langkah-langkah berikutnya.</a:t>
            </a:r>
          </a:p>
          <a:p>
            <a:pPr marL="457200" lvl="1" indent="0" algn="ctr">
              <a:buNone/>
            </a:pPr>
            <a:r>
              <a:rPr lang="id-ID" b="1" dirty="0" err="1"/>
              <a:t>Update</a:t>
            </a:r>
            <a:r>
              <a:rPr lang="id-ID" b="1" dirty="0"/>
              <a:t> </a:t>
            </a:r>
            <a:r>
              <a:rPr lang="id-ID" b="1" dirty="0" err="1"/>
              <a:t>Database</a:t>
            </a:r>
            <a:r>
              <a:rPr lang="id-ID" b="1" dirty="0"/>
              <a:t>:</a:t>
            </a:r>
            <a:r>
              <a:rPr lang="id-ID" dirty="0"/>
              <a:t> Perbarui catatan atau </a:t>
            </a:r>
            <a:r>
              <a:rPr lang="id-ID" dirty="0" err="1"/>
              <a:t>database</a:t>
            </a:r>
            <a:r>
              <a:rPr lang="id-ID" dirty="0"/>
              <a:t> Anda dengan informasi yang diperoleh dari panggilan.</a:t>
            </a:r>
            <a:endParaRPr lang="en-US" dirty="0"/>
          </a:p>
          <a:p>
            <a:pPr marL="457200" lvl="1" indent="0" algn="ctr">
              <a:buNone/>
            </a:pPr>
            <a:endParaRPr lang="en-US" dirty="0"/>
          </a:p>
          <a:p>
            <a:pPr marL="457200" lvl="1" indent="0" algn="ctr">
              <a:buNone/>
            </a:pPr>
            <a:endParaRPr lang="id-ID" dirty="0"/>
          </a:p>
          <a:p>
            <a:pPr marL="0" indent="0">
              <a:buNone/>
            </a:pPr>
            <a:r>
              <a:rPr lang="id-ID" dirty="0"/>
              <a:t>Dengan mengikuti langkah-langkah ini, Anda dapat menangani telepon keluar dengan lebih efektif dan memastikan komunikasi yang jelas dan profesional.</a:t>
            </a:r>
          </a:p>
          <a:p>
            <a:endParaRPr lang="id-ID" dirty="0"/>
          </a:p>
        </p:txBody>
      </p:sp>
    </p:spTree>
    <p:extLst>
      <p:ext uri="{BB962C8B-B14F-4D97-AF65-F5344CB8AC3E}">
        <p14:creationId xmlns:p14="http://schemas.microsoft.com/office/powerpoint/2010/main" val="523661645"/>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2963</TotalTime>
  <Words>827</Words>
  <Application>Microsoft Office PowerPoint</Application>
  <PresentationFormat>Tampilan Layar (4:3)</PresentationFormat>
  <Paragraphs>58</Paragraphs>
  <Slides>17</Slides>
  <Notes>1</Notes>
  <HiddenSlides>0</HiddenSlides>
  <MMClips>0</MMClips>
  <ScaleCrop>false</ScaleCrop>
  <HeadingPairs>
    <vt:vector size="6" baseType="variant">
      <vt:variant>
        <vt:lpstr>Font Dipakai</vt:lpstr>
      </vt:variant>
      <vt:variant>
        <vt:i4>6</vt:i4>
      </vt:variant>
      <vt:variant>
        <vt:lpstr>Tema</vt:lpstr>
      </vt:variant>
      <vt:variant>
        <vt:i4>1</vt:i4>
      </vt:variant>
      <vt:variant>
        <vt:lpstr>Judul Slide</vt:lpstr>
      </vt:variant>
      <vt:variant>
        <vt:i4>17</vt:i4>
      </vt:variant>
    </vt:vector>
  </HeadingPairs>
  <TitlesOfParts>
    <vt:vector size="24" baseType="lpstr">
      <vt:lpstr>Arial</vt:lpstr>
      <vt:lpstr>Calibri</vt:lpstr>
      <vt:lpstr>Cambria</vt:lpstr>
      <vt:lpstr>Times New Roman</vt:lpstr>
      <vt:lpstr>Wingdings</vt:lpstr>
      <vt:lpstr>Wingdings 3</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yusminar wahyuningsih</cp:lastModifiedBy>
  <cp:revision>444</cp:revision>
  <cp:lastPrinted>2017-08-29T02:54:51Z</cp:lastPrinted>
  <dcterms:created xsi:type="dcterms:W3CDTF">2010-04-18T12:06:30Z</dcterms:created>
  <dcterms:modified xsi:type="dcterms:W3CDTF">2025-10-11T08:25:43Z</dcterms:modified>
</cp:coreProperties>
</file>