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 snapToGrid="0">
      <p:cViewPr varScale="1">
        <p:scale>
          <a:sx n="59" d="100"/>
          <a:sy n="59" d="100"/>
        </p:scale>
        <p:origin x="300" y="66"/>
      </p:cViewPr>
      <p:guideLst/>
    </p:cSldViewPr>
  </p:slideViewPr>
  <p:outlineViewPr>
    <p:cViewPr>
      <p:scale>
        <a:sx n="33" d="100"/>
        <a:sy n="33" d="100"/>
      </p:scale>
      <p:origin x="0" y="-9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3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86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0102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61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17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14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13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70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3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7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99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7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7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51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3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7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CA79C08-36B3-4E19-9071-A0541092BC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2C348-32AD-4767-AD85-B00EEAF17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799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67FC1-6C94-F6A0-85C8-4B0BDBAF6C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i="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Analisis</a:t>
            </a:r>
            <a:r>
              <a:rPr lang="en-US" sz="5400" b="1" i="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Data untuk </a:t>
            </a:r>
            <a:r>
              <a:rPr lang="en-US" sz="5400" b="1" i="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Pengambilan</a:t>
            </a:r>
            <a:r>
              <a:rPr lang="en-US" sz="5400" b="1" i="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Keputusan</a:t>
            </a:r>
            <a:endParaRPr lang="en-US" sz="5400" b="0" i="0" kern="1200" dirty="0"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F117DC-229E-AD26-C25E-5A3B21E4DF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6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9BF74-BB4B-A17A-64F2-BB543FB48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Pengantar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F50CE-3338-B655-844E-815B3BEAD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Dalam era digital, data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data (data-driven decision)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akurasi</a:t>
            </a:r>
            <a:r>
              <a:rPr lang="en-US" dirty="0"/>
              <a:t>, </a:t>
            </a:r>
            <a:r>
              <a:rPr lang="en-US" dirty="0" err="1"/>
              <a:t>efisiensi</a:t>
            </a:r>
            <a:r>
              <a:rPr lang="en-US" dirty="0"/>
              <a:t>, dan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Analisis</a:t>
            </a:r>
            <a:r>
              <a:rPr lang="en-US" dirty="0"/>
              <a:t> data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361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258D4-0253-74F6-055D-801295865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Teknik </a:t>
            </a:r>
            <a:r>
              <a:rPr lang="en-US" b="1" dirty="0" err="1"/>
              <a:t>Analisis</a:t>
            </a:r>
            <a:r>
              <a:rPr lang="en-US" b="1" dirty="0"/>
              <a:t>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0D737-93D8-FEB8-74B9-C088C1CC2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240972"/>
            <a:ext cx="10489975" cy="5007428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Deskriptif</a:t>
            </a:r>
            <a:endParaRPr lang="en-US" dirty="0"/>
          </a:p>
          <a:p>
            <a:pPr lvl="0"/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, </a:t>
            </a:r>
            <a:r>
              <a:rPr lang="en-US" dirty="0" err="1"/>
              <a:t>grafik</a:t>
            </a:r>
            <a:r>
              <a:rPr lang="en-US" dirty="0"/>
              <a:t>, dan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Contoh</a:t>
            </a:r>
            <a:r>
              <a:rPr lang="en-US" dirty="0"/>
              <a:t>: rata-rata </a:t>
            </a:r>
            <a:r>
              <a:rPr lang="en-US" dirty="0" err="1"/>
              <a:t>penjualan</a:t>
            </a:r>
            <a:r>
              <a:rPr lang="en-US" dirty="0"/>
              <a:t> per </a:t>
            </a:r>
            <a:r>
              <a:rPr lang="en-US" dirty="0" err="1"/>
              <a:t>bulan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per wilayah.</a:t>
            </a:r>
          </a:p>
          <a:p>
            <a:pPr marL="0" lvl="0" indent="0">
              <a:buNone/>
            </a:pP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Diagnostik</a:t>
            </a:r>
            <a:endParaRPr lang="en-US" dirty="0"/>
          </a:p>
          <a:p>
            <a:pPr lvl="0"/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atau </a:t>
            </a:r>
            <a:r>
              <a:rPr lang="en-US" dirty="0" err="1"/>
              <a:t>tren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Prediktif</a:t>
            </a:r>
            <a:endParaRPr lang="en-US" dirty="0"/>
          </a:p>
          <a:p>
            <a:pPr lvl="0"/>
            <a:r>
              <a:rPr lang="en-US" dirty="0" err="1"/>
              <a:t>Menggunakan</a:t>
            </a:r>
            <a:r>
              <a:rPr lang="en-US" dirty="0"/>
              <a:t> data </a:t>
            </a:r>
            <a:r>
              <a:rPr lang="en-US" dirty="0" err="1"/>
              <a:t>historis</a:t>
            </a:r>
            <a:r>
              <a:rPr lang="en-US" dirty="0"/>
              <a:t> untuk </a:t>
            </a:r>
            <a:r>
              <a:rPr lang="en-US" dirty="0" err="1"/>
              <a:t>memprediksi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di masa </a:t>
            </a:r>
            <a:r>
              <a:rPr lang="en-US" dirty="0" err="1"/>
              <a:t>depan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memprediksi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i="1" dirty="0"/>
              <a:t>machine learning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Preskriptif</a:t>
            </a:r>
            <a:endParaRPr lang="en-US" dirty="0"/>
          </a:p>
          <a:p>
            <a:pPr lvl="0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menentukan</a:t>
            </a:r>
            <a:r>
              <a:rPr lang="en-US" dirty="0"/>
              <a:t> strategi pemasaran optimal </a:t>
            </a:r>
            <a:r>
              <a:rPr lang="en-US" dirty="0" err="1"/>
              <a:t>berdasarkan</a:t>
            </a:r>
            <a:r>
              <a:rPr lang="en-US" dirty="0"/>
              <a:t> data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3683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A263A-9D16-D805-2BEF-59A94DFDB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US" sz="4000" b="1" dirty="0" err="1"/>
              <a:t>Interpretasi</a:t>
            </a:r>
            <a:r>
              <a:rPr lang="en-US" sz="4000" b="1" dirty="0"/>
              <a:t> Hasil </a:t>
            </a:r>
            <a:r>
              <a:rPr lang="en-US" sz="4000" b="1" dirty="0" err="1"/>
              <a:t>Analisis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00920-64E2-8D51-4D32-3B8F8864F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2" y="1371600"/>
            <a:ext cx="10490954" cy="4876799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Langkah-</a:t>
            </a:r>
            <a:r>
              <a:rPr lang="en-US" sz="2400" dirty="0" err="1"/>
              <a:t>langkah</a:t>
            </a:r>
            <a:r>
              <a:rPr lang="en-US" sz="2400" dirty="0"/>
              <a:t> </a:t>
            </a:r>
            <a:r>
              <a:rPr lang="en-US" sz="2400" dirty="0" err="1"/>
              <a:t>interpretasi</a:t>
            </a:r>
            <a:r>
              <a:rPr lang="en-US" sz="2400" dirty="0"/>
              <a:t>:</a:t>
            </a:r>
          </a:p>
          <a:p>
            <a:pPr lvl="1"/>
            <a:r>
              <a:rPr lang="en-US" sz="2000" dirty="0" err="1"/>
              <a:t>Identifikasi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r>
              <a:rPr lang="en-US" sz="2000" dirty="0"/>
              <a:t> atau </a:t>
            </a:r>
            <a:r>
              <a:rPr lang="en-US" sz="2000" dirty="0" err="1"/>
              <a:t>tren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err="1"/>
              <a:t>Bandingkan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target, </a:t>
            </a:r>
            <a:r>
              <a:rPr lang="en-US" sz="2000" dirty="0" err="1"/>
              <a:t>standar</a:t>
            </a:r>
            <a:r>
              <a:rPr lang="en-US" sz="2000" dirty="0"/>
              <a:t>, atau </a:t>
            </a:r>
            <a:r>
              <a:rPr lang="en-US" sz="2000" dirty="0" err="1"/>
              <a:t>periode</a:t>
            </a:r>
            <a:r>
              <a:rPr lang="en-US" sz="2000" dirty="0"/>
              <a:t> </a:t>
            </a:r>
            <a:r>
              <a:rPr lang="en-US" sz="2000" dirty="0" err="1"/>
              <a:t>sebelumnya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err="1"/>
              <a:t>Evaluasi</a:t>
            </a:r>
            <a:r>
              <a:rPr lang="en-US" sz="2000" dirty="0"/>
              <a:t> </a:t>
            </a:r>
            <a:r>
              <a:rPr lang="en-US" sz="2000" dirty="0" err="1"/>
              <a:t>implikasi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err="1"/>
              <a:t>Sajikan</a:t>
            </a:r>
            <a:r>
              <a:rPr lang="en-US" sz="2000" dirty="0"/>
              <a:t> </a:t>
            </a:r>
            <a:r>
              <a:rPr lang="en-US" sz="2000" dirty="0" err="1"/>
              <a:t>temuan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visual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grafik</a:t>
            </a:r>
            <a:r>
              <a:rPr lang="en-US" sz="2000" dirty="0"/>
              <a:t> atau dashboard.</a:t>
            </a:r>
          </a:p>
          <a:p>
            <a:pPr lvl="0"/>
            <a:r>
              <a:rPr lang="en-US" sz="2400" b="1" dirty="0" err="1"/>
              <a:t>Catatan</a:t>
            </a:r>
            <a:r>
              <a:rPr lang="en-US" sz="2400" b="1" dirty="0"/>
              <a:t> </a:t>
            </a:r>
            <a:r>
              <a:rPr lang="en-US" sz="2400" b="1" dirty="0" err="1"/>
              <a:t>penting</a:t>
            </a:r>
            <a:r>
              <a:rPr lang="en-US" sz="2400" b="1" dirty="0"/>
              <a:t>:</a:t>
            </a:r>
            <a:br>
              <a:rPr lang="en-US" sz="2400" dirty="0"/>
            </a:br>
            <a:r>
              <a:rPr lang="en-US" sz="2400" dirty="0" err="1"/>
              <a:t>Interpretasi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obyektif</a:t>
            </a:r>
            <a:r>
              <a:rPr lang="en-US" sz="2400" dirty="0"/>
              <a:t>,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fakta</a:t>
            </a:r>
            <a:r>
              <a:rPr lang="en-US" sz="2400" dirty="0"/>
              <a:t>, dan </a:t>
            </a:r>
            <a:r>
              <a:rPr lang="en-US" sz="2400" dirty="0" err="1"/>
              <a:t>mempertimbangkan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2565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28603-B45F-23EF-00D7-0C353E1F1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Data-Driven Decision Making (DDDM)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78A5B-236F-C532-6C10-7462A2509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44" y="2052918"/>
            <a:ext cx="10221686" cy="4195481"/>
          </a:xfrm>
        </p:spPr>
        <p:txBody>
          <a:bodyPr>
            <a:noAutofit/>
          </a:bodyPr>
          <a:lstStyle/>
          <a:p>
            <a:pPr lvl="0"/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fakta</a:t>
            </a:r>
            <a:r>
              <a:rPr lang="en-US" sz="2400" dirty="0"/>
              <a:t> dan </a:t>
            </a:r>
            <a:r>
              <a:rPr lang="en-US" sz="2400" dirty="0" err="1"/>
              <a:t>bukti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data.</a:t>
            </a:r>
          </a:p>
          <a:p>
            <a:pPr lvl="0"/>
            <a:r>
              <a:rPr lang="en-US" sz="2400" dirty="0" err="1"/>
              <a:t>Menghindari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yang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didasari</a:t>
            </a:r>
            <a:r>
              <a:rPr lang="en-US" sz="2400" dirty="0"/>
              <a:t> </a:t>
            </a:r>
            <a:r>
              <a:rPr lang="en-US" sz="2400" dirty="0" err="1"/>
              <a:t>intuisi</a:t>
            </a:r>
            <a:r>
              <a:rPr lang="en-US" sz="2400" dirty="0"/>
              <a:t> atau </a:t>
            </a:r>
            <a:r>
              <a:rPr lang="en-US" sz="2400" dirty="0" err="1"/>
              <a:t>asumsi</a:t>
            </a:r>
            <a:r>
              <a:rPr lang="en-US" sz="2400" dirty="0"/>
              <a:t>.</a:t>
            </a:r>
          </a:p>
          <a:p>
            <a:pPr lvl="0"/>
            <a:r>
              <a:rPr lang="en-US" sz="2400" dirty="0"/>
              <a:t>DDDM </a:t>
            </a:r>
            <a:r>
              <a:rPr lang="en-US" sz="2400" dirty="0" err="1"/>
              <a:t>membantu</a:t>
            </a:r>
            <a:r>
              <a:rPr lang="en-US" sz="2400" dirty="0"/>
              <a:t>:</a:t>
            </a:r>
          </a:p>
          <a:p>
            <a:pPr lvl="1"/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keakuratan</a:t>
            </a:r>
            <a:r>
              <a:rPr lang="en-US" sz="2000" dirty="0"/>
              <a:t> strategi </a:t>
            </a:r>
            <a:r>
              <a:rPr lang="en-US" sz="2000" dirty="0" err="1"/>
              <a:t>bisnis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kesalahan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bukti</a:t>
            </a:r>
            <a:r>
              <a:rPr lang="en-US" sz="2000" dirty="0"/>
              <a:t> (</a:t>
            </a:r>
            <a:r>
              <a:rPr lang="en-US" sz="2000" i="1" dirty="0"/>
              <a:t>evidence-based management</a:t>
            </a:r>
            <a:r>
              <a:rPr lang="en-US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1084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F71DA-F8C9-395C-210E-A2523621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US" sz="3600" b="1" dirty="0"/>
              <a:t>Langkah-</a:t>
            </a:r>
            <a:r>
              <a:rPr lang="en-US" sz="3600" b="1" dirty="0" err="1"/>
              <a:t>langkah</a:t>
            </a:r>
            <a:r>
              <a:rPr lang="en-US" sz="3600" b="1" dirty="0"/>
              <a:t> </a:t>
            </a:r>
            <a:r>
              <a:rPr lang="en-US" sz="3600" b="1" dirty="0" err="1"/>
              <a:t>utama</a:t>
            </a:r>
            <a:r>
              <a:rPr lang="en-US" sz="3600" b="1" dirty="0"/>
              <a:t> DDDM: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ABF97-6A13-EA7A-2A40-169AC2401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757" y="2052919"/>
            <a:ext cx="10368643" cy="2698696"/>
          </a:xfrm>
        </p:spPr>
        <p:txBody>
          <a:bodyPr>
            <a:normAutofit/>
          </a:bodyPr>
          <a:lstStyle/>
          <a:p>
            <a:pPr lvl="0"/>
            <a:r>
              <a:rPr lang="en-US" sz="2800" dirty="0" err="1"/>
              <a:t>Kumpulkan</a:t>
            </a:r>
            <a:r>
              <a:rPr lang="en-US" sz="2800" dirty="0"/>
              <a:t> data yang </a:t>
            </a:r>
            <a:r>
              <a:rPr lang="en-US" sz="2800" dirty="0" err="1"/>
              <a:t>relevan</a:t>
            </a:r>
            <a:r>
              <a:rPr lang="en-US" sz="2800" dirty="0"/>
              <a:t>.</a:t>
            </a:r>
          </a:p>
          <a:p>
            <a:pPr lvl="0"/>
            <a:r>
              <a:rPr lang="en-US" sz="2800" dirty="0" err="1"/>
              <a:t>Analisis</a:t>
            </a:r>
            <a:r>
              <a:rPr lang="en-US" sz="2800" dirty="0"/>
              <a:t> data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yang sesuai.</a:t>
            </a:r>
          </a:p>
          <a:p>
            <a:pPr lvl="0"/>
            <a:r>
              <a:rPr lang="en-US" sz="2800" dirty="0" err="1"/>
              <a:t>Interpretasikan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dan </a:t>
            </a:r>
            <a:r>
              <a:rPr lang="en-US" sz="2800" dirty="0" err="1"/>
              <a:t>komunikasikan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jelas</a:t>
            </a:r>
            <a:r>
              <a:rPr lang="en-US" sz="2800" dirty="0"/>
              <a:t>.</a:t>
            </a:r>
          </a:p>
          <a:p>
            <a:pPr lvl="0"/>
            <a:r>
              <a:rPr lang="en-US" sz="2800" dirty="0" err="1"/>
              <a:t>Implementasikan</a:t>
            </a:r>
            <a:r>
              <a:rPr lang="en-US" sz="2800" dirty="0"/>
              <a:t> </a:t>
            </a:r>
            <a:r>
              <a:rPr lang="en-US" sz="2800" dirty="0" err="1"/>
              <a:t>keputusan</a:t>
            </a:r>
            <a:r>
              <a:rPr lang="en-US" sz="2800" dirty="0"/>
              <a:t> dan </a:t>
            </a:r>
            <a:r>
              <a:rPr lang="en-US" sz="2800" dirty="0" err="1"/>
              <a:t>evaluasi</a:t>
            </a:r>
            <a:r>
              <a:rPr lang="en-US" sz="2800" dirty="0"/>
              <a:t> </a:t>
            </a:r>
            <a:r>
              <a:rPr lang="en-US" sz="2800" dirty="0" err="1"/>
              <a:t>hasilnya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3847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0471D-7510-0F1B-124C-07C3E94D5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1" y="293914"/>
            <a:ext cx="9404723" cy="67395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Studi </a:t>
            </a:r>
            <a:r>
              <a:rPr lang="en-US" b="1" dirty="0" err="1"/>
              <a:t>Kasus</a:t>
            </a:r>
            <a:r>
              <a:rPr lang="en-US" b="1" dirty="0"/>
              <a:t> </a:t>
            </a:r>
            <a:r>
              <a:rPr lang="en-US" b="1" dirty="0" err="1"/>
              <a:t>Sederhana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CCE70-FDE8-2831-A424-31AC4A0AB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1" y="1126672"/>
            <a:ext cx="10588925" cy="5437414"/>
          </a:xfrm>
        </p:spPr>
        <p:txBody>
          <a:bodyPr>
            <a:noAutofit/>
          </a:bodyPr>
          <a:lstStyle/>
          <a:p>
            <a:pPr lvl="0"/>
            <a:r>
              <a:rPr lang="en-US" sz="1800" b="1" dirty="0" err="1"/>
              <a:t>Kasus</a:t>
            </a:r>
            <a:r>
              <a:rPr lang="en-US" sz="1800" b="1" dirty="0"/>
              <a:t>:</a:t>
            </a:r>
            <a:r>
              <a:rPr lang="en-US" sz="1800" dirty="0"/>
              <a:t> </a:t>
            </a:r>
            <a:r>
              <a:rPr lang="en-US" sz="1800" dirty="0" err="1"/>
              <a:t>Analisis</a:t>
            </a:r>
            <a:r>
              <a:rPr lang="en-US" sz="1800" dirty="0"/>
              <a:t> </a:t>
            </a:r>
            <a:r>
              <a:rPr lang="en-US" sz="1800" dirty="0" err="1"/>
              <a:t>Penjualan</a:t>
            </a:r>
            <a:r>
              <a:rPr lang="en-US" sz="1800" dirty="0"/>
              <a:t> </a:t>
            </a:r>
            <a:r>
              <a:rPr lang="en-US" sz="1800" dirty="0" err="1"/>
              <a:t>Produk</a:t>
            </a:r>
            <a:r>
              <a:rPr lang="en-US" sz="1800" dirty="0"/>
              <a:t> di Perusahaan Retail</a:t>
            </a:r>
          </a:p>
          <a:p>
            <a:pPr lvl="0"/>
            <a:r>
              <a:rPr lang="en-US" sz="1800" b="1" dirty="0" err="1"/>
              <a:t>Masalah</a:t>
            </a:r>
            <a:r>
              <a:rPr lang="en-US" sz="1800" b="1" dirty="0"/>
              <a:t>:</a:t>
            </a:r>
            <a:r>
              <a:rPr lang="en-US" sz="1800" dirty="0"/>
              <a:t> </a:t>
            </a:r>
            <a:r>
              <a:rPr lang="en-US" sz="1800" dirty="0" err="1"/>
              <a:t>Penurunan</a:t>
            </a:r>
            <a:r>
              <a:rPr lang="en-US" sz="1800" dirty="0"/>
              <a:t> </a:t>
            </a:r>
            <a:r>
              <a:rPr lang="en-US" sz="1800" dirty="0" err="1"/>
              <a:t>penjualan</a:t>
            </a:r>
            <a:r>
              <a:rPr lang="en-US" sz="1800" dirty="0"/>
              <a:t> pada </a:t>
            </a:r>
            <a:r>
              <a:rPr lang="en-US" sz="1800" dirty="0" err="1"/>
              <a:t>kuartal</a:t>
            </a:r>
            <a:r>
              <a:rPr lang="en-US" sz="1800" dirty="0"/>
              <a:t> </a:t>
            </a:r>
            <a:r>
              <a:rPr lang="en-US" sz="1800" dirty="0" err="1"/>
              <a:t>ketiga</a:t>
            </a:r>
            <a:r>
              <a:rPr lang="en-US" sz="1800" dirty="0"/>
              <a:t>.</a:t>
            </a:r>
          </a:p>
          <a:p>
            <a:pPr lvl="0"/>
            <a:r>
              <a:rPr lang="en-US" sz="1800" b="1" dirty="0"/>
              <a:t>Data </a:t>
            </a:r>
            <a:r>
              <a:rPr lang="en-US" sz="1800" b="1" dirty="0" err="1"/>
              <a:t>dikumpulkan</a:t>
            </a:r>
            <a:r>
              <a:rPr lang="en-US" sz="1800" b="1" dirty="0"/>
              <a:t>:</a:t>
            </a:r>
            <a:endParaRPr lang="en-US" sz="1800" dirty="0"/>
          </a:p>
          <a:p>
            <a:pPr lvl="1"/>
            <a:r>
              <a:rPr lang="en-US" sz="1600" dirty="0"/>
              <a:t>Volume </a:t>
            </a:r>
            <a:r>
              <a:rPr lang="en-US" sz="1600" dirty="0" err="1"/>
              <a:t>penjualan</a:t>
            </a:r>
            <a:r>
              <a:rPr lang="en-US" sz="1600" dirty="0"/>
              <a:t> per </a:t>
            </a:r>
            <a:r>
              <a:rPr lang="en-US" sz="1600" dirty="0" err="1"/>
              <a:t>produk</a:t>
            </a:r>
            <a:r>
              <a:rPr lang="en-US" sz="1600" dirty="0"/>
              <a:t>.</a:t>
            </a:r>
          </a:p>
          <a:p>
            <a:pPr lvl="1"/>
            <a:r>
              <a:rPr lang="en-US" sz="1600" dirty="0"/>
              <a:t>Lokasi </a:t>
            </a:r>
            <a:r>
              <a:rPr lang="en-US" sz="1600" dirty="0" err="1"/>
              <a:t>toko</a:t>
            </a:r>
            <a:r>
              <a:rPr lang="en-US" sz="1600" dirty="0"/>
              <a:t>.</a:t>
            </a:r>
          </a:p>
          <a:p>
            <a:pPr lvl="1"/>
            <a:r>
              <a:rPr lang="en-US" sz="1600" dirty="0"/>
              <a:t>Data </a:t>
            </a:r>
            <a:r>
              <a:rPr lang="en-US" sz="1600" dirty="0" err="1"/>
              <a:t>promosi</a:t>
            </a:r>
            <a:r>
              <a:rPr lang="en-US" sz="1600" dirty="0"/>
              <a:t> dan </a:t>
            </a:r>
            <a:r>
              <a:rPr lang="en-US" sz="1600" dirty="0" err="1"/>
              <a:t>harga</a:t>
            </a:r>
            <a:r>
              <a:rPr lang="en-US" sz="1600" dirty="0"/>
              <a:t>.</a:t>
            </a:r>
          </a:p>
          <a:p>
            <a:pPr lvl="1"/>
            <a:r>
              <a:rPr lang="en-US" sz="1600" dirty="0" err="1"/>
              <a:t>Umpan</a:t>
            </a:r>
            <a:r>
              <a:rPr lang="en-US" sz="1600" dirty="0"/>
              <a:t> </a:t>
            </a:r>
            <a:r>
              <a:rPr lang="en-US" sz="1600" dirty="0" err="1"/>
              <a:t>balik</a:t>
            </a:r>
            <a:r>
              <a:rPr lang="en-US" sz="1600" dirty="0"/>
              <a:t> </a:t>
            </a:r>
            <a:r>
              <a:rPr lang="en-US" sz="1600" dirty="0" err="1"/>
              <a:t>pelanggan</a:t>
            </a:r>
            <a:r>
              <a:rPr lang="en-US" sz="1600" dirty="0"/>
              <a:t>.</a:t>
            </a:r>
          </a:p>
          <a:p>
            <a:pPr lvl="0"/>
            <a:r>
              <a:rPr lang="en-US" sz="1800" b="1" dirty="0" err="1"/>
              <a:t>Analisis</a:t>
            </a:r>
            <a:r>
              <a:rPr lang="en-US" sz="1800" b="1" dirty="0"/>
              <a:t>:</a:t>
            </a:r>
            <a:endParaRPr lang="en-US" sz="1800" dirty="0"/>
          </a:p>
          <a:p>
            <a:pPr lvl="1"/>
            <a:r>
              <a:rPr lang="en-US" sz="1600" dirty="0" err="1"/>
              <a:t>Terdapat</a:t>
            </a:r>
            <a:r>
              <a:rPr lang="en-US" sz="1600" dirty="0"/>
              <a:t> </a:t>
            </a:r>
            <a:r>
              <a:rPr lang="en-US" sz="1600" dirty="0" err="1"/>
              <a:t>korelasi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</a:t>
            </a:r>
            <a:r>
              <a:rPr lang="en-US" sz="1600" dirty="0" err="1"/>
              <a:t>penurunan</a:t>
            </a:r>
            <a:r>
              <a:rPr lang="en-US" sz="1600" dirty="0"/>
              <a:t> </a:t>
            </a:r>
            <a:r>
              <a:rPr lang="en-US" sz="1600" dirty="0" err="1"/>
              <a:t>penjualan</a:t>
            </a:r>
            <a:r>
              <a:rPr lang="en-US" sz="1600" dirty="0"/>
              <a:t> dan </a:t>
            </a:r>
            <a:r>
              <a:rPr lang="en-US" sz="1600" dirty="0" err="1"/>
              <a:t>pengurangan</a:t>
            </a:r>
            <a:r>
              <a:rPr lang="en-US" sz="1600" dirty="0"/>
              <a:t> </a:t>
            </a:r>
            <a:r>
              <a:rPr lang="en-US" sz="1600" dirty="0" err="1"/>
              <a:t>frekuensi</a:t>
            </a:r>
            <a:r>
              <a:rPr lang="en-US" sz="1600" dirty="0"/>
              <a:t> </a:t>
            </a:r>
            <a:r>
              <a:rPr lang="en-US" sz="1600" dirty="0" err="1"/>
              <a:t>promosi</a:t>
            </a:r>
            <a:r>
              <a:rPr lang="en-US" sz="1600" dirty="0"/>
              <a:t>.</a:t>
            </a:r>
          </a:p>
          <a:p>
            <a:pPr lvl="1"/>
            <a:r>
              <a:rPr lang="en-US" sz="1600" dirty="0" err="1"/>
              <a:t>Produk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ulasan</a:t>
            </a:r>
            <a:r>
              <a:rPr lang="en-US" sz="1600" dirty="0"/>
              <a:t> </a:t>
            </a:r>
            <a:r>
              <a:rPr lang="en-US" sz="1600" dirty="0" err="1"/>
              <a:t>pelanggan</a:t>
            </a:r>
            <a:r>
              <a:rPr lang="en-US" sz="1600" dirty="0"/>
              <a:t> </a:t>
            </a:r>
            <a:r>
              <a:rPr lang="en-US" sz="1600" dirty="0" err="1"/>
              <a:t>negatif</a:t>
            </a:r>
            <a:r>
              <a:rPr lang="en-US" sz="1600" dirty="0"/>
              <a:t>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penurunan</a:t>
            </a:r>
            <a:r>
              <a:rPr lang="en-US" sz="1600" dirty="0"/>
              <a:t> paling </a:t>
            </a:r>
            <a:r>
              <a:rPr lang="en-US" sz="1600" dirty="0" err="1"/>
              <a:t>besar</a:t>
            </a:r>
            <a:r>
              <a:rPr lang="en-US" sz="1600" dirty="0"/>
              <a:t>.</a:t>
            </a:r>
          </a:p>
          <a:p>
            <a:pPr lvl="0"/>
            <a:r>
              <a:rPr lang="en-US" sz="1800" b="1" dirty="0"/>
              <a:t>Keputusan:</a:t>
            </a:r>
            <a:endParaRPr lang="en-US" sz="1800" dirty="0"/>
          </a:p>
          <a:p>
            <a:pPr lvl="1"/>
            <a:r>
              <a:rPr lang="en-US" sz="1600" dirty="0" err="1"/>
              <a:t>Meningkatkan</a:t>
            </a:r>
            <a:r>
              <a:rPr lang="en-US" sz="1600" dirty="0"/>
              <a:t> </a:t>
            </a:r>
            <a:r>
              <a:rPr lang="en-US" sz="1600" dirty="0" err="1"/>
              <a:t>promosi</a:t>
            </a:r>
            <a:r>
              <a:rPr lang="en-US" sz="1600" dirty="0"/>
              <a:t> pada </a:t>
            </a:r>
            <a:r>
              <a:rPr lang="en-US" sz="1600" dirty="0" err="1"/>
              <a:t>produk</a:t>
            </a:r>
            <a:r>
              <a:rPr lang="en-US" sz="1600" dirty="0"/>
              <a:t> </a:t>
            </a:r>
            <a:r>
              <a:rPr lang="en-US" sz="1600" dirty="0" err="1"/>
              <a:t>tertentu</a:t>
            </a:r>
            <a:r>
              <a:rPr lang="en-US" sz="1600" dirty="0"/>
              <a:t>.</a:t>
            </a:r>
          </a:p>
          <a:p>
            <a:pPr lvl="1"/>
            <a:r>
              <a:rPr lang="en-US" sz="1600" dirty="0" err="1"/>
              <a:t>Melakukan</a:t>
            </a:r>
            <a:r>
              <a:rPr lang="en-US" sz="1600" dirty="0"/>
              <a:t> perbaikan </a:t>
            </a:r>
            <a:r>
              <a:rPr lang="en-US" sz="1600" dirty="0" err="1"/>
              <a:t>kualitas</a:t>
            </a:r>
            <a:r>
              <a:rPr lang="en-US" sz="1600" dirty="0"/>
              <a:t> dan </a:t>
            </a:r>
            <a:r>
              <a:rPr lang="en-US" sz="1600" dirty="0" err="1"/>
              <a:t>kampanye</a:t>
            </a:r>
            <a:r>
              <a:rPr lang="en-US" sz="1600" dirty="0"/>
              <a:t> </a:t>
            </a:r>
            <a:r>
              <a:rPr lang="en-US" sz="1600" dirty="0" err="1"/>
              <a:t>testimoni</a:t>
            </a:r>
            <a:r>
              <a:rPr lang="en-US" sz="1600" dirty="0"/>
              <a:t> </a:t>
            </a:r>
            <a:r>
              <a:rPr lang="en-US" sz="1600" dirty="0" err="1"/>
              <a:t>pelanggan</a:t>
            </a:r>
            <a:r>
              <a:rPr lang="en-US" sz="1600" dirty="0"/>
              <a:t>.</a:t>
            </a:r>
          </a:p>
          <a:p>
            <a:pPr lvl="0"/>
            <a:r>
              <a:rPr lang="en-US" sz="1800" b="1" dirty="0"/>
              <a:t>Hasil:</a:t>
            </a:r>
            <a:r>
              <a:rPr lang="en-US" sz="1800" dirty="0"/>
              <a:t> </a:t>
            </a:r>
            <a:r>
              <a:rPr lang="en-US" sz="1600" dirty="0" err="1"/>
              <a:t>Penjualan</a:t>
            </a:r>
            <a:r>
              <a:rPr lang="en-US" sz="1600" dirty="0"/>
              <a:t> naik 15% </a:t>
            </a:r>
            <a:r>
              <a:rPr lang="en-US" sz="1600" dirty="0" err="1"/>
              <a:t>dalam</a:t>
            </a:r>
            <a:r>
              <a:rPr lang="en-US" sz="1600" dirty="0"/>
              <a:t> dua </a:t>
            </a:r>
            <a:r>
              <a:rPr lang="en-US" sz="1600" dirty="0" err="1"/>
              <a:t>bulan</a:t>
            </a:r>
            <a:r>
              <a:rPr lang="en-US" sz="1600" dirty="0"/>
              <a:t> </a:t>
            </a:r>
            <a:r>
              <a:rPr lang="en-US" sz="1600" dirty="0" err="1"/>
              <a:t>setelah</a:t>
            </a:r>
            <a:r>
              <a:rPr lang="en-US" sz="1600" dirty="0"/>
              <a:t> </a:t>
            </a:r>
            <a:r>
              <a:rPr lang="en-US" sz="1600" dirty="0" err="1"/>
              <a:t>penerapan</a:t>
            </a:r>
            <a:r>
              <a:rPr lang="en-US" sz="1600" dirty="0"/>
              <a:t> strategi </a:t>
            </a:r>
            <a:r>
              <a:rPr lang="en-US" sz="1600" dirty="0" err="1"/>
              <a:t>baru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702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A9B42-3DB2-5152-DDF4-734C9DE05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Kesimpulan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143B0-086C-EEB2-00E5-D03DF0D39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081759" cy="4195481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Analisis</a:t>
            </a:r>
            <a:r>
              <a:rPr lang="en-US" dirty="0"/>
              <a:t> data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dan </a:t>
            </a:r>
            <a:r>
              <a:rPr lang="en-US" dirty="0" err="1"/>
              <a:t>menentukan</a:t>
            </a:r>
            <a:r>
              <a:rPr lang="en-US" dirty="0"/>
              <a:t> strategi yang </a:t>
            </a:r>
            <a:r>
              <a:rPr lang="en-US" dirty="0" err="1"/>
              <a:t>tepat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obyektif</a:t>
            </a:r>
            <a:r>
              <a:rPr lang="en-US" dirty="0"/>
              <a:t> dan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.</a:t>
            </a:r>
          </a:p>
          <a:p>
            <a:pPr lvl="0"/>
            <a:r>
              <a:rPr lang="en-US" i="1" dirty="0"/>
              <a:t>Data-driven decision making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modern.</a:t>
            </a:r>
          </a:p>
          <a:p>
            <a:pPr lvl="0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yang baik,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0095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</TotalTime>
  <Words>409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Ion</vt:lpstr>
      <vt:lpstr>Analisis Data untuk Pengambilan Keputusan</vt:lpstr>
      <vt:lpstr>Pengantar</vt:lpstr>
      <vt:lpstr>Teknik Analisis Data</vt:lpstr>
      <vt:lpstr>Interpretasi Hasil Analisis</vt:lpstr>
      <vt:lpstr>Data-Driven Decision Making (DDDM)</vt:lpstr>
      <vt:lpstr>Langkah-langkah utama DDDM:</vt:lpstr>
      <vt:lpstr>Studi Kasus Sederhana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 rafiq</dc:creator>
  <cp:lastModifiedBy>muh rafiq</cp:lastModifiedBy>
  <cp:revision>3</cp:revision>
  <dcterms:created xsi:type="dcterms:W3CDTF">2025-10-14T09:41:17Z</dcterms:created>
  <dcterms:modified xsi:type="dcterms:W3CDTF">2025-10-14T10:15:12Z</dcterms:modified>
</cp:coreProperties>
</file>