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7" r:id="rId3"/>
    <p:sldId id="281" r:id="rId4"/>
    <p:sldId id="278" r:id="rId5"/>
    <p:sldId id="282" r:id="rId6"/>
    <p:sldId id="283" r:id="rId7"/>
    <p:sldId id="279" r:id="rId8"/>
    <p:sldId id="280" r:id="rId9"/>
    <p:sldId id="284" r:id="rId10"/>
    <p:sldId id="285" r:id="rId11"/>
    <p:sldId id="286" r:id="rId12"/>
    <p:sldId id="275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5F2CA0-CD9F-4B23-82BF-633C638F1179}" type="datetimeFigureOut">
              <a:rPr lang="en-US"/>
              <a:pPr>
                <a:defRPr/>
              </a:pPr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F46484C-9189-4C7B-8EA1-98F89365C8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BEAB0D-F170-4991-9845-01E57AA8B8BB}" type="slidenum">
              <a:rPr lang="en-US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rev. ....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9D7C0-329B-43DA-94F4-F33809B8BE8C}" type="datetimeFigureOut">
              <a:rPr lang="en-US"/>
              <a:pPr>
                <a:defRPr/>
              </a:pPr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31A7B-ACB7-4497-BC82-5BB8360DB1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840250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FC4B1-4427-49E1-B6BB-76768B2544E3}" type="datetimeFigureOut">
              <a:rPr lang="en-US"/>
              <a:pPr>
                <a:defRPr/>
              </a:pPr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FA04E-1E10-47E3-94CE-01D21AC46C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967333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B82E3-6071-4368-A74D-C4080205CB1A}" type="datetimeFigureOut">
              <a:rPr lang="en-US"/>
              <a:pPr>
                <a:defRPr/>
              </a:pPr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6E7F8-6D01-462F-84F3-8028BC57D3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878443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6297D-B58B-41C2-A672-9F7B96AEE077}" type="datetimeFigureOut">
              <a:rPr lang="en-US"/>
              <a:pPr>
                <a:defRPr/>
              </a:pPr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48B7D-5494-4D3C-BFF6-AAA66FEC4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411848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4983-9733-472C-85DA-F5A70A316F7E}" type="datetimeFigureOut">
              <a:rPr lang="en-US"/>
              <a:pPr>
                <a:defRPr/>
              </a:pPr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033AF-92C3-4290-B5F2-58840A4778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492502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C8A28-D991-46E6-81DD-F316E17AFE6A}" type="datetimeFigureOut">
              <a:rPr lang="en-US"/>
              <a:pPr>
                <a:defRPr/>
              </a:pPr>
              <a:t>10/8/2025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8A1A1-387D-45D8-A176-25553EF66A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581743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88C89-89EB-43B9-B311-804A8B68AB75}" type="datetimeFigureOut">
              <a:rPr lang="en-US"/>
              <a:pPr>
                <a:defRPr/>
              </a:pPr>
              <a:t>10/8/2025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0CFD6-782D-4752-A481-ADA669337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018864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26B3A-9A6E-4152-A36E-7A2C64429AC5}" type="datetimeFigureOut">
              <a:rPr lang="en-US"/>
              <a:pPr>
                <a:defRPr/>
              </a:pPr>
              <a:t>10/8/2025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B011B-707C-479D-8F24-8BFECF4E24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527841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8BC15-E92D-42FE-8D4D-C6BCEAC665FA}" type="datetimeFigureOut">
              <a:rPr lang="en-US"/>
              <a:pPr>
                <a:defRPr/>
              </a:pPr>
              <a:t>10/8/2025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26B20-CB61-41A1-9EC7-F3FFF136B3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1180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2C972-5910-4D06-83BF-429A3C9B8E77}" type="datetimeFigureOut">
              <a:rPr lang="en-US"/>
              <a:pPr>
                <a:defRPr/>
              </a:pPr>
              <a:t>10/8/2025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26818-3BB7-46EF-A6E4-8E283E4CD5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006919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31840-12F5-4F08-9EC5-123D59053809}" type="datetimeFigureOut">
              <a:rPr lang="en-US"/>
              <a:pPr>
                <a:defRPr/>
              </a:pPr>
              <a:t>10/8/2025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01167-2005-4B33-B644-C31047C6E2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728740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B3F450-3288-47A7-B2CF-4C0145CB6F5E}" type="datetimeFigureOut">
              <a:rPr lang="en-US"/>
              <a:pPr>
                <a:defRPr/>
              </a:pPr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0A18E9D-5FF4-45AC-82F8-F1FD41D47B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1285875" y="4500563"/>
            <a:ext cx="7072313" cy="1071562"/>
          </a:xfrm>
        </p:spPr>
        <p:txBody>
          <a:bodyPr/>
          <a:lstStyle/>
          <a:p>
            <a:pPr algn="l" eaLnBrk="1" hangingPunct="1">
              <a:defRPr/>
            </a:pPr>
            <a:r>
              <a:rPr lang="id-ID" sz="40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Akuntansi Metode Harga Pokok Pesanan</a:t>
            </a:r>
            <a:endParaRPr lang="en-US" sz="4000" dirty="0" smtClean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928662" y="1500174"/>
            <a:ext cx="7572428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5400" b="1" cap="all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Metode Harga Pokok Pesanan</a:t>
            </a:r>
            <a:endParaRPr lang="en-US" sz="5400" b="1" cap="all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Akuntansi-Biaya-Metode-Harga-Pokok-Pesanan-Full-Costing-2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59663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Akuntansi-Biaya-Metode-Harga-Pokok-Pesanan-Full-Costing-2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70429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  <a:endParaRPr lang="en-US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id-ID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Akuntansi Biaya Bahan</a:t>
            </a:r>
            <a:endParaRPr lang="en-US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857750"/>
            <a:ext cx="2166937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28625" y="2071688"/>
            <a:ext cx="2643188" cy="2643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/>
              <a:t>PEMBELIAN BAHAN BAKU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0500" y="1571625"/>
            <a:ext cx="4786313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METODE PERPETUAL</a:t>
            </a:r>
          </a:p>
          <a:p>
            <a:pPr>
              <a:defRPr/>
            </a:pPr>
            <a:endParaRPr lang="en-US" sz="32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200" dirty="0" err="1">
                <a:latin typeface="Arial" charset="0"/>
                <a:cs typeface="Arial" charset="0"/>
              </a:rPr>
              <a:t>Persediaan</a:t>
            </a:r>
            <a:r>
              <a:rPr lang="en-US" sz="3200" dirty="0">
                <a:latin typeface="Arial" charset="0"/>
                <a:cs typeface="Arial" charset="0"/>
              </a:rPr>
              <a:t> BB   </a:t>
            </a:r>
            <a:r>
              <a:rPr lang="en-US" sz="3200" dirty="0" err="1">
                <a:latin typeface="Arial" charset="0"/>
                <a:cs typeface="Arial" charset="0"/>
              </a:rPr>
              <a:t>xxxx</a:t>
            </a:r>
            <a:endParaRPr lang="en-US" sz="32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200" dirty="0">
                <a:latin typeface="Arial" charset="0"/>
                <a:cs typeface="Arial" charset="0"/>
              </a:rPr>
              <a:t>   </a:t>
            </a:r>
            <a:r>
              <a:rPr lang="en-US" sz="3200" dirty="0" err="1">
                <a:latin typeface="Arial" charset="0"/>
                <a:cs typeface="Arial" charset="0"/>
              </a:rPr>
              <a:t>Kas/Utang</a:t>
            </a:r>
            <a:r>
              <a:rPr lang="en-US" sz="3200" dirty="0">
                <a:latin typeface="Arial" charset="0"/>
                <a:cs typeface="Arial" charset="0"/>
              </a:rPr>
              <a:t>             </a:t>
            </a:r>
            <a:r>
              <a:rPr lang="en-US" sz="3200" dirty="0" err="1">
                <a:latin typeface="Arial" charset="0"/>
                <a:cs typeface="Arial" charset="0"/>
              </a:rPr>
              <a:t>xxxx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500" y="4010025"/>
            <a:ext cx="4786313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METODE PERIODIK</a:t>
            </a:r>
          </a:p>
          <a:p>
            <a:pPr>
              <a:defRPr/>
            </a:pPr>
            <a:endParaRPr lang="en-US" sz="32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200" dirty="0" err="1">
                <a:latin typeface="Arial" charset="0"/>
                <a:cs typeface="Arial" charset="0"/>
              </a:rPr>
              <a:t>Pembelian</a:t>
            </a:r>
            <a:r>
              <a:rPr lang="en-US" sz="3200" dirty="0">
                <a:latin typeface="Arial" charset="0"/>
                <a:cs typeface="Arial" charset="0"/>
              </a:rPr>
              <a:t> BB    </a:t>
            </a:r>
            <a:r>
              <a:rPr lang="en-US" sz="3200" dirty="0" err="1">
                <a:latin typeface="Arial" charset="0"/>
                <a:cs typeface="Arial" charset="0"/>
              </a:rPr>
              <a:t>xxxx</a:t>
            </a:r>
            <a:endParaRPr lang="en-US" sz="32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200" dirty="0">
                <a:latin typeface="Arial" charset="0"/>
                <a:cs typeface="Arial" charset="0"/>
              </a:rPr>
              <a:t>   </a:t>
            </a:r>
            <a:r>
              <a:rPr lang="en-US" sz="3200" dirty="0" err="1">
                <a:latin typeface="Arial" charset="0"/>
                <a:cs typeface="Arial" charset="0"/>
              </a:rPr>
              <a:t>Kas/Utang</a:t>
            </a:r>
            <a:r>
              <a:rPr lang="en-US" sz="3200" dirty="0">
                <a:latin typeface="Arial" charset="0"/>
                <a:cs typeface="Arial" charset="0"/>
              </a:rPr>
              <a:t>             </a:t>
            </a:r>
            <a:r>
              <a:rPr lang="en-US" sz="3200" dirty="0" err="1">
                <a:latin typeface="Arial" charset="0"/>
                <a:cs typeface="Arial" charset="0"/>
              </a:rPr>
              <a:t>xxxx</a:t>
            </a:r>
            <a:endParaRPr lang="en-US" sz="32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id-ID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Akuntansi Biaya Bahan</a:t>
            </a:r>
            <a:endParaRPr lang="en-US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28625" y="2071688"/>
            <a:ext cx="2786063" cy="2643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/>
              <a:t>PEMAKAIAN BAHAN BAKU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1571625"/>
            <a:ext cx="5357813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METODE PERPETUAL</a:t>
            </a:r>
          </a:p>
          <a:p>
            <a:pPr>
              <a:defRPr/>
            </a:pPr>
            <a:endParaRPr lang="en-US" sz="32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200" dirty="0">
                <a:latin typeface="Arial" charset="0"/>
                <a:cs typeface="Arial" charset="0"/>
              </a:rPr>
              <a:t>BDP- BBB         </a:t>
            </a:r>
            <a:r>
              <a:rPr lang="en-US" sz="3200" dirty="0" err="1">
                <a:latin typeface="Arial" charset="0"/>
                <a:cs typeface="Arial" charset="0"/>
              </a:rPr>
              <a:t>xxxx</a:t>
            </a:r>
            <a:endParaRPr lang="en-US" sz="32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200" dirty="0">
                <a:latin typeface="Arial" charset="0"/>
                <a:cs typeface="Arial" charset="0"/>
              </a:rPr>
              <a:t>    </a:t>
            </a:r>
            <a:r>
              <a:rPr lang="en-US" sz="3200" dirty="0" err="1">
                <a:latin typeface="Arial" charset="0"/>
                <a:cs typeface="Arial" charset="0"/>
              </a:rPr>
              <a:t>Persediaan</a:t>
            </a:r>
            <a:r>
              <a:rPr lang="en-US" sz="3200" dirty="0">
                <a:latin typeface="Arial" charset="0"/>
                <a:cs typeface="Arial" charset="0"/>
              </a:rPr>
              <a:t> BB        </a:t>
            </a:r>
            <a:r>
              <a:rPr lang="en-US" sz="3200" dirty="0" err="1">
                <a:latin typeface="Arial" charset="0"/>
                <a:cs typeface="Arial" charset="0"/>
              </a:rPr>
              <a:t>xxxx</a:t>
            </a:r>
            <a:endParaRPr lang="en-US" sz="3200" dirty="0">
              <a:latin typeface="Arial" charset="0"/>
              <a:cs typeface="Arial" charset="0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4071938"/>
            <a:ext cx="4071938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eaLnBrk="1" hangingPunct="1">
              <a:defRPr/>
            </a:pPr>
            <a:r>
              <a:rPr lang="id-ID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Akuntansi Biaya Tenaga Kerja</a:t>
            </a:r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6000" b="1" cap="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4429125"/>
            <a:ext cx="26479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85786" y="1571612"/>
            <a:ext cx="5572164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normalizeH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MENCATAT SELURUH PEMBEBANAN BIAYA TENAGA KERJA BAIK YG BERSIFAT LANGSUNG MAUPUN TIDAK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813" y="3422650"/>
            <a:ext cx="6500812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Gaji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Upah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   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xxxx</a:t>
            </a:r>
            <a:endParaRPr lang="en-US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Utang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Gaji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Upah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xxxx</a:t>
            </a:r>
            <a:endParaRPr lang="en-US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eaLnBrk="1" hangingPunct="1">
              <a:defRPr/>
            </a:pPr>
            <a:r>
              <a:rPr lang="id-ID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Akuntansi Biaya Tenaga Kerja</a:t>
            </a:r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6000" b="1" cap="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4872038"/>
            <a:ext cx="26479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85786" y="1785926"/>
            <a:ext cx="5572164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normalizeH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MENCATAT DISTRIBUSI BIAYA TENAGA KERJA BAIK YG BERSIFAT LANGSUNG MAUPUN TIDAK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50" y="3429000"/>
            <a:ext cx="6500813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BDP - BTKL                  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xxxx</a:t>
            </a:r>
            <a:endParaRPr lang="en-US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BOP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Sesungguhnya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xxxx</a:t>
            </a:r>
            <a:endParaRPr lang="en-US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Biaya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Adm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Umum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xxxx</a:t>
            </a:r>
            <a:endParaRPr lang="en-US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Biaya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Pemasaran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xxxx</a:t>
            </a:r>
            <a:endParaRPr lang="en-US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Gaji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Upah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         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xxxx</a:t>
            </a:r>
            <a:endParaRPr lang="en-US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eaLnBrk="1" hangingPunct="1">
              <a:defRPr/>
            </a:pPr>
            <a:r>
              <a:rPr lang="id-ID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Akuntansi Biaya Tenaga Kerja</a:t>
            </a:r>
            <a:r>
              <a:rPr lang="en-US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6000" b="1" cap="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4872038"/>
            <a:ext cx="26479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85786" y="1785926"/>
            <a:ext cx="5572164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normalizeH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MENCATAT PEMBAYARAN BIAYA TENAGA KERJA BAIK YG BERSIFAT LANGSUNG MAUPUN TIDAK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50" y="3429000"/>
            <a:ext cx="6858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Utang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Gaji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Upah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xxxx</a:t>
            </a:r>
            <a:endParaRPr lang="en-US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Kas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                                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xxxx</a:t>
            </a:r>
            <a:endParaRPr lang="en-US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id-ID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Akuntansi Biaya Biaya Overhead Pabrik</a:t>
            </a:r>
            <a:endParaRPr lang="en-US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1142976" y="1857364"/>
            <a:ext cx="6143668" cy="785818"/>
          </a:xfrm>
          <a:prstGeom prst="wedgeRectCallout">
            <a:avLst>
              <a:gd name="adj1" fmla="val -20833"/>
              <a:gd name="adj2" fmla="val 748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MENCATAT BOP YG DI BEBANKAN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75" y="2928938"/>
            <a:ext cx="7858125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BDP – BOP                    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xxxx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BOP Yang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bebankan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       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xxxx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1000100" y="4286256"/>
            <a:ext cx="6143668" cy="785818"/>
          </a:xfrm>
          <a:prstGeom prst="wedgeRectCallout">
            <a:avLst>
              <a:gd name="adj1" fmla="val -20833"/>
              <a:gd name="adj2" fmla="val 748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MENCATAT BOP SESUNGGUHNYA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75" y="5280025"/>
            <a:ext cx="785812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BOP Yang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bebankan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xxxx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BOP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sesungguhnya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eaLnBrk="1" hangingPunct="1">
              <a:defRPr/>
            </a:pPr>
            <a:r>
              <a:rPr lang="id-ID" sz="40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Akuntansi untuk Pekerjaan Selesai dan Penjualan</a:t>
            </a:r>
            <a:endParaRPr lang="en-US" sz="5400" cap="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28596" y="2143116"/>
            <a:ext cx="2857520" cy="307183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MENCATAT PRODUK JADI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1802" y="2716596"/>
            <a:ext cx="5857916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Persediaan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Barang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Jadi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 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xxxx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  BDP – BBB                              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xxxx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  BDP – BTKL                            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xxxx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  BDP – BOP                              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xxxx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eaLnBrk="1" hangingPunct="1">
              <a:defRPr/>
            </a:pPr>
            <a:r>
              <a:rPr lang="id-ID" sz="40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Akuntansi untuk Pekerjaan Selesai dan Penjualan</a:t>
            </a:r>
            <a:endParaRPr lang="en-US" sz="5400" cap="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14282" y="2143116"/>
            <a:ext cx="3429024" cy="307183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PENYERAHAN PESANAN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3306" y="1643050"/>
            <a:ext cx="5214974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METODE PERPETUAL</a:t>
            </a:r>
          </a:p>
          <a:p>
            <a:pPr>
              <a:defRPr/>
            </a:pPr>
            <a:endParaRPr lang="en-US" sz="1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Piutang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/ </a:t>
            </a:r>
            <a:r>
              <a:rPr lang="en-US" sz="2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Kas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       </a:t>
            </a:r>
            <a:r>
              <a:rPr lang="en-US" sz="2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xxxxx</a:t>
            </a:r>
            <a:endParaRPr lang="en-US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  </a:t>
            </a:r>
            <a:r>
              <a:rPr lang="en-US" sz="2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Penjualan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                         </a:t>
            </a:r>
            <a:r>
              <a:rPr lang="en-US" sz="2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xxxxx</a:t>
            </a:r>
            <a:endParaRPr lang="en-US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endParaRPr lang="en-US" sz="1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H. P. </a:t>
            </a:r>
            <a:r>
              <a:rPr lang="en-US" sz="2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Penjualan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    </a:t>
            </a:r>
            <a:r>
              <a:rPr lang="en-US" sz="2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xxxxx</a:t>
            </a:r>
            <a:endParaRPr lang="en-US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  </a:t>
            </a:r>
            <a:r>
              <a:rPr lang="en-US" sz="2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Persediaan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Barang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Jadi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en-US" sz="2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xxxxx</a:t>
            </a:r>
            <a:endParaRPr lang="en-US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4584996"/>
            <a:ext cx="5214974" cy="141577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METODE PERIODIK</a:t>
            </a:r>
          </a:p>
          <a:p>
            <a:pPr>
              <a:defRPr/>
            </a:pPr>
            <a:endParaRPr lang="en-US" sz="1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Piutang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/ </a:t>
            </a:r>
            <a:r>
              <a:rPr lang="en-US" sz="2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Kas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       </a:t>
            </a:r>
            <a:r>
              <a:rPr lang="en-US" sz="2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xxxxx</a:t>
            </a:r>
            <a:endParaRPr lang="en-US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  </a:t>
            </a:r>
            <a:r>
              <a:rPr lang="en-US" sz="2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Penjualan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                         </a:t>
            </a:r>
            <a:r>
              <a:rPr lang="en-US" sz="2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xxxxx</a:t>
            </a:r>
            <a:endParaRPr lang="en-US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231</Words>
  <Application>Microsoft Office PowerPoint</Application>
  <PresentationFormat>On-screen Show (4:3)</PresentationFormat>
  <Paragraphs>62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</vt:lpstr>
      <vt:lpstr>Office Theme</vt:lpstr>
      <vt:lpstr>Akuntansi Metode Harga Pokok Pesanan</vt:lpstr>
      <vt:lpstr>Akuntansi Biaya Bahan</vt:lpstr>
      <vt:lpstr>Akuntansi Biaya Bahan</vt:lpstr>
      <vt:lpstr>Akuntansi Biaya Tenaga Kerja </vt:lpstr>
      <vt:lpstr>Akuntansi Biaya Tenaga Kerja </vt:lpstr>
      <vt:lpstr>Akuntansi Biaya Tenaga Kerja </vt:lpstr>
      <vt:lpstr>Akuntansi Biaya Biaya Overhead Pabrik</vt:lpstr>
      <vt:lpstr>Akuntansi untuk Pekerjaan Selesai dan Penjualan</vt:lpstr>
      <vt:lpstr>Akuntansi untuk Pekerjaan Selesai dan Penjualan</vt:lpstr>
      <vt:lpstr>PowerPoint Presentation</vt:lpstr>
      <vt:lpstr>PowerPoint Presentation</vt:lpstr>
      <vt:lpstr>end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M. Sadat</cp:lastModifiedBy>
  <cp:revision>25</cp:revision>
  <dcterms:created xsi:type="dcterms:W3CDTF">2010-04-18T12:06:30Z</dcterms:created>
  <dcterms:modified xsi:type="dcterms:W3CDTF">2025-10-08T03:10:03Z</dcterms:modified>
</cp:coreProperties>
</file>