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2" r:id="rId3"/>
    <p:sldId id="323" r:id="rId4"/>
    <p:sldId id="335" r:id="rId5"/>
    <p:sldId id="336" r:id="rId6"/>
    <p:sldId id="337" r:id="rId7"/>
    <p:sldId id="334" r:id="rId8"/>
    <p:sldId id="324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14" r:id="rId18"/>
  </p:sldIdLst>
  <p:sldSz cx="9144000" cy="6858000" type="screen4x3"/>
  <p:notesSz cx="6761163" cy="9942513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56" autoAdjust="0"/>
  </p:normalViewPr>
  <p:slideViewPr>
    <p:cSldViewPr>
      <p:cViewPr varScale="1">
        <p:scale>
          <a:sx n="59" d="100"/>
          <a:sy n="59" d="100"/>
        </p:scale>
        <p:origin x="5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I.1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I.1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fld id="{BD08A541-04F7-451B-9667-F393591100BE}" type="slidenum">
              <a:rPr lang="en-US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EA7350-7C38-407C-BD38-CFAF2079DD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rev. ....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 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 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/>
              <a:t>17/9/2015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Kode</a:t>
            </a:r>
            <a:r>
              <a:rPr lang="en-US" dirty="0"/>
              <a:t> MK :</a:t>
            </a:r>
            <a:endParaRPr lang="id-ID" dirty="0"/>
          </a:p>
          <a:p>
            <a:r>
              <a:rPr lang="en-US" dirty="0"/>
              <a:t>MK 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/>
              <a:t>17/9/2015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Kode MK : 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 MK 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/>
              <a:t>17/9/2015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Kode</a:t>
            </a:r>
            <a:r>
              <a:rPr lang="en-US" dirty="0"/>
              <a:t> MK :</a:t>
            </a:r>
            <a:endParaRPr lang="id-ID" dirty="0"/>
          </a:p>
          <a:p>
            <a:r>
              <a:rPr lang="en-US" dirty="0"/>
              <a:t>MK 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/>
              <a:t>17/9/2015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 MK 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/>
              <a:t>17/9/2015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 MK 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 MK 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 MK 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Introduction of Information Technology</a:t>
            </a: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Representasi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..D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, D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-2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..D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m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10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 D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10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+D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10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+D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10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+D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10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D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-2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10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-2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10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m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123 = 1x 10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+2 x 10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+3 x 10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0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= 100 + 20 + 3 = 123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BILANGAN DESIMAL</a:t>
            </a:r>
          </a:p>
        </p:txBody>
      </p:sp>
    </p:spTree>
    <p:extLst>
      <p:ext uri="{BB962C8B-B14F-4D97-AF65-F5344CB8AC3E}">
        <p14:creationId xmlns:p14="http://schemas.microsoft.com/office/powerpoint/2010/main" val="327416119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Representasi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..B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, B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-2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..B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m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 B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 B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 B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 B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 B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-2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2-1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111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1 x 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+1 x 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+1 x 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0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=  4 + 2+ 1 = 7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10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Positional value			      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0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200" dirty="0" err="1"/>
              <a:t>Bilangan</a:t>
            </a:r>
            <a:r>
              <a:rPr lang="en-US" sz="3200" dirty="0"/>
              <a:t> </a:t>
            </a:r>
            <a:r>
              <a:rPr lang="en-US" sz="3200" dirty="0" err="1"/>
              <a:t>Biner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1674366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257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Konersi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179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10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biner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179 / 2 = 89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(LSB)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/ 2 = 44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/ 2 = 22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  / 2 = 11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           / 2 = 5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                   / 2 = 2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                           / 2 =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                                   / 2 = 0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(MSB)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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179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=  10110011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</a:p>
          <a:p>
            <a:endParaRPr lang="en-US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err="1"/>
              <a:t>Konversi</a:t>
            </a:r>
            <a:r>
              <a:rPr lang="en-US" sz="3200" dirty="0"/>
              <a:t> </a:t>
            </a:r>
            <a:r>
              <a:rPr lang="en-US" sz="3200" dirty="0" err="1"/>
              <a:t>Desimal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biner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9022789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</a:t>
            </a:r>
            <a:r>
              <a:rPr lang="en-US" sz="3200" dirty="0" err="1"/>
              <a:t>Bilangan</a:t>
            </a:r>
            <a:r>
              <a:rPr lang="en-US" sz="3200" dirty="0"/>
              <a:t> </a:t>
            </a:r>
            <a:r>
              <a:rPr lang="en-US" sz="3200" dirty="0" err="1"/>
              <a:t>Oktal</a:t>
            </a:r>
            <a:endParaRPr lang="en-US" sz="32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err="1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oktal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basis 8,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artinya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8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simbol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mewakili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5" t="21609" r="33202" b="27979"/>
          <a:stretch>
            <a:fillRect/>
          </a:stretch>
        </p:blipFill>
        <p:spPr bwMode="auto">
          <a:xfrm>
            <a:off x="2286000" y="3000375"/>
            <a:ext cx="44291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532424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Representasi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..O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-2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..O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m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= 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8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8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8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8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 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8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-2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8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-2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 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 8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567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8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5 x 8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+ 6 x 8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+ 7 x 8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= 320 + 48 + 7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= 375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10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err="1"/>
              <a:t>Bilangan</a:t>
            </a:r>
            <a:r>
              <a:rPr lang="en-US" sz="3200" dirty="0"/>
              <a:t> </a:t>
            </a:r>
            <a:r>
              <a:rPr lang="en-US" sz="3200" dirty="0" err="1"/>
              <a:t>Oktal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6768652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Desimal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Oktal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bilangan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decimal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8,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tulis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lanjutkan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lagi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Tulis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mulai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terahir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266 / 8   	= 33  	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=  2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33/8		= 4 	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	= 1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Jadi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266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412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8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KONVERSI BILANGAN OKTAL</a:t>
            </a:r>
          </a:p>
        </p:txBody>
      </p:sp>
    </p:spTree>
    <p:extLst>
      <p:ext uri="{BB962C8B-B14F-4D97-AF65-F5344CB8AC3E}">
        <p14:creationId xmlns:p14="http://schemas.microsoft.com/office/powerpoint/2010/main" val="2655738303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Biner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Oktal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Konversi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biner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octal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mengelompokan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biner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mulai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LSB.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terdiri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 bit,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konversikan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octal.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100111010 = 100   111   010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              4        7       2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8</a:t>
            </a:r>
          </a:p>
          <a:p>
            <a:endParaRPr lang="en-US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KONVERSI BILANGAN OKTAL</a:t>
            </a:r>
          </a:p>
        </p:txBody>
      </p:sp>
    </p:spTree>
    <p:extLst>
      <p:ext uri="{BB962C8B-B14F-4D97-AF65-F5344CB8AC3E}">
        <p14:creationId xmlns:p14="http://schemas.microsoft.com/office/powerpoint/2010/main" val="2499401358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end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660F5-CF8E-432B-9C8A-81E684A07B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9707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DASAR SISTEM KOMPUTER</a:t>
            </a:r>
            <a:endParaRPr lang="id-ID" dirty="0"/>
          </a:p>
        </p:txBody>
      </p:sp>
      <p:pic>
        <p:nvPicPr>
          <p:cNvPr id="3075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260117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Input              Proses 		Output</a:t>
            </a:r>
          </a:p>
          <a:p>
            <a:pPr marL="0" indent="0" eaLnBrk="1" hangingPunct="1">
              <a:buNone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Data  	  Proses (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Olah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) 	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Informasi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b="1" dirty="0">
                <a:solidFill>
                  <a:schemeClr val="tx2">
                    <a:satMod val="130000"/>
                  </a:schemeClr>
                </a:solidFill>
              </a:rPr>
              <a:t>Data</a:t>
            </a:r>
            <a:br>
              <a:rPr lang="en-US" b="1" dirty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17/9/2015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Kode</a:t>
            </a:r>
            <a:r>
              <a:rPr lang="en-US" dirty="0"/>
              <a:t> MK : SIF05401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AC82247-D408-44EA-B5C1-0D32C4535F14}"/>
              </a:ext>
            </a:extLst>
          </p:cNvPr>
          <p:cNvCxnSpPr/>
          <p:nvPr/>
        </p:nvCxnSpPr>
        <p:spPr>
          <a:xfrm>
            <a:off x="2438400" y="19812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AAECBA-809B-4BB2-92DB-B40B2AA5C0B1}"/>
              </a:ext>
            </a:extLst>
          </p:cNvPr>
          <p:cNvCxnSpPr>
            <a:cxnSpLocks/>
          </p:cNvCxnSpPr>
          <p:nvPr/>
        </p:nvCxnSpPr>
        <p:spPr>
          <a:xfrm flipV="1">
            <a:off x="5562600" y="1975757"/>
            <a:ext cx="914400" cy="1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C3668B-76D9-4690-BF65-93802FEFC810}"/>
              </a:ext>
            </a:extLst>
          </p:cNvPr>
          <p:cNvCxnSpPr/>
          <p:nvPr/>
        </p:nvCxnSpPr>
        <p:spPr>
          <a:xfrm>
            <a:off x="2057400" y="32766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858821-1C78-42E7-9189-E4F7B00D3CCE}"/>
              </a:ext>
            </a:extLst>
          </p:cNvPr>
          <p:cNvCxnSpPr/>
          <p:nvPr/>
        </p:nvCxnSpPr>
        <p:spPr>
          <a:xfrm>
            <a:off x="5562600" y="32766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1175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6A44-E9C2-4B8D-80A6-6F3EBFE07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SATUAN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56615-307B-4AFE-A83D-0DF9A3829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 = </a:t>
            </a:r>
            <a:r>
              <a:rPr lang="en-US" dirty="0" err="1"/>
              <a:t>bita</a:t>
            </a:r>
            <a:r>
              <a:rPr lang="en-US" dirty="0"/>
              <a:t> (byte)</a:t>
            </a:r>
          </a:p>
          <a:p>
            <a:r>
              <a:rPr lang="en-US" dirty="0"/>
              <a:t>kB = </a:t>
            </a:r>
            <a:r>
              <a:rPr lang="en-US" dirty="0" err="1"/>
              <a:t>kilobita</a:t>
            </a:r>
            <a:r>
              <a:rPr lang="en-US" dirty="0"/>
              <a:t> (kilobyte)</a:t>
            </a:r>
          </a:p>
          <a:p>
            <a:r>
              <a:rPr lang="en-US" dirty="0"/>
              <a:t>MB = </a:t>
            </a:r>
            <a:r>
              <a:rPr lang="en-US" dirty="0" err="1"/>
              <a:t>megabita</a:t>
            </a:r>
            <a:r>
              <a:rPr lang="en-US" dirty="0"/>
              <a:t> (megabyte)</a:t>
            </a:r>
          </a:p>
          <a:p>
            <a:r>
              <a:rPr lang="en-US" dirty="0"/>
              <a:t>GB = </a:t>
            </a:r>
            <a:r>
              <a:rPr lang="en-US" dirty="0" err="1"/>
              <a:t>gigabita</a:t>
            </a:r>
            <a:r>
              <a:rPr lang="en-US" dirty="0"/>
              <a:t> (gigabyte)</a:t>
            </a:r>
          </a:p>
          <a:p>
            <a:r>
              <a:rPr lang="en-US" dirty="0"/>
              <a:t>TB = </a:t>
            </a:r>
            <a:r>
              <a:rPr lang="en-US" dirty="0" err="1"/>
              <a:t>terabita</a:t>
            </a:r>
            <a:r>
              <a:rPr lang="en-US" dirty="0"/>
              <a:t> (terabyte)</a:t>
            </a:r>
          </a:p>
          <a:p>
            <a:r>
              <a:rPr lang="en-US" dirty="0"/>
              <a:t>PB = </a:t>
            </a:r>
            <a:r>
              <a:rPr lang="en-US" dirty="0" err="1"/>
              <a:t>petabita</a:t>
            </a:r>
            <a:r>
              <a:rPr lang="en-US" dirty="0"/>
              <a:t> (petabyte)</a:t>
            </a:r>
          </a:p>
          <a:p>
            <a:r>
              <a:rPr lang="en-US" dirty="0"/>
              <a:t>EB = </a:t>
            </a:r>
            <a:r>
              <a:rPr lang="en-US" dirty="0" err="1"/>
              <a:t>eksabita</a:t>
            </a:r>
            <a:r>
              <a:rPr lang="en-US" dirty="0"/>
              <a:t> (exabyte)</a:t>
            </a:r>
          </a:p>
          <a:p>
            <a:r>
              <a:rPr lang="en-US" dirty="0"/>
              <a:t>ZB = </a:t>
            </a:r>
            <a:r>
              <a:rPr lang="en-US" dirty="0" err="1"/>
              <a:t>zetabita</a:t>
            </a:r>
            <a:r>
              <a:rPr lang="en-US" dirty="0"/>
              <a:t> (zettabyte)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2938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5476179-E4C5-4083-98DD-4F7E75AF0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15" t="11593" r="35828" b="10145"/>
          <a:stretch/>
        </p:blipFill>
        <p:spPr>
          <a:xfrm>
            <a:off x="1409700" y="533400"/>
            <a:ext cx="6324600" cy="50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4355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F087FA-1E66-4C6E-A1F2-4C2B72C3F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681" y="533400"/>
            <a:ext cx="7386638" cy="5029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EF7AD-E66B-46CD-BFDD-85A3576E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17/9/2015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DD3C4-03C3-4D11-BEC8-8803B8BD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</a:t>
            </a:r>
            <a:endParaRPr lang="id-ID"/>
          </a:p>
          <a:p>
            <a:r>
              <a:rPr lang="en-US"/>
              <a:t>MK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9642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447800"/>
            <a:ext cx="8280400" cy="45688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bilangan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Desimal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angka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0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9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sv-SE" sz="3200" b="1" dirty="0">
                <a:latin typeface="Arial" pitchFamily="34" charset="0"/>
                <a:cs typeface="Arial" pitchFamily="34" charset="0"/>
              </a:rPr>
              <a:t>Sistem bilangan </a:t>
            </a:r>
            <a:r>
              <a:rPr lang="sv-SE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biner</a:t>
            </a:r>
            <a:r>
              <a:rPr lang="sv-SE" sz="3200" b="1" dirty="0">
                <a:latin typeface="Arial" pitchFamily="34" charset="0"/>
                <a:cs typeface="Arial" pitchFamily="34" charset="0"/>
              </a:rPr>
              <a:t> hanya menggunakan angka 0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dan 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3200" b="1" dirty="0">
                <a:latin typeface="Arial" pitchFamily="34" charset="0"/>
                <a:cs typeface="Arial" pitchFamily="34" charset="0"/>
              </a:rPr>
              <a:t>Sistem bilangan </a:t>
            </a:r>
            <a:r>
              <a:rPr lang="sv-SE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Oktal</a:t>
            </a:r>
            <a:r>
              <a:rPr lang="sv-SE" sz="3200" b="1" dirty="0">
                <a:latin typeface="Arial" pitchFamily="34" charset="0"/>
                <a:cs typeface="Arial" pitchFamily="34" charset="0"/>
              </a:rPr>
              <a:t> hanya menggunakan angka 0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dan 7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7250" y="428625"/>
            <a:ext cx="7312025" cy="9001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b="1" dirty="0" err="1">
                <a:solidFill>
                  <a:schemeClr val="tx2">
                    <a:satMod val="130000"/>
                  </a:schemeClr>
                </a:solidFill>
              </a:rPr>
              <a:t>Sistem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satMod val="130000"/>
                  </a:schemeClr>
                </a:solidFill>
              </a:rPr>
              <a:t>Bilangan</a:t>
            </a:r>
            <a:br>
              <a:rPr lang="en-US" b="1" dirty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072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8625"/>
            <a:ext cx="8229600" cy="777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200" dirty="0" err="1">
                <a:solidFill>
                  <a:schemeClr val="tx2">
                    <a:satMod val="130000"/>
                  </a:schemeClr>
                </a:solidFill>
              </a:rPr>
              <a:t>Tabel</a:t>
            </a:r>
            <a:r>
              <a:rPr lang="en-US" sz="32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satMod val="130000"/>
                  </a:schemeClr>
                </a:solidFill>
              </a:rPr>
              <a:t>Sistem</a:t>
            </a:r>
            <a:r>
              <a:rPr lang="en-US" sz="32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satMod val="130000"/>
                  </a:schemeClr>
                </a:solidFill>
              </a:rPr>
              <a:t>Bilangan</a:t>
            </a:r>
            <a:r>
              <a:rPr lang="en-US" sz="32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satMod val="130000"/>
                  </a:schemeClr>
                </a:solidFill>
              </a:rPr>
              <a:t>Biner</a:t>
            </a:r>
            <a:br>
              <a:rPr lang="en-US" sz="3200" dirty="0">
                <a:solidFill>
                  <a:schemeClr val="tx2">
                    <a:satMod val="130000"/>
                  </a:schemeClr>
                </a:solidFill>
              </a:rPr>
            </a:br>
            <a:endParaRPr lang="en-US" sz="3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4" t="46896" r="40244" b="29190"/>
          <a:stretch>
            <a:fillRect/>
          </a:stretch>
        </p:blipFill>
        <p:spPr>
          <a:xfrm>
            <a:off x="1928813" y="1857375"/>
            <a:ext cx="4643437" cy="3773488"/>
          </a:xfrm>
          <a:noFill/>
        </p:spPr>
      </p:pic>
    </p:spTree>
    <p:extLst>
      <p:ext uri="{BB962C8B-B14F-4D97-AF65-F5344CB8AC3E}">
        <p14:creationId xmlns:p14="http://schemas.microsoft.com/office/powerpoint/2010/main" val="4076512347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tabel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contoh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sistem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bilangan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biner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.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5" t="28046" r="38806" b="13016"/>
          <a:stretch>
            <a:fillRect/>
          </a:stretch>
        </p:blipFill>
        <p:spPr bwMode="auto">
          <a:xfrm>
            <a:off x="2714625" y="1143000"/>
            <a:ext cx="3048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030161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554</Words>
  <Application>Microsoft Office PowerPoint</Application>
  <PresentationFormat>On-screen Show (4:3)</PresentationFormat>
  <Paragraphs>88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PowerPoint Presentation</vt:lpstr>
      <vt:lpstr>DASAR SISTEM KOMPUTER</vt:lpstr>
      <vt:lpstr>Data </vt:lpstr>
      <vt:lpstr>SATUAN DATA</vt:lpstr>
      <vt:lpstr>PowerPoint Presentation</vt:lpstr>
      <vt:lpstr>PowerPoint Presentation</vt:lpstr>
      <vt:lpstr> Sistem Bilangan </vt:lpstr>
      <vt:lpstr> Tabel Sistem Bilangan Biner </vt:lpstr>
      <vt:lpstr>tabel contoh sistem bilangan biner. </vt:lpstr>
      <vt:lpstr>BILANGAN DESIMAL</vt:lpstr>
      <vt:lpstr>Bilangan Biner</vt:lpstr>
      <vt:lpstr>Konversi Desimal ke biner</vt:lpstr>
      <vt:lpstr> Bilangan Oktal</vt:lpstr>
      <vt:lpstr>Bilangan Oktal</vt:lpstr>
      <vt:lpstr>KONVERSI BILANGAN OKTAL</vt:lpstr>
      <vt:lpstr>KONVERSI BILANGAN OKTAL</vt:lpstr>
      <vt:lpstr>end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419</cp:revision>
  <cp:lastPrinted>2015-09-17T08:41:14Z</cp:lastPrinted>
  <dcterms:created xsi:type="dcterms:W3CDTF">2010-04-18T12:06:30Z</dcterms:created>
  <dcterms:modified xsi:type="dcterms:W3CDTF">2025-10-15T01:28:40Z</dcterms:modified>
</cp:coreProperties>
</file>